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40"/>
  </p:notesMasterIdLst>
  <p:sldIdLst>
    <p:sldId id="256" r:id="rId2"/>
    <p:sldId id="369" r:id="rId3"/>
    <p:sldId id="315" r:id="rId4"/>
    <p:sldId id="360" r:id="rId5"/>
    <p:sldId id="358" r:id="rId6"/>
    <p:sldId id="359" r:id="rId7"/>
    <p:sldId id="367" r:id="rId8"/>
    <p:sldId id="340" r:id="rId9"/>
    <p:sldId id="349" r:id="rId10"/>
    <p:sldId id="351" r:id="rId11"/>
    <p:sldId id="344" r:id="rId12"/>
    <p:sldId id="345" r:id="rId13"/>
    <p:sldId id="313" r:id="rId14"/>
    <p:sldId id="275" r:id="rId15"/>
    <p:sldId id="380" r:id="rId16"/>
    <p:sldId id="371" r:id="rId17"/>
    <p:sldId id="370" r:id="rId18"/>
    <p:sldId id="373" r:id="rId19"/>
    <p:sldId id="374" r:id="rId20"/>
    <p:sldId id="283" r:id="rId21"/>
    <p:sldId id="381" r:id="rId22"/>
    <p:sldId id="376" r:id="rId23"/>
    <p:sldId id="277" r:id="rId24"/>
    <p:sldId id="352" r:id="rId25"/>
    <p:sldId id="386" r:id="rId26"/>
    <p:sldId id="378" r:id="rId27"/>
    <p:sldId id="363" r:id="rId28"/>
    <p:sldId id="364" r:id="rId29"/>
    <p:sldId id="365" r:id="rId30"/>
    <p:sldId id="366" r:id="rId31"/>
    <p:sldId id="387" r:id="rId32"/>
    <p:sldId id="346" r:id="rId33"/>
    <p:sldId id="372" r:id="rId34"/>
    <p:sldId id="375" r:id="rId35"/>
    <p:sldId id="308" r:id="rId36"/>
    <p:sldId id="261" r:id="rId37"/>
    <p:sldId id="362" r:id="rId38"/>
    <p:sldId id="379" r:id="rId39"/>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CCFF"/>
    <a:srgbClr val="FFFFCC"/>
    <a:srgbClr val="FFFF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2929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FFFFFF"/>
          </a:solidFill>
        </a:fill>
      </a:tcStyle>
    </a:band2H>
    <a:firstCol>
      <a:tcTxStyle b="off" i="off">
        <a:font>
          <a:latin typeface="Arial"/>
          <a:ea typeface="Arial"/>
          <a:cs typeface="Arial"/>
        </a:font>
        <a:srgbClr val="2929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Arial"/>
          <a:ea typeface="Arial"/>
          <a:cs typeface="Arial"/>
        </a:font>
        <a:srgbClr val="2929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
          <a:latin typeface="Arial"/>
          <a:ea typeface="Arial"/>
          <a:cs typeface="Arial"/>
        </a:font>
        <a:srgbClr val="2929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Row>
  </a:tblStyle>
  <a:tblStyle styleId="{C7B018BB-80A7-4F77-B60F-C8B233D01FF8}" styleName="">
    <a:tblBg/>
    <a:wholeTbl>
      <a:tcTxStyle b="off" i="off">
        <a:font>
          <a:latin typeface="Arial"/>
          <a:ea typeface="Arial"/>
          <a:cs typeface="Arial"/>
        </a:font>
        <a:srgbClr val="2929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DFDD"/>
          </a:solidFill>
        </a:fill>
      </a:tcStyle>
    </a:wholeTbl>
    <a:band2H>
      <a:tcTxStyle/>
      <a:tcStyle>
        <a:tcBdr/>
        <a:fill>
          <a:solidFill>
            <a:srgbClr val="EEF0EF"/>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Arial"/>
          <a:ea typeface="Arial"/>
          <a:cs typeface="Arial"/>
        </a:font>
        <a:srgbClr val="2929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D1D0"/>
          </a:solidFill>
        </a:fill>
      </a:tcStyle>
    </a:wholeTbl>
    <a:band2H>
      <a:tcTxStyle/>
      <a:tcStyle>
        <a:tcBdr/>
        <a:fill>
          <a:solidFill>
            <a:srgbClr val="EBE9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Arial"/>
          <a:ea typeface="Arial"/>
          <a:cs typeface="Arial"/>
        </a:font>
        <a:srgbClr val="2929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6CECD"/>
          </a:solidFill>
        </a:fill>
      </a:tcStyle>
    </a:wholeTbl>
    <a:band2H>
      <a:tcTxStyle/>
      <a:tcStyle>
        <a:tcBdr/>
        <a:fill>
          <a:solidFill>
            <a:srgbClr val="EBE8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Arial"/>
          <a:ea typeface="Arial"/>
          <a:cs typeface="Arial"/>
        </a:font>
        <a:srgbClr val="292934"/>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7E7E7"/>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292934"/>
      </a:tcTxStyle>
      <a:tcStyle>
        <a:tcBdr>
          <a:left>
            <a:ln w="12700" cap="flat">
              <a:noFill/>
              <a:miter lim="400000"/>
            </a:ln>
          </a:left>
          <a:right>
            <a:ln w="12700" cap="flat">
              <a:noFill/>
              <a:miter lim="400000"/>
            </a:ln>
          </a:right>
          <a:top>
            <a:ln w="50800" cap="flat">
              <a:solidFill>
                <a:srgbClr val="292934"/>
              </a:solidFill>
              <a:prstDash val="solid"/>
              <a:round/>
            </a:ln>
          </a:top>
          <a:bottom>
            <a:ln w="25400" cap="flat">
              <a:solidFill>
                <a:srgbClr val="292934"/>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292934"/>
              </a:solidFill>
              <a:prstDash val="solid"/>
              <a:round/>
            </a:ln>
          </a:top>
          <a:bottom>
            <a:ln w="25400" cap="flat">
              <a:solidFill>
                <a:srgbClr val="292934"/>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Arial"/>
          <a:ea typeface="Arial"/>
          <a:cs typeface="Arial"/>
        </a:font>
        <a:srgbClr val="292934"/>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CBCC"/>
          </a:solidFill>
        </a:fill>
      </a:tcStyle>
    </a:wholeTbl>
    <a:band2H>
      <a:tcTxStyle/>
      <a:tcStyle>
        <a:tcBdr/>
        <a:fill>
          <a:solidFill>
            <a:srgbClr val="E7E7E7"/>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92934"/>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92934"/>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29293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p:restoredTop sz="94707"/>
  </p:normalViewPr>
  <p:slideViewPr>
    <p:cSldViewPr snapToGrid="0" snapToObjects="1">
      <p:cViewPr varScale="1">
        <p:scale>
          <a:sx n="67" d="100"/>
          <a:sy n="67" d="100"/>
        </p:scale>
        <p:origin x="-1184" y="-76"/>
      </p:cViewPr>
      <p:guideLst>
        <p:guide orient="horz" pos="2160"/>
        <p:guide pos="2880"/>
      </p:guideLst>
    </p:cSldViewPr>
  </p:slideViewPr>
  <p:notesTextViewPr>
    <p:cViewPr>
      <p:scale>
        <a:sx n="3" d="2"/>
        <a:sy n="3" d="2"/>
      </p:scale>
      <p:origin x="0" y="0"/>
    </p:cViewPr>
  </p:notesTextViewPr>
  <p:sorterViewPr>
    <p:cViewPr>
      <p:scale>
        <a:sx n="100" d="100"/>
        <a:sy n="100" d="100"/>
      </p:scale>
      <p:origin x="0" y="-65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7" name="Shape 167"/>
          <p:cNvSpPr>
            <a:spLocks noGrp="1" noRot="1" noChangeAspect="1"/>
          </p:cNvSpPr>
          <p:nvPr>
            <p:ph type="sldImg"/>
          </p:nvPr>
        </p:nvSpPr>
        <p:spPr>
          <a:xfrm>
            <a:off x="1143000" y="685800"/>
            <a:ext cx="4572000" cy="3429000"/>
          </a:xfrm>
          <a:prstGeom prst="rect">
            <a:avLst/>
          </a:prstGeom>
        </p:spPr>
        <p:txBody>
          <a:bodyPr/>
          <a:lstStyle/>
          <a:p>
            <a:endParaRPr/>
          </a:p>
        </p:txBody>
      </p:sp>
      <p:sp>
        <p:nvSpPr>
          <p:cNvPr id="168" name="Shape 16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404771461"/>
      </p:ext>
    </p:extLst>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Calibri"/>
      </a:defRPr>
    </a:lvl1pPr>
    <a:lvl2pPr indent="228600" defTabSz="457200" latinLnBrk="0">
      <a:defRPr sz="1200">
        <a:latin typeface="+mn-lt"/>
        <a:ea typeface="+mn-ea"/>
        <a:cs typeface="+mn-cs"/>
        <a:sym typeface="Calibri"/>
      </a:defRPr>
    </a:lvl2pPr>
    <a:lvl3pPr indent="457200" defTabSz="457200" latinLnBrk="0">
      <a:defRPr sz="1200">
        <a:latin typeface="+mn-lt"/>
        <a:ea typeface="+mn-ea"/>
        <a:cs typeface="+mn-cs"/>
        <a:sym typeface="Calibri"/>
      </a:defRPr>
    </a:lvl3pPr>
    <a:lvl4pPr indent="685800" defTabSz="457200" latinLnBrk="0">
      <a:defRPr sz="1200">
        <a:latin typeface="+mn-lt"/>
        <a:ea typeface="+mn-ea"/>
        <a:cs typeface="+mn-cs"/>
        <a:sym typeface="Calibri"/>
      </a:defRPr>
    </a:lvl4pPr>
    <a:lvl5pPr indent="914400" defTabSz="457200" latinLnBrk="0">
      <a:defRPr sz="1200">
        <a:latin typeface="+mn-lt"/>
        <a:ea typeface="+mn-ea"/>
        <a:cs typeface="+mn-cs"/>
        <a:sym typeface="Calibri"/>
      </a:defRPr>
    </a:lvl5pPr>
    <a:lvl6pPr indent="1143000" defTabSz="457200" latinLnBrk="0">
      <a:defRPr sz="1200">
        <a:latin typeface="+mn-lt"/>
        <a:ea typeface="+mn-ea"/>
        <a:cs typeface="+mn-cs"/>
        <a:sym typeface="Calibri"/>
      </a:defRPr>
    </a:lvl6pPr>
    <a:lvl7pPr indent="1371600" defTabSz="457200" latinLnBrk="0">
      <a:defRPr sz="1200">
        <a:latin typeface="+mn-lt"/>
        <a:ea typeface="+mn-ea"/>
        <a:cs typeface="+mn-cs"/>
        <a:sym typeface="Calibri"/>
      </a:defRPr>
    </a:lvl7pPr>
    <a:lvl8pPr indent="1600200" defTabSz="457200" latinLnBrk="0">
      <a:defRPr sz="1200">
        <a:latin typeface="+mn-lt"/>
        <a:ea typeface="+mn-ea"/>
        <a:cs typeface="+mn-cs"/>
        <a:sym typeface="Calibri"/>
      </a:defRPr>
    </a:lvl8pPr>
    <a:lvl9pPr indent="1828800" defTabSz="4572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1544952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Craig</a:t>
            </a:r>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CB8AB018-8437-44F5-8C6F-A869A3D79FEA}"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1430104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Jackie</a:t>
            </a: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46C6EB77-C777-4EC5-9705-3289D92982F0}"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Tree>
    <p:extLst>
      <p:ext uri="{BB962C8B-B14F-4D97-AF65-F5344CB8AC3E}">
        <p14:creationId xmlns:p14="http://schemas.microsoft.com/office/powerpoint/2010/main" val="1521854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59395"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solidFill>
                  <a:srgbClr val="000000"/>
                </a:solidFill>
                <a:sym typeface="Calibri" panose="020F0502020204030204" pitchFamily="34" charset="0"/>
              </a:rPr>
              <a:t>Jackie</a:t>
            </a:r>
          </a:p>
        </p:txBody>
      </p:sp>
    </p:spTree>
    <p:extLst>
      <p:ext uri="{BB962C8B-B14F-4D97-AF65-F5344CB8AC3E}">
        <p14:creationId xmlns:p14="http://schemas.microsoft.com/office/powerpoint/2010/main" val="27141492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1103414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36204014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22293828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4048348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24055569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2540473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3234573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Craig</a:t>
            </a:r>
          </a:p>
        </p:txBody>
      </p:sp>
    </p:spTree>
    <p:extLst>
      <p:ext uri="{BB962C8B-B14F-4D97-AF65-F5344CB8AC3E}">
        <p14:creationId xmlns:p14="http://schemas.microsoft.com/office/powerpoint/2010/main" val="28275329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
        <p:nvSpPr>
          <p:cNvPr id="4" name="Slide Number Placeholder 3"/>
          <p:cNvSpPr>
            <a:spLocks noGrp="1"/>
          </p:cNvSpPr>
          <p:nvPr>
            <p:ph type="sldNum" sz="quarter" idx="10"/>
          </p:nvPr>
        </p:nvSpPr>
        <p:spPr/>
        <p:txBody>
          <a:bodyPr/>
          <a:lstStyle/>
          <a:p>
            <a:fld id="{064895B1-79A5-4F1B-B7E6-C54AD27270EC}" type="slidenum">
              <a:rPr lang="en-US" smtClean="0"/>
              <a:t>27</a:t>
            </a:fld>
            <a:endParaRPr lang="en-US"/>
          </a:p>
        </p:txBody>
      </p:sp>
    </p:spTree>
    <p:extLst>
      <p:ext uri="{BB962C8B-B14F-4D97-AF65-F5344CB8AC3E}">
        <p14:creationId xmlns:p14="http://schemas.microsoft.com/office/powerpoint/2010/main" val="27211159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Tree>
    <p:extLst>
      <p:ext uri="{BB962C8B-B14F-4D97-AF65-F5344CB8AC3E}">
        <p14:creationId xmlns:p14="http://schemas.microsoft.com/office/powerpoint/2010/main" val="3598279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Tree>
    <p:extLst>
      <p:ext uri="{BB962C8B-B14F-4D97-AF65-F5344CB8AC3E}">
        <p14:creationId xmlns:p14="http://schemas.microsoft.com/office/powerpoint/2010/main" val="2683324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Tree>
    <p:extLst>
      <p:ext uri="{BB962C8B-B14F-4D97-AF65-F5344CB8AC3E}">
        <p14:creationId xmlns:p14="http://schemas.microsoft.com/office/powerpoint/2010/main" val="1420554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a:t>
            </a:r>
          </a:p>
        </p:txBody>
      </p:sp>
    </p:spTree>
    <p:extLst>
      <p:ext uri="{BB962C8B-B14F-4D97-AF65-F5344CB8AC3E}">
        <p14:creationId xmlns:p14="http://schemas.microsoft.com/office/powerpoint/2010/main" val="1521257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61443"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solidFill>
                  <a:srgbClr val="000000"/>
                </a:solidFill>
                <a:sym typeface="Calibri" panose="020F0502020204030204" pitchFamily="34" charset="0"/>
              </a:rPr>
              <a:t>Jackie</a:t>
            </a:r>
          </a:p>
        </p:txBody>
      </p:sp>
    </p:spTree>
    <p:extLst>
      <p:ext uri="{BB962C8B-B14F-4D97-AF65-F5344CB8AC3E}">
        <p14:creationId xmlns:p14="http://schemas.microsoft.com/office/powerpoint/2010/main" val="8899996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721538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a:t>
            </a:r>
          </a:p>
        </p:txBody>
      </p:sp>
    </p:spTree>
    <p:extLst>
      <p:ext uri="{BB962C8B-B14F-4D97-AF65-F5344CB8AC3E}">
        <p14:creationId xmlns:p14="http://schemas.microsoft.com/office/powerpoint/2010/main" val="37106230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11508000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Tree>
    <p:extLst>
      <p:ext uri="{BB962C8B-B14F-4D97-AF65-F5344CB8AC3E}">
        <p14:creationId xmlns:p14="http://schemas.microsoft.com/office/powerpoint/2010/main" val="3517881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4731069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a:t>
            </a:r>
          </a:p>
        </p:txBody>
      </p:sp>
    </p:spTree>
    <p:extLst>
      <p:ext uri="{BB962C8B-B14F-4D97-AF65-F5344CB8AC3E}">
        <p14:creationId xmlns:p14="http://schemas.microsoft.com/office/powerpoint/2010/main" val="1437740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1389932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3021212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Virginia</a:t>
            </a:r>
          </a:p>
        </p:txBody>
      </p:sp>
    </p:spTree>
    <p:extLst>
      <p:ext uri="{BB962C8B-B14F-4D97-AF65-F5344CB8AC3E}">
        <p14:creationId xmlns:p14="http://schemas.microsoft.com/office/powerpoint/2010/main" val="2362600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Jackie</a:t>
            </a:r>
          </a:p>
        </p:txBody>
      </p:sp>
    </p:spTree>
    <p:extLst>
      <p:ext uri="{BB962C8B-B14F-4D97-AF65-F5344CB8AC3E}">
        <p14:creationId xmlns:p14="http://schemas.microsoft.com/office/powerpoint/2010/main" val="1922398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Craig</a:t>
            </a: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00B8051B-55E7-4297-9931-167659C94222}" type="slidenum">
              <a:rPr lang="en-US" altLang="en-US" smtClean="0">
                <a:latin typeface="Calibri" panose="020F0502020204030204" pitchFamily="34" charset="0"/>
              </a:rPr>
              <a:pPr/>
              <a:t>8</a:t>
            </a:fld>
            <a:endParaRPr lang="en-US" altLang="en-US">
              <a:latin typeface="Calibri" panose="020F0502020204030204" pitchFamily="34" charset="0"/>
            </a:endParaRPr>
          </a:p>
        </p:txBody>
      </p:sp>
    </p:spTree>
    <p:extLst>
      <p:ext uri="{BB962C8B-B14F-4D97-AF65-F5344CB8AC3E}">
        <p14:creationId xmlns:p14="http://schemas.microsoft.com/office/powerpoint/2010/main" val="3869664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Craig</a:t>
            </a:r>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DF6CA94F-82CE-4D9D-9DF9-293EDAD13A23}"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219933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C1E02B-24E6-4C41-A572-ADC09394E5E1}" type="datetime2">
              <a:rPr lang="en-US" smtClean="0"/>
              <a:t>Thursday, November 15,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uk-UA" smtClean="0"/>
              <a:t>‹#›</a:t>
            </a:fld>
            <a:endParaRPr lang="uk-U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219657-4B37-2B4F-9443-F57A2C7B4291}" type="datetime2">
              <a:rPr lang="en-US" smtClean="0"/>
              <a:t>Thursday, November 15,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06BC1B-E4AD-ED44-B7EA-5FEDC993FCA0}" type="datetime2">
              <a:rPr lang="en-US" smtClean="0"/>
              <a:t>Thursday, November 15,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06340F-F8A1-634B-A930-E835BC57A25E}" type="datetime2">
              <a:rPr lang="en-US" smtClean="0"/>
              <a:t>Thursday, November 15,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1E8FAD-5058-4941-A1F3-120B840ED360}" type="datetime2">
              <a:rPr lang="en-US" smtClean="0"/>
              <a:t>Thursday, November 15, 2018</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uk-UA" smtClean="0"/>
              <a:t>‹#›</a:t>
            </a:fld>
            <a:endParaRPr lang="uk-U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42AE37-1873-C14F-9AB7-E80292E765E4}" type="datetime2">
              <a:rPr lang="en-US" smtClean="0"/>
              <a:t>Thursday, November 15,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81593A-F4C1-ED4C-B3E3-E4444A19C6EB}" type="datetime2">
              <a:rPr lang="en-US" smtClean="0"/>
              <a:t>Thursday, November 15, 2018</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uk-UA" smtClean="0"/>
              <a:t>‹#›</a:t>
            </a:fld>
            <a:endParaRPr lang="uk-U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1A93D1-2457-6E4D-AB5F-8AA43FB649F8}" type="datetime2">
              <a:rPr lang="en-US" smtClean="0"/>
              <a:t>Thursday, November 15, 2018</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F7AA9-DEA2-8F49-B292-72E31ACFA121}" type="datetime2">
              <a:rPr lang="en-US" smtClean="0"/>
              <a:t>Thursday, November 15, 2018</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65310F-1531-094A-B0A7-6EFD33D95265}" type="datetime2">
              <a:rPr lang="en-US" smtClean="0"/>
              <a:t>Thursday, November 15,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uk-UA" smtClean="0"/>
              <a:t>‹#›</a:t>
            </a:fld>
            <a:endParaRPr lang="uk-U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04625E-C64F-6D42-8B37-FEA2188153B4}" type="datetime2">
              <a:rPr lang="en-US" smtClean="0"/>
              <a:t>Thursday, November 15, 2018</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F4858D7D-6B7A-504B-BF58-14AABA87358E}" type="datetime2">
              <a:rPr lang="en-US" smtClean="0"/>
              <a:t>Thursday, November 15, 2018</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6CB4B4D-7CA3-9044-876B-883B54F8677D}" type="slidenum">
              <a:rPr lang="uk-UA" smtClean="0"/>
              <a:t>‹#›</a:t>
            </a:fld>
            <a:endParaRPr lang="uk-UA"/>
          </a:p>
        </p:txBody>
      </p:sp>
    </p:spTree>
    <p:extLst>
      <p:ext uri="{BB962C8B-B14F-4D97-AF65-F5344CB8AC3E}">
        <p14:creationId xmlns:p14="http://schemas.microsoft.com/office/powerpoint/2010/main" val="34446411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18.jpg"/><Relationship Id="rId4" Type="http://schemas.openxmlformats.org/officeDocument/2006/relationships/image" Target="../media/image17.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0.e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Title 1"/>
          <p:cNvSpPr txBox="1">
            <a:spLocks noGrp="1"/>
          </p:cNvSpPr>
          <p:nvPr>
            <p:ph type="ctrTitle"/>
          </p:nvPr>
        </p:nvSpPr>
        <p:spPr>
          <a:xfrm>
            <a:off x="603795" y="2413002"/>
            <a:ext cx="7848600" cy="1632856"/>
          </a:xfrm>
          <a:prstGeom prst="rect">
            <a:avLst/>
          </a:prstGeom>
        </p:spPr>
        <p:txBody>
          <a:bodyPr/>
          <a:lstStyle/>
          <a:p>
            <a:pPr algn="ctr"/>
            <a:r>
              <a:rPr lang="en-US" sz="3600" dirty="0" smtClean="0">
                <a:solidFill>
                  <a:srgbClr val="002060"/>
                </a:solidFill>
              </a:rPr>
              <a:t>curriculum committee Annual Certification Training </a:t>
            </a:r>
            <a:br>
              <a:rPr lang="en-US" sz="3600" dirty="0" smtClean="0">
                <a:solidFill>
                  <a:srgbClr val="002060"/>
                </a:solidFill>
              </a:rPr>
            </a:br>
            <a:r>
              <a:rPr lang="en-US" sz="3600" dirty="0" smtClean="0">
                <a:solidFill>
                  <a:srgbClr val="002060"/>
                </a:solidFill>
              </a:rPr>
              <a:t>Fall 2018  -  Part One</a:t>
            </a:r>
            <a:r>
              <a:rPr lang="en-US" sz="4400" dirty="0" smtClean="0"/>
              <a:t/>
            </a:r>
            <a:br>
              <a:rPr lang="en-US" sz="4400" dirty="0" smtClean="0"/>
            </a:br>
            <a:endParaRPr dirty="0"/>
          </a:p>
        </p:txBody>
      </p:sp>
      <p:sp>
        <p:nvSpPr>
          <p:cNvPr id="171" name="Subtitle 2"/>
          <p:cNvSpPr txBox="1">
            <a:spLocks noGrp="1"/>
          </p:cNvSpPr>
          <p:nvPr>
            <p:ph type="subTitle" idx="1"/>
          </p:nvPr>
        </p:nvSpPr>
        <p:spPr>
          <a:xfrm>
            <a:off x="746760" y="3837438"/>
            <a:ext cx="7848600" cy="1396413"/>
          </a:xfrm>
          <a:prstGeom prst="rect">
            <a:avLst/>
          </a:prstGeom>
        </p:spPr>
        <p:txBody>
          <a:bodyPr>
            <a:noAutofit/>
          </a:bodyPr>
          <a:lstStyle/>
          <a:p>
            <a:r>
              <a:rPr lang="en-US" sz="1600" dirty="0" smtClean="0"/>
              <a:t>Based on the work of: </a:t>
            </a:r>
            <a:br>
              <a:rPr lang="en-US" sz="1600" dirty="0" smtClean="0"/>
            </a:br>
            <a:r>
              <a:rPr lang="en-US" sz="1600" dirty="0" smtClean="0"/>
              <a:t>Jackie </a:t>
            </a:r>
            <a:r>
              <a:rPr lang="en-US" sz="1600" dirty="0" err="1"/>
              <a:t>Escajeda</a:t>
            </a:r>
            <a:r>
              <a:rPr lang="en-US" sz="1600" dirty="0"/>
              <a:t>, Dean of Intersegmental Programs and Credit Curriculum</a:t>
            </a:r>
          </a:p>
          <a:p>
            <a:r>
              <a:rPr lang="en-US" sz="1600" dirty="0" smtClean="0"/>
              <a:t>Virginia </a:t>
            </a:r>
            <a:r>
              <a:rPr lang="en-US" sz="1600" dirty="0" err="1"/>
              <a:t>Guleff</a:t>
            </a:r>
            <a:r>
              <a:rPr lang="en-US" sz="1600" dirty="0"/>
              <a:t>, Vice President of Instruction, Butte College</a:t>
            </a:r>
          </a:p>
          <a:p>
            <a:r>
              <a:rPr lang="en-US" sz="1600" dirty="0" smtClean="0"/>
              <a:t>Craig </a:t>
            </a:r>
            <a:r>
              <a:rPr lang="en-US" sz="1600" dirty="0"/>
              <a:t>Rutan, Secretary, Academic Senate for California Community Colleges</a:t>
            </a:r>
            <a:endParaRPr sz="1600" dirty="0"/>
          </a:p>
        </p:txBody>
      </p:sp>
      <p:pic>
        <p:nvPicPr>
          <p:cNvPr id="4" name="Picture 3" descr="ASCCC_Logo"/>
          <p:cNvPicPr/>
          <p:nvPr/>
        </p:nvPicPr>
        <p:blipFill>
          <a:blip r:embed="rId3"/>
          <a:srcRect/>
          <a:stretch>
            <a:fillRect/>
          </a:stretch>
        </p:blipFill>
        <p:spPr bwMode="auto">
          <a:xfrm>
            <a:off x="243110" y="488012"/>
            <a:ext cx="3791861" cy="927132"/>
          </a:xfrm>
          <a:prstGeom prst="rect">
            <a:avLst/>
          </a:prstGeom>
          <a:noFill/>
          <a:ln w="9525">
            <a:noFill/>
            <a:miter lim="800000"/>
            <a:headEnd/>
            <a:tailEnd/>
          </a:ln>
        </p:spPr>
      </p:pic>
      <p:sp>
        <p:nvSpPr>
          <p:cNvPr id="2" name="TextBox 1"/>
          <p:cNvSpPr txBox="1"/>
          <p:nvPr/>
        </p:nvSpPr>
        <p:spPr>
          <a:xfrm>
            <a:off x="5375430" y="589940"/>
            <a:ext cx="3638309" cy="7232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3200" b="1" dirty="0"/>
              <a:t>CCCCIO</a:t>
            </a:r>
            <a:endParaRPr lang="en-US" sz="900" b="1" dirty="0"/>
          </a:p>
          <a:p>
            <a:r>
              <a:rPr lang="en-US" sz="900" b="1" dirty="0"/>
              <a:t>California Community Colleges Chief Instructional Officers</a:t>
            </a:r>
            <a:endParaRPr lang="en-US" sz="3200" b="1" dirty="0"/>
          </a:p>
        </p:txBody>
      </p:sp>
      <p:pic>
        <p:nvPicPr>
          <p:cNvPr id="2049" name="Picture 1" descr="page1image2437019904">
            <a:extLst>
              <a:ext uri="{FF2B5EF4-FFF2-40B4-BE49-F238E27FC236}">
                <a16:creationId xmlns:a16="http://schemas.microsoft.com/office/drawing/2014/main" xmlns="" id="{85634263-5148-AA40-A1E7-D58AE51117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829" y="5588000"/>
            <a:ext cx="6527800" cy="812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290514" y="431642"/>
            <a:ext cx="6284458" cy="1223963"/>
          </a:xfrm>
        </p:spPr>
        <p:txBody>
          <a:bodyPr>
            <a:normAutofit/>
          </a:bodyPr>
          <a:lstStyle/>
          <a:p>
            <a:pPr eaLnBrk="1" fontAlgn="auto" hangingPunct="1">
              <a:spcAft>
                <a:spcPts val="0"/>
              </a:spcAft>
              <a:defRPr/>
            </a:pPr>
            <a:r>
              <a:rPr lang="en-US" altLang="en-US" b="1" dirty="0">
                <a:solidFill>
                  <a:srgbClr val="002060"/>
                </a:solidFill>
                <a:latin typeface="+mn-lt"/>
                <a:ea typeface="+mj-ea"/>
                <a:cs typeface="+mj-cs"/>
              </a:rPr>
              <a:t>Possible Items for COR</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5095389"/>
              </p:ext>
            </p:extLst>
          </p:nvPr>
        </p:nvGraphicFramePr>
        <p:xfrm>
          <a:off x="290513" y="1665288"/>
          <a:ext cx="7399156" cy="5081572"/>
        </p:xfrm>
        <a:graphic>
          <a:graphicData uri="http://schemas.openxmlformats.org/drawingml/2006/table">
            <a:tbl>
              <a:tblPr firstRow="1" bandRow="1">
                <a:tableStyleId>{073A0DAA-6AF3-43AB-8588-CEC1D06C72B9}</a:tableStyleId>
              </a:tblPr>
              <a:tblGrid>
                <a:gridCol w="3406677">
                  <a:extLst>
                    <a:ext uri="{9D8B030D-6E8A-4147-A177-3AD203B41FA5}">
                      <a16:colId xmlns:a16="http://schemas.microsoft.com/office/drawing/2014/main" xmlns="" val="20000"/>
                    </a:ext>
                  </a:extLst>
                </a:gridCol>
                <a:gridCol w="3992479">
                  <a:extLst>
                    <a:ext uri="{9D8B030D-6E8A-4147-A177-3AD203B41FA5}">
                      <a16:colId xmlns:a16="http://schemas.microsoft.com/office/drawing/2014/main" xmlns="" val="20001"/>
                    </a:ext>
                  </a:extLst>
                </a:gridCol>
              </a:tblGrid>
              <a:tr h="419398">
                <a:tc>
                  <a:txBody>
                    <a:bodyPr/>
                    <a:lstStyle/>
                    <a:p>
                      <a:pPr marL="0" indent="0" algn="ctr">
                        <a:buFont typeface="Arial"/>
                        <a:buNone/>
                      </a:pPr>
                      <a:r>
                        <a:rPr lang="en-US" sz="2000" dirty="0"/>
                        <a:t>Item</a:t>
                      </a:r>
                    </a:p>
                  </a:txBody>
                  <a:tcPr marL="91442" marR="91442" marT="45717" marB="45717"/>
                </a:tc>
                <a:tc>
                  <a:txBody>
                    <a:bodyPr/>
                    <a:lstStyle/>
                    <a:p>
                      <a:pPr algn="ctr"/>
                      <a:r>
                        <a:rPr lang="en-US" sz="2000" dirty="0"/>
                        <a:t>Why you might want it</a:t>
                      </a:r>
                    </a:p>
                  </a:txBody>
                  <a:tcPr marL="91442" marR="91442" marT="45717" marB="45717"/>
                </a:tc>
                <a:extLst>
                  <a:ext uri="{0D108BD9-81ED-4DB2-BD59-A6C34878D82A}">
                    <a16:rowId xmlns:a16="http://schemas.microsoft.com/office/drawing/2014/main" xmlns="" val="10000"/>
                  </a:ext>
                </a:extLst>
              </a:tr>
              <a:tr h="742015">
                <a:tc>
                  <a:txBody>
                    <a:bodyPr/>
                    <a:lstStyle/>
                    <a:p>
                      <a:pPr marL="0" indent="0">
                        <a:buFont typeface="Arial"/>
                        <a:buNone/>
                      </a:pPr>
                      <a:r>
                        <a:rPr lang="en-US" sz="2000" dirty="0"/>
                        <a:t>Student Learning Outcomes</a:t>
                      </a:r>
                    </a:p>
                  </a:txBody>
                  <a:tcPr marL="91442" marR="91442" marT="45717" marB="45717"/>
                </a:tc>
                <a:tc>
                  <a:txBody>
                    <a:bodyPr/>
                    <a:lstStyle/>
                    <a:p>
                      <a:r>
                        <a:rPr lang="en-US" sz="2000" dirty="0"/>
                        <a:t>ACCJC Standard</a:t>
                      </a:r>
                      <a:r>
                        <a:rPr lang="en-US" sz="2000" baseline="0" dirty="0"/>
                        <a:t> II.A.3</a:t>
                      </a:r>
                      <a:endParaRPr lang="en-US" sz="2000" dirty="0"/>
                    </a:p>
                  </a:txBody>
                  <a:tcPr marL="91442" marR="91442" marT="45717" marB="45717"/>
                </a:tc>
                <a:extLst>
                  <a:ext uri="{0D108BD9-81ED-4DB2-BD59-A6C34878D82A}">
                    <a16:rowId xmlns:a16="http://schemas.microsoft.com/office/drawing/2014/main" xmlns="" val="10001"/>
                  </a:ext>
                </a:extLst>
              </a:tr>
              <a:tr h="729299">
                <a:tc>
                  <a:txBody>
                    <a:bodyPr/>
                    <a:lstStyle/>
                    <a:p>
                      <a:pPr marL="0" indent="0">
                        <a:buFont typeface="Arial"/>
                        <a:buNone/>
                      </a:pPr>
                      <a:r>
                        <a:rPr lang="en-US" sz="2000" dirty="0"/>
                        <a:t>Required and Recommended Textbooks</a:t>
                      </a:r>
                    </a:p>
                  </a:txBody>
                  <a:tcPr marL="91442" marR="91442" marT="45717" marB="45717"/>
                </a:tc>
                <a:tc>
                  <a:txBody>
                    <a:bodyPr/>
                    <a:lstStyle/>
                    <a:p>
                      <a:r>
                        <a:rPr lang="en-US" sz="2000" dirty="0"/>
                        <a:t>Aids in</a:t>
                      </a:r>
                      <a:r>
                        <a:rPr lang="en-US" sz="2000" baseline="0" dirty="0"/>
                        <a:t> C-ID and 4-yr articulation; helps new instructors</a:t>
                      </a:r>
                      <a:endParaRPr lang="en-US" sz="2000" dirty="0"/>
                    </a:p>
                  </a:txBody>
                  <a:tcPr marL="91442" marR="91442" marT="45717" marB="45717"/>
                </a:tc>
                <a:extLst>
                  <a:ext uri="{0D108BD9-81ED-4DB2-BD59-A6C34878D82A}">
                    <a16:rowId xmlns:a16="http://schemas.microsoft.com/office/drawing/2014/main" xmlns="" val="10002"/>
                  </a:ext>
                </a:extLst>
              </a:tr>
              <a:tr h="742015">
                <a:tc>
                  <a:txBody>
                    <a:bodyPr/>
                    <a:lstStyle/>
                    <a:p>
                      <a:pPr marL="0" indent="0">
                        <a:buFont typeface="Arial"/>
                        <a:buNone/>
                      </a:pPr>
                      <a:r>
                        <a:rPr lang="en-US" sz="2000" dirty="0"/>
                        <a:t>Transfer/GE Information/C-ID</a:t>
                      </a:r>
                    </a:p>
                  </a:txBody>
                  <a:tcPr marL="91442" marR="91442" marT="45717" marB="45717"/>
                </a:tc>
                <a:tc>
                  <a:txBody>
                    <a:bodyPr/>
                    <a:lstStyle/>
                    <a:p>
                      <a:r>
                        <a:rPr lang="en-US" sz="2000" dirty="0"/>
                        <a:t>It can be helpful</a:t>
                      </a:r>
                      <a:r>
                        <a:rPr lang="en-US" sz="2000" baseline="0" dirty="0"/>
                        <a:t> to have this info on the COR</a:t>
                      </a:r>
                      <a:endParaRPr lang="en-US" sz="2000" dirty="0"/>
                    </a:p>
                  </a:txBody>
                  <a:tcPr marL="91442" marR="91442" marT="45717" marB="45717"/>
                </a:tc>
                <a:extLst>
                  <a:ext uri="{0D108BD9-81ED-4DB2-BD59-A6C34878D82A}">
                    <a16:rowId xmlns:a16="http://schemas.microsoft.com/office/drawing/2014/main" xmlns="" val="10003"/>
                  </a:ext>
                </a:extLst>
              </a:tr>
              <a:tr h="700996">
                <a:tc>
                  <a:txBody>
                    <a:bodyPr/>
                    <a:lstStyle/>
                    <a:p>
                      <a:pPr marL="0" indent="0">
                        <a:buFont typeface="Arial"/>
                        <a:buNone/>
                      </a:pPr>
                      <a:r>
                        <a:rPr lang="en-US" sz="2000" dirty="0"/>
                        <a:t>Supplemental Instruction</a:t>
                      </a:r>
                    </a:p>
                  </a:txBody>
                  <a:tcPr marL="91442" marR="91442" marT="45717" marB="45717"/>
                </a:tc>
                <a:tc>
                  <a:txBody>
                    <a:bodyPr/>
                    <a:lstStyle/>
                    <a:p>
                      <a:r>
                        <a:rPr lang="en-US" sz="2000" dirty="0"/>
                        <a:t>Could SI be part of your course?</a:t>
                      </a:r>
                    </a:p>
                  </a:txBody>
                  <a:tcPr marL="91442" marR="91442" marT="45717" marB="45717"/>
                </a:tc>
                <a:extLst>
                  <a:ext uri="{0D108BD9-81ED-4DB2-BD59-A6C34878D82A}">
                    <a16:rowId xmlns:a16="http://schemas.microsoft.com/office/drawing/2014/main" xmlns="" val="10004"/>
                  </a:ext>
                </a:extLst>
              </a:tr>
              <a:tr h="701034">
                <a:tc>
                  <a:txBody>
                    <a:bodyPr/>
                    <a:lstStyle/>
                    <a:p>
                      <a:pPr marL="0" indent="0">
                        <a:buFont typeface="Arial"/>
                        <a:buNone/>
                      </a:pPr>
                      <a:r>
                        <a:rPr lang="en-US" sz="2000" dirty="0"/>
                        <a:t>Distance Education </a:t>
                      </a:r>
                    </a:p>
                  </a:txBody>
                  <a:tcPr marL="91442" marR="91442" marT="45717" marB="45717"/>
                </a:tc>
                <a:tc>
                  <a:txBody>
                    <a:bodyPr/>
                    <a:lstStyle/>
                    <a:p>
                      <a:r>
                        <a:rPr lang="en-US" sz="2000" dirty="0"/>
                        <a:t>Include</a:t>
                      </a:r>
                      <a:r>
                        <a:rPr lang="en-US" sz="2000" baseline="0" dirty="0"/>
                        <a:t> modalities (e.g. online, hybrid) and possibly DE Addendum</a:t>
                      </a:r>
                      <a:endParaRPr lang="en-US" sz="2000" dirty="0"/>
                    </a:p>
                  </a:txBody>
                  <a:tcPr marL="91442" marR="91442" marT="45717" marB="45717"/>
                </a:tc>
                <a:extLst>
                  <a:ext uri="{0D108BD9-81ED-4DB2-BD59-A6C34878D82A}">
                    <a16:rowId xmlns:a16="http://schemas.microsoft.com/office/drawing/2014/main" xmlns="" val="10005"/>
                  </a:ext>
                </a:extLst>
              </a:tr>
              <a:tr h="742015">
                <a:tc>
                  <a:txBody>
                    <a:bodyPr/>
                    <a:lstStyle/>
                    <a:p>
                      <a:pPr marL="0" indent="0">
                        <a:buFont typeface="Arial"/>
                        <a:buNone/>
                      </a:pPr>
                      <a:r>
                        <a:rPr lang="en-US" sz="2000" dirty="0"/>
                        <a:t>Enrollment</a:t>
                      </a:r>
                      <a:r>
                        <a:rPr lang="en-US" sz="2000" baseline="0" dirty="0"/>
                        <a:t> limits</a:t>
                      </a:r>
                      <a:endParaRPr lang="en-US" sz="2000" dirty="0"/>
                    </a:p>
                  </a:txBody>
                  <a:tcPr marL="91442" marR="91442" marT="45717" marB="45717"/>
                </a:tc>
                <a:tc>
                  <a:txBody>
                    <a:bodyPr/>
                    <a:lstStyle/>
                    <a:p>
                      <a:r>
                        <a:rPr lang="en-US" sz="2000" dirty="0"/>
                        <a:t>Instructional quality,</a:t>
                      </a:r>
                      <a:r>
                        <a:rPr lang="en-US" sz="2000" baseline="0" dirty="0"/>
                        <a:t> external accreditation requirements</a:t>
                      </a:r>
                    </a:p>
                  </a:txBody>
                  <a:tcPr marL="91442" marR="91442" marT="45717" marB="45717"/>
                </a:tc>
                <a:extLst>
                  <a:ext uri="{0D108BD9-81ED-4DB2-BD59-A6C34878D82A}">
                    <a16:rowId xmlns:a16="http://schemas.microsoft.com/office/drawing/2014/main" xmlns="" val="10006"/>
                  </a:ext>
                </a:extLst>
              </a:tr>
            </a:tbl>
          </a:graphicData>
        </a:graphic>
      </p:graphicFrame>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3772" y="431642"/>
            <a:ext cx="1524137" cy="1862000"/>
          </a:xfrm>
          <a:prstGeom prst="rect">
            <a:avLst/>
          </a:prstGeom>
        </p:spPr>
      </p:pic>
    </p:spTree>
    <p:extLst>
      <p:ext uri="{BB962C8B-B14F-4D97-AF65-F5344CB8AC3E}">
        <p14:creationId xmlns:p14="http://schemas.microsoft.com/office/powerpoint/2010/main" val="2648274641"/>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6" y="370364"/>
            <a:ext cx="8229600" cy="990600"/>
          </a:xfrm>
        </p:spPr>
        <p:txBody>
          <a:bodyPr/>
          <a:lstStyle/>
          <a:p>
            <a:pPr algn="ctr" eaLnBrk="1" fontAlgn="auto" hangingPunct="1">
              <a:spcAft>
                <a:spcPts val="0"/>
              </a:spcAft>
              <a:defRPr/>
            </a:pPr>
            <a:r>
              <a:rPr lang="en-US" b="1" dirty="0">
                <a:solidFill>
                  <a:srgbClr val="002060"/>
                </a:solidFill>
                <a:latin typeface="+mn-lt"/>
                <a:ea typeface="+mj-ea"/>
                <a:cs typeface="+mj-cs"/>
              </a:rPr>
              <a:t>Requirements Associate Degrees</a:t>
            </a:r>
          </a:p>
        </p:txBody>
      </p:sp>
      <p:sp>
        <p:nvSpPr>
          <p:cNvPr id="56323" name="Content Placeholder 2"/>
          <p:cNvSpPr>
            <a:spLocks noGrp="1"/>
          </p:cNvSpPr>
          <p:nvPr>
            <p:ph idx="1"/>
          </p:nvPr>
        </p:nvSpPr>
        <p:spPr>
          <a:xfrm>
            <a:off x="457199" y="1600200"/>
            <a:ext cx="8164287" cy="3546566"/>
          </a:xfrm>
        </p:spPr>
        <p:txBody>
          <a:bodyPr>
            <a:normAutofit fontScale="85000" lnSpcReduction="20000"/>
          </a:bodyPr>
          <a:lstStyle/>
          <a:p>
            <a:pPr>
              <a:lnSpc>
                <a:spcPct val="80000"/>
              </a:lnSpc>
            </a:pPr>
            <a:r>
              <a:rPr lang="en-US" altLang="en-US" sz="3200" dirty="0"/>
              <a:t>Minimum of 60 </a:t>
            </a:r>
            <a:r>
              <a:rPr lang="en-US" altLang="en-US" sz="3200" dirty="0" smtClean="0"/>
              <a:t>units</a:t>
            </a:r>
            <a:br>
              <a:rPr lang="en-US" altLang="en-US" sz="3200" dirty="0" smtClean="0"/>
            </a:br>
            <a:endParaRPr lang="en-US" altLang="en-US" sz="3200" dirty="0"/>
          </a:p>
          <a:p>
            <a:pPr>
              <a:lnSpc>
                <a:spcPct val="80000"/>
              </a:lnSpc>
            </a:pPr>
            <a:r>
              <a:rPr lang="en-US" altLang="en-US" sz="3200" dirty="0"/>
              <a:t>At least 18 units in a major or area of </a:t>
            </a:r>
            <a:r>
              <a:rPr lang="en-US" altLang="en-US" sz="3200" dirty="0" smtClean="0"/>
              <a:t>emphasis</a:t>
            </a:r>
            <a:br>
              <a:rPr lang="en-US" altLang="en-US" sz="3200" dirty="0" smtClean="0"/>
            </a:br>
            <a:endParaRPr lang="en-US" altLang="en-US" sz="3200" dirty="0"/>
          </a:p>
          <a:p>
            <a:pPr>
              <a:lnSpc>
                <a:spcPct val="80000"/>
              </a:lnSpc>
            </a:pPr>
            <a:r>
              <a:rPr lang="en-US" altLang="en-US" sz="3200" dirty="0"/>
              <a:t>Can use local GE </a:t>
            </a:r>
            <a:r>
              <a:rPr lang="en-US" altLang="en-US" sz="3200" dirty="0" smtClean="0"/>
              <a:t>pattern</a:t>
            </a:r>
            <a:br>
              <a:rPr lang="en-US" altLang="en-US" sz="3200" dirty="0" smtClean="0"/>
            </a:br>
            <a:endParaRPr lang="en-US" altLang="en-US" sz="3200" dirty="0"/>
          </a:p>
          <a:p>
            <a:pPr>
              <a:lnSpc>
                <a:spcPct val="80000"/>
              </a:lnSpc>
            </a:pPr>
            <a:r>
              <a:rPr lang="en-US" altLang="en-US" sz="3200" dirty="0"/>
              <a:t>Chancellor’s Office Approval if goal is </a:t>
            </a:r>
            <a:r>
              <a:rPr lang="en-US" altLang="en-US" sz="3200" b="1" dirty="0" err="1" smtClean="0"/>
              <a:t>CTE</a:t>
            </a:r>
            <a:r>
              <a:rPr lang="en-US" altLang="en-US" sz="3200" dirty="0" smtClean="0"/>
              <a:t/>
            </a:r>
            <a:br>
              <a:rPr lang="en-US" altLang="en-US" sz="3200" dirty="0" smtClean="0"/>
            </a:br>
            <a:endParaRPr lang="en-US" altLang="en-US" sz="3200" dirty="0" smtClean="0"/>
          </a:p>
          <a:p>
            <a:pPr>
              <a:lnSpc>
                <a:spcPct val="80000"/>
              </a:lnSpc>
            </a:pPr>
            <a:r>
              <a:rPr lang="en-US" altLang="en-US" sz="3200" dirty="0" smtClean="0">
                <a:solidFill>
                  <a:srgbClr val="C00000"/>
                </a:solidFill>
              </a:rPr>
              <a:t>Local </a:t>
            </a:r>
            <a:r>
              <a:rPr lang="en-US" altLang="en-US" sz="3200" dirty="0">
                <a:solidFill>
                  <a:srgbClr val="C00000"/>
                </a:solidFill>
              </a:rPr>
              <a:t>Approval </a:t>
            </a:r>
            <a:r>
              <a:rPr lang="en-US" altLang="en-US" sz="3200" dirty="0" smtClean="0">
                <a:solidFill>
                  <a:srgbClr val="C00000"/>
                </a:solidFill>
              </a:rPr>
              <a:t>if it is a local degree</a:t>
            </a:r>
            <a:r>
              <a:rPr lang="en-US" altLang="en-US" sz="3200" b="1" dirty="0" smtClean="0">
                <a:solidFill>
                  <a:srgbClr val="C00000"/>
                </a:solidFill>
              </a:rPr>
              <a:t/>
            </a:r>
            <a:br>
              <a:rPr lang="en-US" altLang="en-US" sz="3200" b="1" dirty="0" smtClean="0">
                <a:solidFill>
                  <a:srgbClr val="C00000"/>
                </a:solidFill>
              </a:rPr>
            </a:br>
            <a:endParaRPr lang="en-US" altLang="en-US" sz="3200" dirty="0">
              <a:solidFill>
                <a:srgbClr val="C00000"/>
              </a:solidFill>
            </a:endParaRPr>
          </a:p>
          <a:p>
            <a:pPr>
              <a:lnSpc>
                <a:spcPct val="80000"/>
              </a:lnSpc>
            </a:pPr>
            <a:r>
              <a:rPr lang="en-US" altLang="en-US" sz="3200" dirty="0">
                <a:solidFill>
                  <a:srgbClr val="C00000"/>
                </a:solidFill>
              </a:rPr>
              <a:t>All revisions </a:t>
            </a:r>
            <a:r>
              <a:rPr lang="en-US" altLang="en-US" sz="3200" dirty="0" smtClean="0">
                <a:solidFill>
                  <a:srgbClr val="C00000"/>
                </a:solidFill>
              </a:rPr>
              <a:t>to degrees are </a:t>
            </a:r>
            <a:r>
              <a:rPr lang="en-US" altLang="en-US" sz="3200" dirty="0">
                <a:solidFill>
                  <a:srgbClr val="C00000"/>
                </a:solidFill>
              </a:rPr>
              <a:t>locally </a:t>
            </a:r>
            <a:r>
              <a:rPr lang="en-US" altLang="en-US" sz="3200" dirty="0" smtClean="0">
                <a:solidFill>
                  <a:srgbClr val="C00000"/>
                </a:solidFill>
              </a:rPr>
              <a:t>approved  </a:t>
            </a:r>
            <a:endParaRPr lang="en-US" altLang="en-US" sz="3200" dirty="0">
              <a:solidFill>
                <a:srgbClr val="C00000"/>
              </a:solidFill>
            </a:endParaRPr>
          </a:p>
        </p:txBody>
      </p:sp>
      <p:sp>
        <p:nvSpPr>
          <p:cNvPr id="4" name="AutoShape 4" descr="Image result for college degree free clip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6" descr="Image result for college degree free clip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8" descr="Image result for college degree free clip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4" descr="Related image"/>
          <p:cNvSpPr>
            <a:spLocks noChangeAspect="1" noChangeArrowheads="1"/>
          </p:cNvSpPr>
          <p:nvPr/>
        </p:nvSpPr>
        <p:spPr bwMode="auto">
          <a:xfrm>
            <a:off x="612775" y="498112"/>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6" descr="Related imag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8" descr="Related image"/>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AutoShape 20" descr="Related image"/>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22" descr="Image result for college degree free clipart"/>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AutoShape 24" descr="Image result for college degree free clipart"/>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AutoShape 26" descr="Image result for college degree free clipart"/>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AutoShape 28" descr="Image result for college degree free clipart"/>
          <p:cNvSpPr>
            <a:spLocks noChangeAspect="1" noChangeArrowheads="1"/>
          </p:cNvSpPr>
          <p:nvPr/>
        </p:nvSpPr>
        <p:spPr bwMode="auto">
          <a:xfrm>
            <a:off x="1222375" y="922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AutoShape 34" descr="Image result for college degree free clipart"/>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AutoShape 36" descr="Image result for college degree free clipart"/>
          <p:cNvSpPr>
            <a:spLocks noChangeAspect="1" noChangeArrowheads="1"/>
          </p:cNvSpPr>
          <p:nvPr/>
        </p:nvSpPr>
        <p:spPr bwMode="auto">
          <a:xfrm>
            <a:off x="1374775" y="1074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AutoShape 38" descr="Image result for college degree free clipart"/>
          <p:cNvSpPr>
            <a:spLocks noChangeAspect="1" noChangeArrowheads="1"/>
          </p:cNvSpPr>
          <p:nvPr/>
        </p:nvSpPr>
        <p:spPr bwMode="auto">
          <a:xfrm>
            <a:off x="1527175" y="1227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7263" y="4972547"/>
            <a:ext cx="1674223" cy="1464945"/>
          </a:xfrm>
          <a:prstGeom prst="rect">
            <a:avLst/>
          </a:prstGeom>
        </p:spPr>
      </p:pic>
    </p:spTree>
    <p:extLst>
      <p:ext uri="{BB962C8B-B14F-4D97-AF65-F5344CB8AC3E}">
        <p14:creationId xmlns:p14="http://schemas.microsoft.com/office/powerpoint/2010/main" val="2860824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8478838" y="6494463"/>
            <a:ext cx="207962"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fld id="{4685CCBB-7882-40CC-B2A1-AD0D6AAF2B8F}" type="slidenum">
              <a:rPr lang="en-US" altLang="en-US" sz="1100">
                <a:solidFill>
                  <a:srgbClr val="878787"/>
                </a:solidFill>
                <a:latin typeface="Calibri" panose="020F0502020204030204" pitchFamily="34" charset="0"/>
                <a:ea typeface="Heiti SC Light" pitchFamily="2" charset="-122"/>
                <a:sym typeface="Calibri" panose="020F0502020204030204" pitchFamily="34" charset="0"/>
              </a:rPr>
              <a:pPr algn="r" eaLnBrk="1" hangingPunct="1"/>
              <a:t>12</a:t>
            </a:fld>
            <a:endParaRPr lang="en-US" altLang="en-US" sz="1100">
              <a:solidFill>
                <a:srgbClr val="878787"/>
              </a:solidFill>
              <a:latin typeface="Calibri" panose="020F0502020204030204" pitchFamily="34" charset="0"/>
              <a:ea typeface="Heiti SC Light" pitchFamily="2" charset="-122"/>
              <a:sym typeface="Calibri" panose="020F0502020204030204" pitchFamily="34" charset="0"/>
            </a:endParaRPr>
          </a:p>
        </p:txBody>
      </p:sp>
      <p:sp>
        <p:nvSpPr>
          <p:cNvPr id="43012" name="Rectangle 3"/>
          <p:cNvSpPr>
            <a:spLocks noGrp="1" noChangeArrowheads="1"/>
          </p:cNvSpPr>
          <p:nvPr>
            <p:ph type="title"/>
          </p:nvPr>
        </p:nvSpPr>
        <p:spPr>
          <a:xfrm>
            <a:off x="457200" y="560388"/>
            <a:ext cx="8234362" cy="1143000"/>
          </a:xfrm>
        </p:spPr>
        <p:txBody>
          <a:bodyPr>
            <a:normAutofit fontScale="90000"/>
          </a:bodyPr>
          <a:lstStyle/>
          <a:p>
            <a:pPr algn="ctr" eaLnBrk="1" fontAlgn="auto" hangingPunct="1">
              <a:spcAft>
                <a:spcPts val="0"/>
              </a:spcAft>
              <a:defRPr/>
            </a:pPr>
            <a:r>
              <a:rPr lang="en-US" b="1" dirty="0">
                <a:solidFill>
                  <a:srgbClr val="002060"/>
                </a:solidFill>
                <a:ea typeface="+mj-ea"/>
                <a:cs typeface="+mj-cs"/>
              </a:rPr>
              <a:t>Associate Degrees for Transfer (ADTs)</a:t>
            </a:r>
            <a:endParaRPr b="1" dirty="0">
              <a:solidFill>
                <a:srgbClr val="002060"/>
              </a:solidFill>
              <a:ea typeface="+mj-ea"/>
              <a:cs typeface="+mj-cs"/>
            </a:endParaRPr>
          </a:p>
        </p:txBody>
      </p:sp>
      <p:sp>
        <p:nvSpPr>
          <p:cNvPr id="63493" name="Rectangle 4"/>
          <p:cNvSpPr>
            <a:spLocks noGrp="1" noChangeArrowheads="1"/>
          </p:cNvSpPr>
          <p:nvPr>
            <p:ph type="body" idx="1"/>
          </p:nvPr>
        </p:nvSpPr>
        <p:spPr>
          <a:xfrm>
            <a:off x="457200" y="1957388"/>
            <a:ext cx="8234363" cy="4029075"/>
          </a:xfrm>
        </p:spPr>
        <p:txBody>
          <a:bodyPr>
            <a:normAutofit/>
          </a:bodyPr>
          <a:lstStyle/>
          <a:p>
            <a:pPr>
              <a:defRPr/>
            </a:pPr>
            <a:r>
              <a:rPr lang="en-US" altLang="en-US" sz="3000" dirty="0"/>
              <a:t>Minimum of 60 units; no more than 60 units may be </a:t>
            </a:r>
            <a:r>
              <a:rPr lang="en-US" altLang="en-US" sz="3000" dirty="0" smtClean="0"/>
              <a:t>required  </a:t>
            </a:r>
            <a:endParaRPr lang="en-US" altLang="en-US" sz="3000" dirty="0"/>
          </a:p>
          <a:p>
            <a:pPr>
              <a:defRPr/>
            </a:pPr>
            <a:r>
              <a:rPr lang="en-US" altLang="en-US" sz="3000" dirty="0"/>
              <a:t>At least 18 units in a major</a:t>
            </a:r>
          </a:p>
          <a:p>
            <a:pPr>
              <a:defRPr/>
            </a:pPr>
            <a:r>
              <a:rPr lang="en-US" altLang="en-US" sz="3000" dirty="0"/>
              <a:t>General education limited to a CSU Breadth or IGETC pattern </a:t>
            </a:r>
          </a:p>
          <a:p>
            <a:pPr>
              <a:defRPr/>
            </a:pPr>
            <a:r>
              <a:rPr lang="en-US" altLang="en-US" sz="3000" dirty="0"/>
              <a:t>New and modified ADT’s require Chancellor’s Office approval</a:t>
            </a:r>
          </a:p>
          <a:p>
            <a:pPr marL="274637" lvl="1" indent="0" eaLnBrk="1" hangingPunct="1">
              <a:buFont typeface="Arial" panose="020B0604020202020204" pitchFamily="34" charset="0"/>
              <a:buNone/>
              <a:defRPr/>
            </a:pPr>
            <a:endParaRPr lang="en-US" altLang="en-US" dirty="0"/>
          </a:p>
        </p:txBody>
      </p:sp>
      <p:sp>
        <p:nvSpPr>
          <p:cNvPr id="6" name="AutoShape 8" descr="Image result for college degree free clip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10" descr="Image result for college degree free clip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4" descr="Image result for college degree free clipart"/>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6" descr="Image result for college degree free clipart"/>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8" descr="Image result for college degree free clipart"/>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85461" y="5173744"/>
            <a:ext cx="1561556" cy="1625438"/>
          </a:xfrm>
          <a:prstGeom prst="rect">
            <a:avLst/>
          </a:prstGeom>
        </p:spPr>
      </p:pic>
    </p:spTree>
    <p:extLst>
      <p:ext uri="{BB962C8B-B14F-4D97-AF65-F5344CB8AC3E}">
        <p14:creationId xmlns:p14="http://schemas.microsoft.com/office/powerpoint/2010/main" val="3628908601"/>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76200" y="381000"/>
            <a:ext cx="9220200" cy="6558541"/>
          </a:xfrm>
        </p:spPr>
      </p:pic>
    </p:spTree>
    <p:extLst>
      <p:ext uri="{BB962C8B-B14F-4D97-AF65-F5344CB8AC3E}">
        <p14:creationId xmlns:p14="http://schemas.microsoft.com/office/powerpoint/2010/main" val="1193821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27" name="Text Placeholder 2"/>
          <p:cNvSpPr txBox="1">
            <a:spLocks noGrp="1"/>
          </p:cNvSpPr>
          <p:nvPr>
            <p:ph type="body" idx="1"/>
          </p:nvPr>
        </p:nvSpPr>
        <p:spPr>
          <a:xfrm>
            <a:off x="307975" y="451304"/>
            <a:ext cx="8382000" cy="5984329"/>
          </a:xfrm>
          <a:prstGeom prst="rect">
            <a:avLst/>
          </a:prstGeom>
        </p:spPr>
        <p:txBody>
          <a:bodyPr>
            <a:normAutofit lnSpcReduction="10000"/>
          </a:bodyPr>
          <a:lstStyle/>
          <a:p>
            <a:endParaRPr lang="en-US" sz="4000" dirty="0" smtClean="0">
              <a:solidFill>
                <a:srgbClr val="002060"/>
              </a:solidFill>
            </a:endParaRPr>
          </a:p>
          <a:p>
            <a:pPr algn="ctr"/>
            <a:r>
              <a:rPr lang="en-US" sz="5200" dirty="0" smtClean="0">
                <a:solidFill>
                  <a:srgbClr val="002060"/>
                </a:solidFill>
              </a:rPr>
              <a:t>CCC </a:t>
            </a:r>
            <a:r>
              <a:rPr lang="en-US" sz="5200" dirty="0">
                <a:solidFill>
                  <a:srgbClr val="002060"/>
                </a:solidFill>
              </a:rPr>
              <a:t>Training Part </a:t>
            </a:r>
            <a:r>
              <a:rPr lang="en-US" sz="5200" dirty="0" smtClean="0">
                <a:solidFill>
                  <a:srgbClr val="002060"/>
                </a:solidFill>
              </a:rPr>
              <a:t>Two:</a:t>
            </a:r>
            <a:r>
              <a:rPr lang="en-US" sz="5200" dirty="0">
                <a:solidFill>
                  <a:srgbClr val="002060"/>
                </a:solidFill>
              </a:rPr>
              <a:t/>
            </a:r>
            <a:br>
              <a:rPr lang="en-US" sz="5200" dirty="0">
                <a:solidFill>
                  <a:srgbClr val="002060"/>
                </a:solidFill>
              </a:rPr>
            </a:br>
            <a:r>
              <a:rPr lang="en-US" sz="5200" dirty="0">
                <a:solidFill>
                  <a:srgbClr val="002060"/>
                </a:solidFill>
              </a:rPr>
              <a:t> </a:t>
            </a:r>
            <a:r>
              <a:rPr lang="en-US" sz="4000" dirty="0" err="1" smtClean="0">
                <a:solidFill>
                  <a:srgbClr val="002060"/>
                </a:solidFill>
              </a:rPr>
              <a:t>OER</a:t>
            </a:r>
            <a:r>
              <a:rPr lang="en-US" sz="4000" dirty="0" smtClean="0">
                <a:solidFill>
                  <a:srgbClr val="002060"/>
                </a:solidFill>
              </a:rPr>
              <a:t>, Credit Hour, Cooperative Work Experience, &amp; Certificates</a:t>
            </a:r>
            <a:br>
              <a:rPr lang="en-US" sz="4000" dirty="0" smtClean="0">
                <a:solidFill>
                  <a:srgbClr val="002060"/>
                </a:solidFill>
              </a:rPr>
            </a:br>
            <a:r>
              <a:rPr lang="en-US" sz="4000" dirty="0" smtClean="0">
                <a:solidFill>
                  <a:srgbClr val="002060"/>
                </a:solidFill>
              </a:rPr>
              <a:t/>
            </a:r>
            <a:br>
              <a:rPr lang="en-US" sz="4000" dirty="0" smtClean="0">
                <a:solidFill>
                  <a:srgbClr val="002060"/>
                </a:solidFill>
              </a:rPr>
            </a:br>
            <a:r>
              <a:rPr lang="en-US" sz="4000" dirty="0">
                <a:solidFill>
                  <a:srgbClr val="002060"/>
                </a:solidFill>
              </a:rPr>
              <a:t/>
            </a:r>
            <a:br>
              <a:rPr lang="en-US" sz="4000" dirty="0">
                <a:solidFill>
                  <a:srgbClr val="002060"/>
                </a:solidFill>
              </a:rPr>
            </a:br>
            <a:endParaRPr lang="en-US" sz="4000" b="1" dirty="0" smtClean="0">
              <a:solidFill>
                <a:srgbClr val="002060"/>
              </a:solidFill>
            </a:endParaRPr>
          </a:p>
          <a:p>
            <a:pPr algn="ctr"/>
            <a:r>
              <a:rPr lang="en-US" sz="4000" dirty="0" smtClean="0">
                <a:solidFill>
                  <a:srgbClr val="002060"/>
                </a:solidFill>
              </a:rPr>
              <a:t/>
            </a:r>
            <a:br>
              <a:rPr lang="en-US" sz="4000" dirty="0" smtClean="0">
                <a:solidFill>
                  <a:srgbClr val="002060"/>
                </a:solidFill>
              </a:rPr>
            </a:br>
            <a:r>
              <a:rPr lang="en-US" sz="4000" dirty="0" smtClean="0">
                <a:solidFill>
                  <a:srgbClr val="002060"/>
                </a:solidFill>
              </a:rPr>
              <a:t>October 9, 2018 </a:t>
            </a:r>
          </a:p>
          <a:p>
            <a:endParaRPr lang="en-US" sz="4000" dirty="0">
              <a:solidFill>
                <a:srgbClr val="002060"/>
              </a:solidFill>
            </a:endParaRPr>
          </a:p>
          <a:p>
            <a:endParaRPr lang="en-US" sz="4000" dirty="0" smtClean="0">
              <a:solidFill>
                <a:srgbClr val="002060"/>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4058" y="3330214"/>
            <a:ext cx="1384662" cy="1384662"/>
          </a:xfrm>
          <a:prstGeom prst="rect">
            <a:avLst/>
          </a:prstGeom>
        </p:spPr>
      </p:pic>
      <p:sp>
        <p:nvSpPr>
          <p:cNvPr id="5" name="AutoShape 4" descr="Image result for certificate free clip 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Image result for certificate free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Image result for certificate free clip 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10" descr="Image result for certificate free clip art"/>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AutoShape 14" descr="Image result for certificate free clip art"/>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6" descr="Image result for certificate free clip art"/>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20" descr="Image result for certificate free clip art"/>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AutoShape 22" descr="Image result for certificate free clip art"/>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487" y="3418074"/>
            <a:ext cx="1679957" cy="1529833"/>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5179" y="3082064"/>
            <a:ext cx="1310912" cy="1888602"/>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26" name="Title 1"/>
          <p:cNvSpPr txBox="1">
            <a:spLocks noGrp="1"/>
          </p:cNvSpPr>
          <p:nvPr>
            <p:ph type="title"/>
          </p:nvPr>
        </p:nvSpPr>
        <p:spPr>
          <a:xfrm>
            <a:off x="582976" y="2362200"/>
            <a:ext cx="7772400" cy="2200275"/>
          </a:xfrm>
          <a:prstGeom prst="rect">
            <a:avLst/>
          </a:prstGeom>
        </p:spPr>
        <p:txBody>
          <a:bodyPr>
            <a:normAutofit fontScale="90000"/>
          </a:bodyPr>
          <a:lstStyle/>
          <a:p>
            <a:r>
              <a:rPr lang="en-US" dirty="0" smtClean="0">
                <a:solidFill>
                  <a:srgbClr val="002060"/>
                </a:solidFill>
              </a:rPr>
              <a:t>Online Educational Resources (</a:t>
            </a:r>
            <a:r>
              <a:rPr lang="en-US" dirty="0" err="1" smtClean="0">
                <a:solidFill>
                  <a:srgbClr val="002060"/>
                </a:solidFill>
              </a:rPr>
              <a:t>OER</a:t>
            </a:r>
            <a:r>
              <a:rPr lang="en-US" dirty="0" smtClean="0">
                <a:solidFill>
                  <a:srgbClr val="002060"/>
                </a:solidFill>
              </a:rPr>
              <a:t>) and the Course Outline of Record</a:t>
            </a:r>
            <a:endParaRPr dirty="0">
              <a:solidFill>
                <a:srgbClr val="002060"/>
              </a:solidFill>
            </a:endParaRPr>
          </a:p>
        </p:txBody>
      </p:sp>
      <p:sp>
        <p:nvSpPr>
          <p:cNvPr id="427" name="Text Placeholder 2"/>
          <p:cNvSpPr txBox="1">
            <a:spLocks noGrp="1"/>
          </p:cNvSpPr>
          <p:nvPr>
            <p:ph type="body" idx="1"/>
          </p:nvPr>
        </p:nvSpPr>
        <p:spPr>
          <a:prstGeom prst="rect">
            <a:avLst/>
          </a:prstGeom>
        </p:spPr>
        <p:txBody>
          <a:bodyPr/>
          <a:lstStyle/>
          <a:p>
            <a:endParaRPr dirty="0"/>
          </a:p>
        </p:txBody>
      </p:sp>
    </p:spTree>
    <p:extLst>
      <p:ext uri="{BB962C8B-B14F-4D97-AF65-F5344CB8AC3E}">
        <p14:creationId xmlns:p14="http://schemas.microsoft.com/office/powerpoint/2010/main" val="2550268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b="1" dirty="0" smtClean="0"/>
              <a:t>Open Educational Resources (</a:t>
            </a:r>
            <a:r>
              <a:rPr lang="en-US" sz="3200" b="1" dirty="0" err="1" smtClean="0"/>
              <a:t>OER</a:t>
            </a:r>
            <a:r>
              <a:rPr lang="en-US" sz="3200" b="1" dirty="0" smtClean="0"/>
              <a:t>) Textbooks</a:t>
            </a:r>
            <a:endParaRPr lang="en-US" sz="3200" b="1" dirty="0"/>
          </a:p>
        </p:txBody>
      </p:sp>
      <p:sp>
        <p:nvSpPr>
          <p:cNvPr id="3" name="Content Placeholder 2"/>
          <p:cNvSpPr>
            <a:spLocks noGrp="1"/>
          </p:cNvSpPr>
          <p:nvPr>
            <p:ph idx="1"/>
          </p:nvPr>
        </p:nvSpPr>
        <p:spPr>
          <a:xfrm>
            <a:off x="121920" y="1365066"/>
            <a:ext cx="8656320" cy="5349243"/>
          </a:xfrm>
        </p:spPr>
        <p:txBody>
          <a:bodyPr>
            <a:normAutofit fontScale="47500" lnSpcReduction="20000"/>
          </a:bodyPr>
          <a:lstStyle/>
          <a:p>
            <a:pPr marL="0" indent="0">
              <a:buNone/>
            </a:pPr>
            <a:r>
              <a:rPr lang="en-US" sz="3800" i="1" dirty="0" smtClean="0"/>
              <a:t>Source:  Nancy </a:t>
            </a:r>
            <a:r>
              <a:rPr lang="en-US" sz="3800" i="1" dirty="0" err="1" smtClean="0"/>
              <a:t>Purcille</a:t>
            </a:r>
            <a:r>
              <a:rPr lang="en-US" sz="3800" i="1" dirty="0" smtClean="0"/>
              <a:t>, Articulation </a:t>
            </a:r>
            <a:r>
              <a:rPr lang="en-US" sz="3800" i="1" dirty="0"/>
              <a:t>Analyst </a:t>
            </a:r>
            <a:r>
              <a:rPr lang="en-US" sz="3800" i="1" dirty="0" smtClean="0"/>
              <a:t>University of California Office of the President (</a:t>
            </a:r>
            <a:r>
              <a:rPr lang="en-US" sz="3800" i="1" dirty="0" err="1" smtClean="0"/>
              <a:t>UCOP</a:t>
            </a:r>
            <a:r>
              <a:rPr lang="en-US" sz="3800" i="1" dirty="0" smtClean="0"/>
              <a:t>)</a:t>
            </a:r>
            <a:r>
              <a:rPr lang="en-US" sz="3800" dirty="0" smtClean="0"/>
              <a:t/>
            </a:r>
            <a:br>
              <a:rPr lang="en-US" sz="3800" dirty="0" smtClean="0"/>
            </a:br>
            <a:endParaRPr lang="en-US" sz="3800" dirty="0"/>
          </a:p>
          <a:p>
            <a:pPr marL="0" indent="0">
              <a:buNone/>
            </a:pPr>
            <a:r>
              <a:rPr lang="en-US" sz="3800" dirty="0" smtClean="0"/>
              <a:t>Even if </a:t>
            </a:r>
            <a:r>
              <a:rPr lang="en-US" sz="3800" dirty="0" err="1" smtClean="0"/>
              <a:t>OER</a:t>
            </a:r>
            <a:r>
              <a:rPr lang="en-US" sz="3800" dirty="0" smtClean="0"/>
              <a:t> textbooks are being used,  </a:t>
            </a:r>
            <a:r>
              <a:rPr lang="en-US" sz="3800" u="sng" dirty="0" smtClean="0"/>
              <a:t>there should </a:t>
            </a:r>
            <a:r>
              <a:rPr lang="en-US" sz="3800" u="sng" dirty="0"/>
              <a:t>be a representative sample for faculty to choose </a:t>
            </a:r>
            <a:r>
              <a:rPr lang="en-US" sz="3800" u="sng" dirty="0" smtClean="0"/>
              <a:t>from. </a:t>
            </a:r>
            <a:r>
              <a:rPr lang="en-US" sz="3800" dirty="0" smtClean="0"/>
              <a:t>If  faculty wish to use </a:t>
            </a:r>
            <a:r>
              <a:rPr lang="en-US" sz="3800" dirty="0" err="1" smtClean="0"/>
              <a:t>OER</a:t>
            </a:r>
            <a:r>
              <a:rPr lang="en-US" sz="3800" dirty="0" smtClean="0"/>
              <a:t> </a:t>
            </a:r>
            <a:r>
              <a:rPr lang="en-US" sz="3800" dirty="0"/>
              <a:t>then those </a:t>
            </a:r>
            <a:r>
              <a:rPr lang="en-US" sz="3800" dirty="0" smtClean="0"/>
              <a:t>options may be listed </a:t>
            </a:r>
            <a:r>
              <a:rPr lang="en-US" sz="3800" dirty="0"/>
              <a:t>as well.</a:t>
            </a:r>
          </a:p>
          <a:p>
            <a:pPr marL="0" indent="0">
              <a:buNone/>
            </a:pPr>
            <a:r>
              <a:rPr lang="en-US" sz="3800" dirty="0"/>
              <a:t> </a:t>
            </a:r>
          </a:p>
          <a:p>
            <a:pPr marL="0" indent="0">
              <a:buNone/>
            </a:pPr>
            <a:r>
              <a:rPr lang="en-US" sz="3800" dirty="0" smtClean="0"/>
              <a:t>For CSU and UC</a:t>
            </a:r>
            <a:r>
              <a:rPr lang="en-US" sz="3800" dirty="0"/>
              <a:t>, it’s fine to use assembled materials or Open Educational Resources, </a:t>
            </a:r>
            <a:r>
              <a:rPr lang="en-US" sz="3800" dirty="0" smtClean="0"/>
              <a:t>as </a:t>
            </a:r>
            <a:r>
              <a:rPr lang="en-US" sz="3800" dirty="0"/>
              <a:t>long as they’re stable and publicly available as published textbooks </a:t>
            </a:r>
            <a:r>
              <a:rPr lang="en-US" sz="3800" dirty="0" smtClean="0"/>
              <a:t>and </a:t>
            </a:r>
            <a:r>
              <a:rPr lang="en-US" sz="3800" dirty="0"/>
              <a:t>not a list of </a:t>
            </a:r>
            <a:r>
              <a:rPr lang="en-US" sz="3800" dirty="0" smtClean="0"/>
              <a:t>links.</a:t>
            </a:r>
            <a:endParaRPr lang="en-US" sz="3800" dirty="0"/>
          </a:p>
          <a:p>
            <a:pPr marL="0" indent="0">
              <a:buNone/>
            </a:pPr>
            <a:r>
              <a:rPr lang="en-US" sz="3800" dirty="0"/>
              <a:t> </a:t>
            </a:r>
          </a:p>
          <a:p>
            <a:pPr marL="0" indent="0">
              <a:buNone/>
            </a:pPr>
            <a:r>
              <a:rPr lang="en-US" sz="3800" dirty="0" smtClean="0"/>
              <a:t>All </a:t>
            </a:r>
            <a:r>
              <a:rPr lang="en-US" sz="3800" dirty="0"/>
              <a:t>CSU and UC campus departments consider the content of textbooks when reviewing articulation proposals from the </a:t>
            </a:r>
            <a:r>
              <a:rPr lang="en-US" sz="3800" dirty="0" err="1"/>
              <a:t>CCCs</a:t>
            </a:r>
            <a:r>
              <a:rPr lang="en-US" sz="3800" dirty="0"/>
              <a:t>. The use of online texts is reviewed by campuses on a case-by-case basis for articulation with </a:t>
            </a:r>
            <a:r>
              <a:rPr lang="en-US" sz="3800" dirty="0" err="1"/>
              <a:t>CCCs</a:t>
            </a:r>
            <a:r>
              <a:rPr lang="en-US" sz="3800" dirty="0"/>
              <a:t>.</a:t>
            </a:r>
          </a:p>
          <a:p>
            <a:pPr marL="0" indent="0">
              <a:buNone/>
            </a:pPr>
            <a:r>
              <a:rPr lang="en-US" sz="3800" dirty="0"/>
              <a:t> </a:t>
            </a:r>
          </a:p>
          <a:p>
            <a:pPr marL="0" indent="0">
              <a:buNone/>
            </a:pPr>
            <a:r>
              <a:rPr lang="en-US" sz="3800" dirty="0" smtClean="0"/>
              <a:t>There </a:t>
            </a:r>
            <a:r>
              <a:rPr lang="en-US" sz="3800" dirty="0"/>
              <a:t>are multiple CCC courses that use online texts that are approved for CSU- and UC-transferability, and for articulation with CSU and UC campuses.</a:t>
            </a:r>
          </a:p>
          <a:p>
            <a:pPr marL="0" indent="0">
              <a:buNone/>
            </a:pPr>
            <a:endParaRPr lang="en-US" sz="3800" dirty="0"/>
          </a:p>
          <a:p>
            <a:pPr marL="0" indent="0">
              <a:buNone/>
            </a:pPr>
            <a:r>
              <a:rPr lang="en-US" sz="3800" dirty="0" smtClean="0"/>
              <a:t>Some </a:t>
            </a:r>
            <a:r>
              <a:rPr lang="en-US" sz="3800" dirty="0"/>
              <a:t>CSU and UC campus departments use online texts themselves</a:t>
            </a:r>
            <a:r>
              <a:rPr lang="en-US" sz="3800" dirty="0" smtClean="0"/>
              <a:t>.</a:t>
            </a:r>
          </a:p>
          <a:p>
            <a:pPr marL="0" indent="0">
              <a:buNone/>
            </a:pPr>
            <a:endParaRPr lang="en-US" dirty="0"/>
          </a:p>
          <a:p>
            <a:pPr marL="0" indent="0">
              <a:buNone/>
            </a:pPr>
            <a:r>
              <a:rPr lang="en-US" dirty="0" smtClean="0"/>
              <a:t> </a:t>
            </a:r>
            <a:endParaRPr lang="en-US" dirty="0"/>
          </a:p>
          <a:p>
            <a:endParaRPr lang="en-US" dirty="0"/>
          </a:p>
        </p:txBody>
      </p:sp>
    </p:spTree>
    <p:extLst>
      <p:ext uri="{BB962C8B-B14F-4D97-AF65-F5344CB8AC3E}">
        <p14:creationId xmlns:p14="http://schemas.microsoft.com/office/powerpoint/2010/main" val="2142695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26" name="Title 1"/>
          <p:cNvSpPr txBox="1">
            <a:spLocks noGrp="1"/>
          </p:cNvSpPr>
          <p:nvPr>
            <p:ph type="title"/>
          </p:nvPr>
        </p:nvSpPr>
        <p:spPr>
          <a:prstGeom prst="rect">
            <a:avLst/>
          </a:prstGeom>
        </p:spPr>
        <p:txBody>
          <a:bodyPr/>
          <a:lstStyle/>
          <a:p>
            <a:r>
              <a:rPr dirty="0" smtClean="0">
                <a:solidFill>
                  <a:srgbClr val="002060"/>
                </a:solidFill>
              </a:rPr>
              <a:t>Credit Hour</a:t>
            </a:r>
            <a:r>
              <a:rPr lang="en-US" dirty="0" smtClean="0">
                <a:solidFill>
                  <a:srgbClr val="002060"/>
                </a:solidFill>
              </a:rPr>
              <a:t> </a:t>
            </a:r>
            <a:r>
              <a:rPr dirty="0" smtClean="0">
                <a:solidFill>
                  <a:srgbClr val="002060"/>
                </a:solidFill>
              </a:rPr>
              <a:t>Calculation</a:t>
            </a:r>
            <a:endParaRPr dirty="0">
              <a:solidFill>
                <a:srgbClr val="002060"/>
              </a:solidFill>
            </a:endParaRPr>
          </a:p>
        </p:txBody>
      </p:sp>
      <p:sp>
        <p:nvSpPr>
          <p:cNvPr id="427" name="Text Placeholder 2"/>
          <p:cNvSpPr txBox="1">
            <a:spLocks noGrp="1"/>
          </p:cNvSpPr>
          <p:nvPr>
            <p:ph type="body" idx="1"/>
          </p:nvPr>
        </p:nvSpPr>
        <p:spPr>
          <a:prstGeom prst="rect">
            <a:avLst/>
          </a:prstGeom>
        </p:spPr>
        <p:txBody>
          <a:bodyPr/>
          <a:lstStyle/>
          <a:p>
            <a:endParaRPr dirty="0"/>
          </a:p>
        </p:txBody>
      </p:sp>
    </p:spTree>
    <p:extLst>
      <p:ext uri="{BB962C8B-B14F-4D97-AF65-F5344CB8AC3E}">
        <p14:creationId xmlns:p14="http://schemas.microsoft.com/office/powerpoint/2010/main" val="1650904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319348" y="679568"/>
            <a:ext cx="6299327" cy="583455"/>
          </a:xfrm>
          <a:prstGeom prst="rect">
            <a:avLst/>
          </a:prstGeom>
        </p:spPr>
        <p:txBody>
          <a:bodyPr vert="horz" lIns="91440" tIns="45720" rIns="91440" bIns="45720" rtlCol="0" anchor="ctr">
            <a:normAutofit fontScale="92500" lnSpcReduction="20000"/>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dirty="0" smtClean="0"/>
              <a:t>Revisions to title 5 §55002.5</a:t>
            </a:r>
            <a:endParaRPr lang="en-US" dirty="0"/>
          </a:p>
        </p:txBody>
      </p:sp>
      <p:sp>
        <p:nvSpPr>
          <p:cNvPr id="3" name="Content Placeholder 2"/>
          <p:cNvSpPr txBox="1">
            <a:spLocks/>
          </p:cNvSpPr>
          <p:nvPr/>
        </p:nvSpPr>
        <p:spPr>
          <a:xfrm>
            <a:off x="361404" y="1374056"/>
            <a:ext cx="5098870" cy="5209624"/>
          </a:xfrm>
          <a:prstGeom prst="rect">
            <a:avLst/>
          </a:prstGeom>
        </p:spPr>
        <p:txBody>
          <a:bodyPr>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None/>
            </a:pPr>
            <a:endParaRPr lang="en-US" sz="1200" dirty="0" smtClean="0"/>
          </a:p>
          <a:p>
            <a:pPr marL="285750" indent="-285750">
              <a:buFont typeface="Arial" charset="0"/>
              <a:buChar char="•"/>
            </a:pPr>
            <a:r>
              <a:rPr lang="en-US" sz="1800" dirty="0" smtClean="0"/>
              <a:t>Removed reference to lecture and lab, replaced with “total student work” and “outside-of-class hours.”  </a:t>
            </a:r>
            <a:r>
              <a:rPr lang="en-US" sz="1800" dirty="0" smtClean="0">
                <a:solidFill>
                  <a:srgbClr val="FF0000"/>
                </a:solidFill>
              </a:rPr>
              <a:t>We still uses lecture/lab in our course outlines. </a:t>
            </a:r>
          </a:p>
          <a:p>
            <a:endParaRPr lang="en-US" sz="1200" dirty="0" smtClean="0"/>
          </a:p>
          <a:p>
            <a:pPr marL="285750" indent="-285750">
              <a:buFont typeface="Arial" charset="0"/>
              <a:buChar char="•"/>
            </a:pPr>
            <a:r>
              <a:rPr lang="en-US" sz="1800" dirty="0" smtClean="0"/>
              <a:t>Inserted reference to regulations for cooperative work experience. </a:t>
            </a:r>
          </a:p>
          <a:p>
            <a:endParaRPr lang="en-US" sz="1200" dirty="0" smtClean="0"/>
          </a:p>
          <a:p>
            <a:pPr marL="285750" indent="-285750">
              <a:buFont typeface="Arial" charset="0"/>
              <a:buChar char="•"/>
            </a:pPr>
            <a:r>
              <a:rPr lang="en-US" sz="1800" dirty="0" smtClean="0"/>
              <a:t>Inserted reference to federal regulations for clock hour programs. </a:t>
            </a:r>
          </a:p>
          <a:p>
            <a:endParaRPr lang="en-US" sz="1100" dirty="0" smtClean="0"/>
          </a:p>
          <a:p>
            <a:pPr marL="285750" indent="-285750">
              <a:buFont typeface="Arial" charset="0"/>
              <a:buChar char="•"/>
            </a:pPr>
            <a:r>
              <a:rPr lang="en-US" sz="1800" dirty="0" smtClean="0"/>
              <a:t>Replaced prior language on incremental awards that required half-unit increments and permitted smaller increments. Permissive rather than prescriptive.</a:t>
            </a:r>
          </a:p>
          <a:p>
            <a:endParaRPr lang="en-US" sz="1100" dirty="0" smtClean="0"/>
          </a:p>
          <a:p>
            <a:pPr marL="285750" indent="-285750">
              <a:buFont typeface="Arial" charset="0"/>
              <a:buChar char="•"/>
            </a:pPr>
            <a:r>
              <a:rPr lang="en-US" sz="1800" dirty="0" smtClean="0"/>
              <a:t>Inserted new requirement for local policy specifying local standards in compliance with this section and federal regulations.  </a:t>
            </a:r>
          </a:p>
          <a:p>
            <a:endParaRPr lang="en-US" b="1" i="1" dirty="0" smtClean="0"/>
          </a:p>
          <a:p>
            <a:endParaRPr lang="en-US" b="1" i="1" dirty="0" smtClean="0"/>
          </a:p>
          <a:p>
            <a:endParaRPr lang="en-US" b="1" i="1" dirty="0" smtClean="0"/>
          </a:p>
          <a:p>
            <a:endParaRPr lang="en-US" dirty="0" smtClean="0"/>
          </a:p>
          <a:p>
            <a:pPr marL="0" indent="0">
              <a:buFont typeface="Arial" pitchFamily="34" charset="0"/>
              <a:buNone/>
            </a:pPr>
            <a:endParaRPr lang="en-US" dirty="0"/>
          </a:p>
        </p:txBody>
      </p:sp>
      <p:pic>
        <p:nvPicPr>
          <p:cNvPr id="4" name="Content Placeholder 6"/>
          <p:cNvPicPr>
            <a:picLocks noChangeAspect="1"/>
          </p:cNvPicPr>
          <p:nvPr/>
        </p:nvPicPr>
        <p:blipFill>
          <a:blip r:embed="rId2">
            <a:extLst>
              <a:ext uri="{28A0092B-C50C-407E-A947-70E740481C1C}">
                <a14:useLocalDpi xmlns:a14="http://schemas.microsoft.com/office/drawing/2010/main" val="0"/>
              </a:ext>
            </a:extLst>
          </a:blip>
          <a:srcRect l="1886" r="1886"/>
          <a:stretch>
            <a:fillRect/>
          </a:stretch>
        </p:blipFill>
        <p:spPr>
          <a:xfrm>
            <a:off x="5608149" y="1559009"/>
            <a:ext cx="3004628" cy="3881563"/>
          </a:xfrm>
          <a:prstGeom prst="rect">
            <a:avLst/>
          </a:prstGeom>
        </p:spPr>
      </p:pic>
    </p:spTree>
    <p:extLst>
      <p:ext uri="{BB962C8B-B14F-4D97-AF65-F5344CB8AC3E}">
        <p14:creationId xmlns:p14="http://schemas.microsoft.com/office/powerpoint/2010/main" val="381920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dissolv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dissolv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dissolve">
                                      <p:cBhvr>
                                        <p:cTn id="2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759026"/>
            <a:ext cx="8016240" cy="4524315"/>
          </a:xfrm>
          <a:prstGeom prst="rect">
            <a:avLst/>
          </a:prstGeom>
        </p:spPr>
        <p:txBody>
          <a:bodyPr wrap="square">
            <a:spAutoFit/>
          </a:bodyPr>
          <a:lstStyle/>
          <a:p>
            <a:r>
              <a:rPr lang="en-US" sz="2400" dirty="0" smtClean="0"/>
              <a:t>Relying </a:t>
            </a:r>
            <a:r>
              <a:rPr lang="en-US" sz="2400" dirty="0"/>
              <a:t>on careful development and consistent application of local policy</a:t>
            </a:r>
          </a:p>
          <a:p>
            <a:endParaRPr lang="en-US" sz="2400" dirty="0"/>
          </a:p>
          <a:p>
            <a:r>
              <a:rPr lang="en-US" sz="2400" dirty="0"/>
              <a:t>Tie state regulations to new federal requirements.</a:t>
            </a:r>
          </a:p>
          <a:p>
            <a:r>
              <a:rPr lang="en-US" sz="2400" dirty="0"/>
              <a:t> </a:t>
            </a:r>
          </a:p>
          <a:p>
            <a:r>
              <a:rPr lang="en-US" sz="2400" dirty="0"/>
              <a:t>Update language and standards for consistency with federal regulations. </a:t>
            </a:r>
          </a:p>
          <a:p>
            <a:endParaRPr lang="en-US" sz="2400" dirty="0"/>
          </a:p>
          <a:p>
            <a:r>
              <a:rPr lang="en-US" sz="2400" dirty="0"/>
              <a:t>Bring CCC in line with other systems of higher education</a:t>
            </a:r>
          </a:p>
          <a:p>
            <a:endParaRPr lang="en-US" sz="2400" dirty="0"/>
          </a:p>
          <a:p>
            <a:r>
              <a:rPr lang="en-US" sz="2400" dirty="0"/>
              <a:t>Specific guidance on the application of these regulations is included in the 6</a:t>
            </a:r>
            <a:r>
              <a:rPr lang="en-US" sz="2400" baseline="30000" dirty="0"/>
              <a:t>th</a:t>
            </a:r>
            <a:r>
              <a:rPr lang="en-US" sz="2400" dirty="0"/>
              <a:t> edition of the </a:t>
            </a:r>
            <a:r>
              <a:rPr lang="en-US" sz="2400" dirty="0" err="1"/>
              <a:t>PCAH</a:t>
            </a:r>
            <a:r>
              <a:rPr lang="en-US" sz="2400" dirty="0"/>
              <a:t>.</a:t>
            </a:r>
          </a:p>
        </p:txBody>
      </p:sp>
      <p:sp>
        <p:nvSpPr>
          <p:cNvPr id="3" name="Title 1"/>
          <p:cNvSpPr txBox="1">
            <a:spLocks/>
          </p:cNvSpPr>
          <p:nvPr/>
        </p:nvSpPr>
        <p:spPr>
          <a:xfrm>
            <a:off x="753292" y="533400"/>
            <a:ext cx="8229600" cy="990600"/>
          </a:xfrm>
          <a:prstGeom prst="rect">
            <a:avLst/>
          </a:prstGeom>
        </p:spPr>
        <p:txBody>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en-US" b="1" dirty="0" smtClean="0">
                <a:solidFill>
                  <a:srgbClr val="C00000"/>
                </a:solidFill>
              </a:rPr>
              <a:t>Principles Behind the Revisions</a:t>
            </a:r>
            <a:endParaRPr lang="en-US" b="1" dirty="0">
              <a:solidFill>
                <a:srgbClr val="C00000"/>
              </a:solidFill>
            </a:endParaRPr>
          </a:p>
        </p:txBody>
      </p:sp>
    </p:spTree>
    <p:extLst>
      <p:ext uri="{BB962C8B-B14F-4D97-AF65-F5344CB8AC3E}">
        <p14:creationId xmlns:p14="http://schemas.microsoft.com/office/powerpoint/2010/main" val="3940059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02FFE7EE-1803-754B-8C4D-EEACA06C2F3E}"/>
              </a:ext>
            </a:extLst>
          </p:cNvPr>
          <p:cNvSpPr>
            <a:spLocks noGrp="1"/>
          </p:cNvSpPr>
          <p:nvPr>
            <p:ph type="body" idx="1"/>
          </p:nvPr>
        </p:nvSpPr>
        <p:spPr>
          <a:xfrm>
            <a:off x="319926" y="3932007"/>
            <a:ext cx="8527984" cy="2686507"/>
          </a:xfrm>
          <a:ln>
            <a:noFill/>
          </a:ln>
        </p:spPr>
        <p:txBody>
          <a:bodyPr>
            <a:normAutofit/>
          </a:bodyPr>
          <a:lstStyle/>
          <a:p>
            <a:pPr algn="ctr"/>
            <a:r>
              <a:rPr lang="en-US" sz="3600" dirty="0" smtClean="0">
                <a:solidFill>
                  <a:srgbClr val="002060"/>
                </a:solidFill>
              </a:rPr>
              <a:t>To demonstrate that </a:t>
            </a:r>
            <a:r>
              <a:rPr lang="en-US" sz="3600" dirty="0" err="1" smtClean="0">
                <a:solidFill>
                  <a:srgbClr val="002060"/>
                </a:solidFill>
              </a:rPr>
              <a:t>ECC</a:t>
            </a:r>
            <a:r>
              <a:rPr lang="en-US" sz="3600" dirty="0" smtClean="0">
                <a:solidFill>
                  <a:srgbClr val="002060"/>
                </a:solidFill>
              </a:rPr>
              <a:t> warrants </a:t>
            </a:r>
            <a:br>
              <a:rPr lang="en-US" sz="3600" dirty="0" smtClean="0">
                <a:solidFill>
                  <a:srgbClr val="002060"/>
                </a:solidFill>
              </a:rPr>
            </a:br>
            <a:r>
              <a:rPr lang="en-US" sz="3600" dirty="0" smtClean="0">
                <a:solidFill>
                  <a:srgbClr val="002060"/>
                </a:solidFill>
              </a:rPr>
              <a:t>the </a:t>
            </a:r>
            <a:r>
              <a:rPr lang="en-US" sz="3600" u="sng" dirty="0" smtClean="0">
                <a:solidFill>
                  <a:srgbClr val="002060"/>
                </a:solidFill>
              </a:rPr>
              <a:t>expanded</a:t>
            </a:r>
            <a:r>
              <a:rPr lang="en-US" sz="3600" dirty="0" smtClean="0">
                <a:solidFill>
                  <a:srgbClr val="002060"/>
                </a:solidFill>
              </a:rPr>
              <a:t> authority from the </a:t>
            </a:r>
            <a:br>
              <a:rPr lang="en-US" sz="3600" dirty="0" smtClean="0">
                <a:solidFill>
                  <a:srgbClr val="002060"/>
                </a:solidFill>
              </a:rPr>
            </a:br>
            <a:r>
              <a:rPr lang="en-US" sz="3600" dirty="0" smtClean="0">
                <a:solidFill>
                  <a:srgbClr val="002060"/>
                </a:solidFill>
              </a:rPr>
              <a:t>Chancellor’s Office related to </a:t>
            </a:r>
            <a:br>
              <a:rPr lang="en-US" sz="3600" dirty="0" smtClean="0">
                <a:solidFill>
                  <a:srgbClr val="002060"/>
                </a:solidFill>
              </a:rPr>
            </a:br>
            <a:r>
              <a:rPr lang="en-US" sz="3600" dirty="0" smtClean="0">
                <a:solidFill>
                  <a:srgbClr val="002060"/>
                </a:solidFill>
              </a:rPr>
              <a:t>the curriculum approval process. </a:t>
            </a:r>
            <a:endParaRPr lang="en-US" sz="3600" dirty="0">
              <a:solidFill>
                <a:srgbClr val="002060"/>
              </a:solidFill>
            </a:endParaRPr>
          </a:p>
        </p:txBody>
      </p:sp>
      <p:sp>
        <p:nvSpPr>
          <p:cNvPr id="5" name="Text Placeholder 2">
            <a:extLst>
              <a:ext uri="{FF2B5EF4-FFF2-40B4-BE49-F238E27FC236}">
                <a16:creationId xmlns:a16="http://schemas.microsoft.com/office/drawing/2014/main" xmlns="" id="{02FFE7EE-1803-754B-8C4D-EEACA06C2F3E}"/>
              </a:ext>
            </a:extLst>
          </p:cNvPr>
          <p:cNvSpPr txBox="1">
            <a:spLocks/>
          </p:cNvSpPr>
          <p:nvPr/>
        </p:nvSpPr>
        <p:spPr>
          <a:xfrm>
            <a:off x="319925" y="650245"/>
            <a:ext cx="8322833" cy="1040135"/>
          </a:xfrm>
          <a:prstGeom prst="rect">
            <a:avLst/>
          </a:prstGeom>
          <a:ln>
            <a:noFill/>
          </a:ln>
        </p:spPr>
        <p:txBody>
          <a:bodyPr vert="horz" lIns="91440" tIns="45720" rIns="91440" bIns="45720" rtlCol="0" anchor="t">
            <a:noAutofit/>
          </a:bodyPr>
          <a:lstStyle>
            <a:lvl1pPr marL="0" indent="0" algn="l" defTabSz="914400" rtl="0" eaLnBrk="1" latinLnBrk="0" hangingPunct="1">
              <a:spcBef>
                <a:spcPct val="20000"/>
              </a:spcBef>
              <a:buClr>
                <a:schemeClr val="accent1"/>
              </a:buClr>
              <a:buSzPct val="85000"/>
              <a:buFont typeface="Arial" pitchFamily="34" charset="0"/>
              <a:buNone/>
              <a:defRPr sz="2400" kern="1200">
                <a:solidFill>
                  <a:schemeClr val="tx2"/>
                </a:solidFill>
                <a:latin typeface="+mn-lt"/>
                <a:ea typeface="+mn-ea"/>
                <a:cs typeface="+mn-cs"/>
              </a:defRPr>
            </a:lvl1pPr>
            <a:lvl2pPr marL="457200" indent="0" algn="l" defTabSz="914400" rtl="0" eaLnBrk="1" latinLnBrk="0" hangingPunct="1">
              <a:spcBef>
                <a:spcPct val="20000"/>
              </a:spcBef>
              <a:buClr>
                <a:schemeClr val="accent1"/>
              </a:buClr>
              <a:buSzPct val="85000"/>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Clr>
                <a:schemeClr val="accent1"/>
              </a:buClr>
              <a:buSzPct val="90000"/>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Clr>
                <a:schemeClr val="accent1"/>
              </a:buClr>
              <a:buSzPct val="100000"/>
              <a:buFont typeface="Arial" pitchFamily="34" charset="0"/>
              <a:buNone/>
              <a:defRPr sz="1400" kern="1200" baseline="0">
                <a:solidFill>
                  <a:schemeClr val="tx1">
                    <a:tint val="75000"/>
                  </a:schemeClr>
                </a:solidFill>
                <a:latin typeface="+mn-lt"/>
                <a:ea typeface="+mn-ea"/>
                <a:cs typeface="+mn-cs"/>
              </a:defRPr>
            </a:lvl5pPr>
            <a:lvl6pPr marL="22860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Clr>
                <a:schemeClr val="accent1"/>
              </a:buClr>
              <a:buFont typeface="Arial" pitchFamily="34" charset="0"/>
              <a:buNone/>
              <a:defRPr sz="1400" kern="1200">
                <a:solidFill>
                  <a:schemeClr val="tx1">
                    <a:tint val="75000"/>
                  </a:schemeClr>
                </a:solidFill>
                <a:latin typeface="+mn-lt"/>
                <a:ea typeface="+mn-ea"/>
                <a:cs typeface="+mn-cs"/>
              </a:defRPr>
            </a:lvl9pPr>
          </a:lstStyle>
          <a:p>
            <a:pPr algn="ctr"/>
            <a:r>
              <a:rPr lang="en-US" sz="4000" b="1" dirty="0" smtClean="0">
                <a:solidFill>
                  <a:srgbClr val="002060"/>
                </a:solidFill>
              </a:rPr>
              <a:t>Purpose of Annual Training? </a:t>
            </a:r>
            <a:endParaRPr lang="en-US" sz="4000" b="1" dirty="0">
              <a:solidFill>
                <a:srgbClr val="002060"/>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2518" y="1301079"/>
            <a:ext cx="3232217" cy="2433523"/>
          </a:xfrm>
          <a:prstGeom prst="rect">
            <a:avLst/>
          </a:prstGeom>
        </p:spPr>
      </p:pic>
      <p:sp>
        <p:nvSpPr>
          <p:cNvPr id="7" name="TextBox 6"/>
          <p:cNvSpPr txBox="1"/>
          <p:nvPr/>
        </p:nvSpPr>
        <p:spPr>
          <a:xfrm>
            <a:off x="3802438" y="1877479"/>
            <a:ext cx="827314" cy="369332"/>
          </a:xfrm>
          <a:prstGeom prst="rect">
            <a:avLst/>
          </a:prstGeom>
          <a:noFill/>
        </p:spPr>
        <p:txBody>
          <a:bodyPr wrap="square" rtlCol="0">
            <a:spAutoFit/>
          </a:bodyPr>
          <a:lstStyle/>
          <a:p>
            <a:r>
              <a:rPr lang="en-US" b="1" dirty="0" smtClean="0">
                <a:solidFill>
                  <a:srgbClr val="002060"/>
                </a:solidFill>
              </a:rPr>
              <a:t>CCC!</a:t>
            </a:r>
            <a:endParaRPr lang="en-US" b="1" dirty="0">
              <a:solidFill>
                <a:srgbClr val="002060"/>
              </a:solidFill>
            </a:endParaRPr>
          </a:p>
        </p:txBody>
      </p:sp>
    </p:spTree>
    <p:extLst>
      <p:ext uri="{BB962C8B-B14F-4D97-AF65-F5344CB8AC3E}">
        <p14:creationId xmlns:p14="http://schemas.microsoft.com/office/powerpoint/2010/main" val="14248670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 name="Title 1"/>
          <p:cNvSpPr txBox="1">
            <a:spLocks noGrp="1"/>
          </p:cNvSpPr>
          <p:nvPr>
            <p:ph type="title"/>
          </p:nvPr>
        </p:nvSpPr>
        <p:spPr>
          <a:xfrm>
            <a:off x="332509" y="533400"/>
            <a:ext cx="8474364" cy="990600"/>
          </a:xfrm>
          <a:prstGeom prst="rect">
            <a:avLst/>
          </a:prstGeom>
        </p:spPr>
        <p:txBody>
          <a:bodyPr>
            <a:noAutofit/>
          </a:bodyPr>
          <a:lstStyle/>
          <a:p>
            <a:pPr algn="ctr"/>
            <a:r>
              <a:rPr b="1" dirty="0">
                <a:solidFill>
                  <a:srgbClr val="C00000"/>
                </a:solidFill>
              </a:rPr>
              <a:t>New: Local Governing Board Policy</a:t>
            </a:r>
          </a:p>
        </p:txBody>
      </p:sp>
      <p:sp>
        <p:nvSpPr>
          <p:cNvPr id="450" name="Content Placeholder 2"/>
          <p:cNvSpPr txBox="1">
            <a:spLocks noGrp="1"/>
          </p:cNvSpPr>
          <p:nvPr>
            <p:ph idx="1"/>
          </p:nvPr>
        </p:nvSpPr>
        <p:spPr>
          <a:xfrm>
            <a:off x="457200" y="1524000"/>
            <a:ext cx="8229600" cy="4952999"/>
          </a:xfrm>
          <a:prstGeom prst="rect">
            <a:avLst/>
          </a:prstGeom>
        </p:spPr>
        <p:txBody>
          <a:bodyPr>
            <a:normAutofit lnSpcReduction="10000"/>
          </a:bodyPr>
          <a:lstStyle/>
          <a:p>
            <a:pPr marL="0" indent="0">
              <a:lnSpc>
                <a:spcPct val="90000"/>
              </a:lnSpc>
              <a:spcBef>
                <a:spcPts val="400"/>
              </a:spcBef>
              <a:buSzTx/>
              <a:buNone/>
              <a:defRPr sz="1800" b="1"/>
            </a:pPr>
            <a:r>
              <a:rPr dirty="0"/>
              <a:t>Now REQUIRED </a:t>
            </a:r>
            <a:r>
              <a:rPr lang="en-US" u="sng" dirty="0" smtClean="0">
                <a:solidFill>
                  <a:srgbClr val="C00000"/>
                </a:solidFill>
              </a:rPr>
              <a:t>to have this policy </a:t>
            </a:r>
            <a:r>
              <a:rPr dirty="0" smtClean="0"/>
              <a:t>by </a:t>
            </a:r>
            <a:r>
              <a:rPr dirty="0"/>
              <a:t>new title 5 regulations - §55002.5(f</a:t>
            </a:r>
            <a:r>
              <a:rPr b="0" dirty="0" smtClean="0"/>
              <a:t>)</a:t>
            </a:r>
            <a:endParaRPr lang="en-US" b="0" dirty="0" smtClean="0"/>
          </a:p>
          <a:p>
            <a:pPr marL="0" indent="0">
              <a:lnSpc>
                <a:spcPct val="90000"/>
              </a:lnSpc>
              <a:spcBef>
                <a:spcPts val="400"/>
              </a:spcBef>
              <a:buSzTx/>
              <a:buNone/>
              <a:defRPr sz="1800" b="1"/>
            </a:pPr>
            <a:r>
              <a:rPr lang="en-US" sz="1800" dirty="0" smtClean="0">
                <a:solidFill>
                  <a:srgbClr val="C00000"/>
                </a:solidFill>
              </a:rPr>
              <a:t/>
            </a:r>
            <a:br>
              <a:rPr lang="en-US" sz="1800" dirty="0" smtClean="0">
                <a:solidFill>
                  <a:srgbClr val="C00000"/>
                </a:solidFill>
              </a:rPr>
            </a:br>
            <a:r>
              <a:rPr lang="en-US" sz="1800" dirty="0" smtClean="0">
                <a:solidFill>
                  <a:srgbClr val="C00000"/>
                </a:solidFill>
              </a:rPr>
              <a:t>Must be submitted with the Annual Course and Approval Certification form. </a:t>
            </a:r>
            <a:endParaRPr sz="1800" dirty="0">
              <a:solidFill>
                <a:srgbClr val="C00000"/>
              </a:solidFill>
            </a:endParaRPr>
          </a:p>
          <a:p>
            <a:pPr marL="0" indent="0">
              <a:lnSpc>
                <a:spcPct val="90000"/>
              </a:lnSpc>
              <a:buSzTx/>
              <a:buNone/>
              <a:defRPr sz="2000"/>
            </a:pPr>
            <a:endParaRPr sz="2200" dirty="0"/>
          </a:p>
          <a:p>
            <a:pPr marL="0" indent="0">
              <a:lnSpc>
                <a:spcPct val="90000"/>
              </a:lnSpc>
              <a:spcBef>
                <a:spcPts val="400"/>
              </a:spcBef>
              <a:buSzTx/>
              <a:buNone/>
              <a:defRPr sz="1800"/>
            </a:pPr>
            <a:r>
              <a:rPr dirty="0"/>
              <a:t>District policy shall specify:</a:t>
            </a:r>
            <a:endParaRPr sz="2200" dirty="0"/>
          </a:p>
          <a:p>
            <a:pPr marL="457200" lvl="1" indent="-182879">
              <a:lnSpc>
                <a:spcPct val="90000"/>
              </a:lnSpc>
              <a:spcBef>
                <a:spcPts val="400"/>
              </a:spcBef>
              <a:defRPr sz="1800"/>
            </a:pPr>
            <a:r>
              <a:rPr dirty="0"/>
              <a:t>the credit hour calculation method for all academic activities (lecture, activity, lab, clinical, discussion, studio, work experience, etc.) </a:t>
            </a:r>
          </a:p>
          <a:p>
            <a:pPr marL="457200" lvl="1" indent="-182879">
              <a:lnSpc>
                <a:spcPct val="90000"/>
              </a:lnSpc>
              <a:spcBef>
                <a:spcPts val="400"/>
              </a:spcBef>
              <a:defRPr sz="1800"/>
            </a:pPr>
            <a:r>
              <a:rPr dirty="0"/>
              <a:t>expected ratios of in-class to </a:t>
            </a:r>
            <a:r>
              <a:rPr b="1" dirty="0"/>
              <a:t>outside-of class hours </a:t>
            </a:r>
            <a:r>
              <a:rPr dirty="0"/>
              <a:t>for each type of academic activity </a:t>
            </a:r>
          </a:p>
          <a:p>
            <a:pPr marL="457200" lvl="1" indent="-182879">
              <a:lnSpc>
                <a:spcPct val="90000"/>
              </a:lnSpc>
              <a:spcBef>
                <a:spcPts val="400"/>
              </a:spcBef>
              <a:defRPr sz="1800"/>
            </a:pPr>
            <a:r>
              <a:rPr dirty="0"/>
              <a:t>standards for incremental award of credit</a:t>
            </a:r>
          </a:p>
          <a:p>
            <a:pPr marL="457200" lvl="1" indent="-182879">
              <a:lnSpc>
                <a:spcPct val="90000"/>
              </a:lnSpc>
              <a:spcBef>
                <a:spcPts val="400"/>
              </a:spcBef>
              <a:defRPr sz="1800"/>
            </a:pPr>
            <a:r>
              <a:rPr dirty="0"/>
              <a:t>standard term length (number used to determine divisor in calculation) </a:t>
            </a:r>
          </a:p>
          <a:p>
            <a:pPr marL="457200" lvl="1" indent="-182879">
              <a:lnSpc>
                <a:spcPct val="90000"/>
              </a:lnSpc>
              <a:spcBef>
                <a:spcPts val="400"/>
              </a:spcBef>
              <a:defRPr sz="1800"/>
            </a:pPr>
            <a:r>
              <a:rPr dirty="0"/>
              <a:t>calculation methods for short term and extended term courses </a:t>
            </a:r>
          </a:p>
          <a:p>
            <a:pPr marL="457200" lvl="1" indent="-182879">
              <a:lnSpc>
                <a:spcPct val="90000"/>
              </a:lnSpc>
              <a:spcBef>
                <a:spcPts val="400"/>
              </a:spcBef>
              <a:defRPr sz="1800"/>
            </a:pPr>
            <a:r>
              <a:rPr dirty="0"/>
              <a:t>provisions for monitoring compliance with state and federal regulations related to credit hour calculations</a:t>
            </a:r>
          </a:p>
          <a:p>
            <a:pPr marL="0" indent="0">
              <a:lnSpc>
                <a:spcPct val="90000"/>
              </a:lnSpc>
              <a:buSzTx/>
              <a:buNone/>
              <a:defRPr sz="1400"/>
            </a:pPr>
            <a:endParaRPr dirty="0"/>
          </a:p>
          <a:p>
            <a:pPr marL="0" indent="0" algn="ctr">
              <a:lnSpc>
                <a:spcPct val="90000"/>
              </a:lnSpc>
              <a:buSzTx/>
              <a:buNone/>
              <a:defRPr sz="2200" b="1"/>
            </a:pPr>
            <a:r>
              <a:rPr dirty="0"/>
              <a:t>Local policy is an academic and professional matter and </a:t>
            </a:r>
            <a:r>
              <a:rPr lang="en-US" dirty="0" smtClean="0"/>
              <a:t/>
            </a:r>
            <a:br>
              <a:rPr lang="en-US" dirty="0" smtClean="0"/>
            </a:br>
            <a:r>
              <a:rPr dirty="0" smtClean="0"/>
              <a:t>fall</a:t>
            </a:r>
            <a:r>
              <a:rPr lang="en-US" dirty="0" smtClean="0"/>
              <a:t>s</a:t>
            </a:r>
            <a:r>
              <a:rPr dirty="0" smtClean="0"/>
              <a:t> </a:t>
            </a:r>
            <a:r>
              <a:rPr dirty="0"/>
              <a:t>under </a:t>
            </a:r>
            <a:r>
              <a:rPr lang="en-US" dirty="0" smtClean="0"/>
              <a:t>the </a:t>
            </a:r>
            <a:r>
              <a:rPr dirty="0" smtClean="0"/>
              <a:t> </a:t>
            </a:r>
            <a:r>
              <a:rPr dirty="0"/>
              <a:t>10+1 process.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Essential Terminology</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Total Contact Hours</a:t>
            </a:r>
            <a:endParaRPr lang="en-US" dirty="0"/>
          </a:p>
          <a:p>
            <a:r>
              <a:rPr lang="en-US" dirty="0"/>
              <a:t>Sum of all contact hours for the course in all calculations categories.  These are the hours the student is under the direct supervision of an instructor and are used to determine FTES and apportionment. </a:t>
            </a:r>
          </a:p>
          <a:p>
            <a:pPr marL="0" indent="0">
              <a:buNone/>
            </a:pPr>
            <a:endParaRPr lang="en-US" dirty="0"/>
          </a:p>
          <a:p>
            <a:pPr marL="0" indent="0">
              <a:buNone/>
            </a:pPr>
            <a:r>
              <a:rPr lang="en-US" b="1" dirty="0"/>
              <a:t>Outside-of-class Hours</a:t>
            </a:r>
          </a:p>
          <a:p>
            <a:r>
              <a:rPr lang="en-US" dirty="0"/>
              <a:t>Hours students are expected to engage in course work outside of the classroom.</a:t>
            </a:r>
          </a:p>
          <a:p>
            <a:endParaRPr lang="en-US" b="1" dirty="0"/>
          </a:p>
          <a:p>
            <a:pPr marL="0" indent="0">
              <a:buNone/>
            </a:pPr>
            <a:r>
              <a:rPr lang="en-US" b="1" dirty="0"/>
              <a:t>Hours of Total Student Work</a:t>
            </a:r>
          </a:p>
          <a:p>
            <a:r>
              <a:rPr lang="en-US" dirty="0"/>
              <a:t>Term used in the revised regulations to describe the sum of contact hours and outside-of-class (homework) hours. </a:t>
            </a:r>
          </a:p>
          <a:p>
            <a:pPr marL="0" indent="0">
              <a:buNone/>
            </a:pPr>
            <a:endParaRPr lang="en-US" dirty="0"/>
          </a:p>
          <a:p>
            <a:pPr marL="0" indent="0">
              <a:buNone/>
            </a:pPr>
            <a:r>
              <a:rPr lang="en-US" b="1" dirty="0"/>
              <a:t>Hours-per-unit Divisor</a:t>
            </a:r>
          </a:p>
          <a:p>
            <a:r>
              <a:rPr lang="en-US" dirty="0"/>
              <a:t>Total student learning hours (contact + outside) for which the college awards one unit of credit. </a:t>
            </a:r>
            <a:r>
              <a:rPr lang="en-US" dirty="0" smtClean="0"/>
              <a:t>  </a:t>
            </a:r>
            <a:r>
              <a:rPr lang="en-US" b="1" dirty="0" err="1" smtClean="0">
                <a:solidFill>
                  <a:srgbClr val="C00000"/>
                </a:solidFill>
              </a:rPr>
              <a:t>ECC</a:t>
            </a:r>
            <a:r>
              <a:rPr lang="en-US" b="1" dirty="0" smtClean="0">
                <a:solidFill>
                  <a:srgbClr val="C00000"/>
                </a:solidFill>
              </a:rPr>
              <a:t> uses 54 which is the standard. </a:t>
            </a:r>
            <a:endParaRPr lang="en-US" b="1" dirty="0">
              <a:solidFill>
                <a:srgbClr val="C00000"/>
              </a:solidFill>
            </a:endParaRPr>
          </a:p>
          <a:p>
            <a:endParaRPr lang="en-US" dirty="0"/>
          </a:p>
        </p:txBody>
      </p:sp>
    </p:spTree>
    <p:extLst>
      <p:ext uri="{BB962C8B-B14F-4D97-AF65-F5344CB8AC3E}">
        <p14:creationId xmlns:p14="http://schemas.microsoft.com/office/powerpoint/2010/main" val="3062375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823" y="774032"/>
            <a:ext cx="8229600" cy="990600"/>
          </a:xfrm>
        </p:spPr>
        <p:txBody>
          <a:bodyPr>
            <a:normAutofit fontScale="90000"/>
          </a:bodyPr>
          <a:lstStyle/>
          <a:p>
            <a:r>
              <a:rPr lang="en-US" dirty="0">
                <a:solidFill>
                  <a:srgbClr val="C00000"/>
                </a:solidFill>
              </a:rPr>
              <a:t>Outside-of-Class </a:t>
            </a:r>
            <a:r>
              <a:rPr lang="en-US" dirty="0" smtClean="0">
                <a:solidFill>
                  <a:srgbClr val="C00000"/>
                </a:solidFill>
              </a:rPr>
              <a:t>Hours </a:t>
            </a:r>
            <a:br>
              <a:rPr lang="en-US" dirty="0" smtClean="0">
                <a:solidFill>
                  <a:srgbClr val="C00000"/>
                </a:solidFill>
              </a:rPr>
            </a:br>
            <a:r>
              <a:rPr lang="en-US" sz="2000" b="1" dirty="0" err="1" smtClean="0"/>
              <a:t>Hours</a:t>
            </a:r>
            <a:r>
              <a:rPr lang="en-US" sz="2000" b="1" dirty="0" smtClean="0"/>
              <a:t> </a:t>
            </a:r>
            <a:r>
              <a:rPr lang="en-US" sz="2000" b="1" dirty="0"/>
              <a:t>students are expected to engage in course work outside of the classroom. </a:t>
            </a:r>
            <a:r>
              <a:rPr lang="en-US" b="1" dirty="0"/>
              <a:t/>
            </a:r>
            <a:br>
              <a:rPr lang="en-US" b="1" dirty="0"/>
            </a:br>
            <a:endParaRPr lang="en-US" dirty="0">
              <a:solidFill>
                <a:srgbClr val="C00000"/>
              </a:solidFill>
            </a:endParaRPr>
          </a:p>
        </p:txBody>
      </p:sp>
      <p:sp>
        <p:nvSpPr>
          <p:cNvPr id="9" name="Content Placeholder 2"/>
          <p:cNvSpPr txBox="1">
            <a:spLocks/>
          </p:cNvSpPr>
          <p:nvPr/>
        </p:nvSpPr>
        <p:spPr>
          <a:xfrm>
            <a:off x="274319" y="1673352"/>
            <a:ext cx="8345103" cy="4718304"/>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endParaRPr lang="en-US" sz="2000" dirty="0" smtClean="0"/>
          </a:p>
          <a:p>
            <a:r>
              <a:rPr lang="en-US" sz="2000" dirty="0" smtClean="0"/>
              <a:t>New regulations require these hours to be included on the </a:t>
            </a:r>
            <a:r>
              <a:rPr lang="en-US" sz="2000" dirty="0" err="1" smtClean="0"/>
              <a:t>COR</a:t>
            </a:r>
            <a:r>
              <a:rPr lang="en-US" sz="2000" dirty="0" smtClean="0"/>
              <a:t> (title 5 §55002(a)(2)(B) and (b)(2)(B))  </a:t>
            </a:r>
            <a:r>
              <a:rPr lang="en-US" sz="1800" b="1" i="1" dirty="0" smtClean="0">
                <a:solidFill>
                  <a:srgbClr val="C00000"/>
                </a:solidFill>
              </a:rPr>
              <a:t>(</a:t>
            </a:r>
            <a:r>
              <a:rPr lang="en-US" sz="1800" b="1" i="1" dirty="0" err="1" smtClean="0">
                <a:solidFill>
                  <a:srgbClr val="C00000"/>
                </a:solidFill>
              </a:rPr>
              <a:t>ECC</a:t>
            </a:r>
            <a:r>
              <a:rPr lang="en-US" sz="1800" b="1" i="1" dirty="0" smtClean="0">
                <a:solidFill>
                  <a:srgbClr val="C00000"/>
                </a:solidFill>
              </a:rPr>
              <a:t> already includes this information.)</a:t>
            </a:r>
          </a:p>
          <a:p>
            <a:pPr marL="0" indent="0">
              <a:buFont typeface="Arial" pitchFamily="34" charset="0"/>
              <a:buNone/>
            </a:pPr>
            <a:endParaRPr lang="en-US" sz="2000" dirty="0" smtClean="0"/>
          </a:p>
          <a:p>
            <a:r>
              <a:rPr lang="en-US" sz="2000" dirty="0" smtClean="0"/>
              <a:t>As a matter of standard practice, lecture and related course formats typically assume two hours of student work outside of class for every hour in-class.  </a:t>
            </a:r>
          </a:p>
          <a:p>
            <a:pPr marL="0" indent="0">
              <a:buFont typeface="Arial" pitchFamily="34" charset="0"/>
              <a:buNone/>
            </a:pPr>
            <a:endParaRPr lang="en-US" sz="2000" dirty="0" smtClean="0"/>
          </a:p>
          <a:p>
            <a:r>
              <a:rPr lang="en-US" sz="2000" dirty="0" smtClean="0"/>
              <a:t>All other academic work, including laboratory, activity, studio, clinical, </a:t>
            </a:r>
            <a:r>
              <a:rPr lang="en-US" sz="2000" dirty="0" err="1" smtClean="0"/>
              <a:t>practica</a:t>
            </a:r>
            <a:r>
              <a:rPr lang="en-US" sz="2000" dirty="0" smtClean="0"/>
              <a:t>, </a:t>
            </a:r>
            <a:r>
              <a:rPr lang="en-US" sz="2000" dirty="0" err="1" smtClean="0"/>
              <a:t>TBA</a:t>
            </a:r>
            <a:r>
              <a:rPr lang="en-US" sz="2000" dirty="0" smtClean="0"/>
              <a:t>, etc. must provide an equivalent total number of student learning hours as required for lecture, with the ratio of in-class to outside-of-class work prorated appropriately for the academic activity. </a:t>
            </a:r>
          </a:p>
          <a:p>
            <a:pPr marL="0" indent="0">
              <a:buNone/>
            </a:pPr>
            <a:endParaRPr lang="en-US" sz="2000" dirty="0"/>
          </a:p>
        </p:txBody>
      </p:sp>
    </p:spTree>
    <p:extLst>
      <p:ext uri="{BB962C8B-B14F-4D97-AF65-F5344CB8AC3E}">
        <p14:creationId xmlns:p14="http://schemas.microsoft.com/office/powerpoint/2010/main" val="32201676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 name="Title 1"/>
          <p:cNvSpPr txBox="1">
            <a:spLocks noGrp="1"/>
          </p:cNvSpPr>
          <p:nvPr>
            <p:ph type="title"/>
          </p:nvPr>
        </p:nvSpPr>
        <p:spPr>
          <a:prstGeom prst="rect">
            <a:avLst/>
          </a:prstGeom>
        </p:spPr>
        <p:txBody>
          <a:bodyPr/>
          <a:lstStyle/>
          <a:p>
            <a:pPr algn="ctr"/>
            <a:r>
              <a:rPr b="1" dirty="0">
                <a:solidFill>
                  <a:srgbClr val="C00000"/>
                </a:solidFill>
              </a:rPr>
              <a:t>Standards for Credit Hour</a:t>
            </a:r>
          </a:p>
        </p:txBody>
      </p:sp>
      <p:sp>
        <p:nvSpPr>
          <p:cNvPr id="432" name="Content Placeholder 2"/>
          <p:cNvSpPr txBox="1">
            <a:spLocks noGrp="1"/>
          </p:cNvSpPr>
          <p:nvPr>
            <p:ph idx="1"/>
          </p:nvPr>
        </p:nvSpPr>
        <p:spPr>
          <a:prstGeom prst="rect">
            <a:avLst/>
          </a:prstGeom>
        </p:spPr>
        <p:txBody>
          <a:bodyPr/>
          <a:lstStyle/>
          <a:p>
            <a:pPr marL="0" indent="0">
              <a:buSzTx/>
              <a:buNone/>
              <a:defRPr b="1"/>
            </a:pPr>
            <a:r>
              <a:rPr dirty="0"/>
              <a:t>California Code of Regulations, title 5 §55002.5(a)</a:t>
            </a:r>
          </a:p>
          <a:p>
            <a:pPr marL="0" indent="0">
              <a:buSzTx/>
              <a:buNone/>
              <a:defRPr b="1"/>
            </a:pPr>
            <a:endParaRPr dirty="0"/>
          </a:p>
          <a:p>
            <a:pPr marL="0" indent="0">
              <a:buSzTx/>
              <a:buNone/>
            </a:pPr>
            <a:r>
              <a:rPr dirty="0"/>
              <a:t>“(a) </a:t>
            </a:r>
            <a:r>
              <a:rPr b="1" dirty="0">
                <a:solidFill>
                  <a:srgbClr val="C00000"/>
                </a:solidFill>
              </a:rPr>
              <a:t>One credit hour </a:t>
            </a:r>
            <a:r>
              <a:rPr dirty="0"/>
              <a:t>of community college work </a:t>
            </a:r>
            <a:r>
              <a:rPr b="1" dirty="0">
                <a:solidFill>
                  <a:srgbClr val="C00000"/>
                </a:solidFill>
              </a:rPr>
              <a:t>(one unit of credit) </a:t>
            </a:r>
            <a:r>
              <a:rPr dirty="0"/>
              <a:t>shall require a </a:t>
            </a:r>
            <a:r>
              <a:rPr b="1" u="sng" dirty="0">
                <a:solidFill>
                  <a:srgbClr val="C00000"/>
                </a:solidFill>
              </a:rPr>
              <a:t>minimum </a:t>
            </a:r>
            <a:r>
              <a:rPr dirty="0"/>
              <a:t>of 48 semester hours of total student work or 33 quarter hours of total student work which may include inside and/or outside-of-class hours</a:t>
            </a:r>
            <a:r>
              <a:rPr dirty="0" smtClean="0"/>
              <a:t>.”</a:t>
            </a:r>
            <a:endParaRPr lang="en-US" dirty="0" smtClean="0"/>
          </a:p>
          <a:p>
            <a:pPr marL="0" indent="0">
              <a:buSzTx/>
              <a:buNone/>
            </a:pPr>
            <a:endParaRPr lang="en-US" dirty="0"/>
          </a:p>
          <a:p>
            <a:pPr marL="0" indent="0" algn="ctr">
              <a:buSzTx/>
              <a:buNone/>
            </a:pPr>
            <a:r>
              <a:rPr lang="en-US" dirty="0" smtClean="0">
                <a:solidFill>
                  <a:srgbClr val="C00000"/>
                </a:solidFill>
              </a:rPr>
              <a:t>* El Camino requires </a:t>
            </a:r>
            <a:r>
              <a:rPr lang="en-US" b="1" dirty="0" smtClean="0">
                <a:solidFill>
                  <a:srgbClr val="C00000"/>
                </a:solidFill>
              </a:rPr>
              <a:t>54</a:t>
            </a:r>
            <a:r>
              <a:rPr lang="en-US" dirty="0" smtClean="0">
                <a:solidFill>
                  <a:srgbClr val="C00000"/>
                </a:solidFill>
              </a:rPr>
              <a:t> semester hours.  </a:t>
            </a:r>
            <a:br>
              <a:rPr lang="en-US" dirty="0" smtClean="0">
                <a:solidFill>
                  <a:srgbClr val="C00000"/>
                </a:solidFill>
              </a:rPr>
            </a:br>
            <a:r>
              <a:rPr lang="en-US" dirty="0" smtClean="0">
                <a:solidFill>
                  <a:srgbClr val="C00000"/>
                </a:solidFill>
              </a:rPr>
              <a:t> </a:t>
            </a:r>
            <a:endParaRPr dirty="0">
              <a:solidFill>
                <a:srgbClr val="C00000"/>
              </a:solidFill>
            </a:endParaRPr>
          </a:p>
          <a:p>
            <a:pPr marL="0" indent="0">
              <a:buSzTx/>
              <a:buNone/>
            </a:pP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849AAFC-5660-7C4D-BC2B-B558B7A177B3}"/>
              </a:ext>
            </a:extLst>
          </p:cNvPr>
          <p:cNvSpPr>
            <a:spLocks noGrp="1"/>
          </p:cNvSpPr>
          <p:nvPr>
            <p:ph type="title"/>
          </p:nvPr>
        </p:nvSpPr>
        <p:spPr/>
        <p:txBody>
          <a:bodyPr/>
          <a:lstStyle/>
          <a:p>
            <a:pPr algn="ctr"/>
            <a:r>
              <a:rPr lang="en-US" b="1" dirty="0">
                <a:solidFill>
                  <a:srgbClr val="C00000"/>
                </a:solidFill>
              </a:rPr>
              <a:t>Sample Credit Hour Calculation</a:t>
            </a:r>
          </a:p>
        </p:txBody>
      </p:sp>
      <p:sp>
        <p:nvSpPr>
          <p:cNvPr id="3" name="Content Placeholder 2">
            <a:extLst>
              <a:ext uri="{FF2B5EF4-FFF2-40B4-BE49-F238E27FC236}">
                <a16:creationId xmlns:a16="http://schemas.microsoft.com/office/drawing/2014/main" xmlns="" id="{C54B1FF1-0878-1E43-9FD5-EC5032BBE62F}"/>
              </a:ext>
            </a:extLst>
          </p:cNvPr>
          <p:cNvSpPr>
            <a:spLocks noGrp="1"/>
          </p:cNvSpPr>
          <p:nvPr>
            <p:ph idx="1"/>
          </p:nvPr>
        </p:nvSpPr>
        <p:spPr/>
        <p:txBody>
          <a:bodyPr/>
          <a:lstStyle/>
          <a:p>
            <a:pPr marL="0" indent="0">
              <a:buNone/>
            </a:pPr>
            <a:r>
              <a:rPr lang="en-US" sz="1800" dirty="0"/>
              <a:t>To Calculate Units :</a:t>
            </a:r>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endParaRPr lang="en-US" sz="1800" dirty="0"/>
          </a:p>
          <a:p>
            <a:pPr marL="0" indent="0">
              <a:buNone/>
            </a:pPr>
            <a:r>
              <a:rPr lang="en-US" sz="1800" dirty="0"/>
              <a:t>*</a:t>
            </a:r>
            <a:r>
              <a:rPr lang="en-US" sz="1800" i="1" dirty="0"/>
              <a:t>54 is used for this example based on the recommendation from the Chancellor’s Office that local districts use an 18 week semester as the basis for calculating hour to unit ratios on Course Outlines of Record. Likewise, . . </a:t>
            </a:r>
            <a:endParaRPr lang="en-US" sz="1800" dirty="0"/>
          </a:p>
          <a:p>
            <a:pPr marL="0" indent="0">
              <a:buNone/>
            </a:pPr>
            <a:endParaRPr lang="en-US" dirty="0"/>
          </a:p>
        </p:txBody>
      </p:sp>
      <p:graphicFrame>
        <p:nvGraphicFramePr>
          <p:cNvPr id="4" name="Object 3">
            <a:extLst>
              <a:ext uri="{FF2B5EF4-FFF2-40B4-BE49-F238E27FC236}">
                <a16:creationId xmlns:a16="http://schemas.microsoft.com/office/drawing/2014/main" xmlns="" id="{48676E27-BA2A-E041-B61F-AF87D2BCA5EB}"/>
              </a:ext>
            </a:extLst>
          </p:cNvPr>
          <p:cNvGraphicFramePr>
            <a:graphicFrameLocks noChangeAspect="1"/>
          </p:cNvGraphicFramePr>
          <p:nvPr>
            <p:extLst>
              <p:ext uri="{D42A27DB-BD31-4B8C-83A1-F6EECF244321}">
                <p14:modId xmlns:p14="http://schemas.microsoft.com/office/powerpoint/2010/main" val="2244051069"/>
              </p:ext>
            </p:extLst>
          </p:nvPr>
        </p:nvGraphicFramePr>
        <p:xfrm>
          <a:off x="1114424" y="2103329"/>
          <a:ext cx="7237373" cy="1058430"/>
        </p:xfrm>
        <a:graphic>
          <a:graphicData uri="http://schemas.openxmlformats.org/presentationml/2006/ole">
            <mc:AlternateContent xmlns:mc="http://schemas.openxmlformats.org/markup-compatibility/2006">
              <mc:Choice xmlns:v="urn:schemas-microsoft-com:vml" Requires="v">
                <p:oleObj spid="_x0000_s1075" name="Equation" r:id="rId4" imgW="3213100" imgH="469900" progId="">
                  <p:embed/>
                </p:oleObj>
              </mc:Choice>
              <mc:Fallback>
                <p:oleObj name="Equation" r:id="rId4" imgW="3213100" imgH="469900" progId="">
                  <p:embed/>
                  <p:pic>
                    <p:nvPicPr>
                      <p:cNvPr id="2" name="Object 1">
                        <a:extLst>
                          <a:ext uri="{FF2B5EF4-FFF2-40B4-BE49-F238E27FC236}">
                            <a16:creationId xmlns:a16="http://schemas.microsoft.com/office/drawing/2014/main" xmlns="" id="{1686025E-D7E9-F441-8084-CAD61084DB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4424" y="2103329"/>
                        <a:ext cx="7237373" cy="10584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561299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66252" y="1098817"/>
            <a:ext cx="5155987" cy="369332"/>
          </a:xfrm>
          <a:prstGeom prst="rect">
            <a:avLst/>
          </a:prstGeom>
          <a:noFill/>
        </p:spPr>
        <p:txBody>
          <a:bodyPr wrap="square" rtlCol="0">
            <a:spAutoFit/>
          </a:bodyPr>
          <a:lstStyle/>
          <a:p>
            <a:r>
              <a:rPr lang="en-US" dirty="0" smtClean="0"/>
              <a:t>Refer to Credit Hour Handout</a:t>
            </a:r>
            <a:endParaRPr lang="en-US" dirty="0"/>
          </a:p>
        </p:txBody>
      </p:sp>
    </p:spTree>
    <p:extLst>
      <p:ext uri="{BB962C8B-B14F-4D97-AF65-F5344CB8AC3E}">
        <p14:creationId xmlns:p14="http://schemas.microsoft.com/office/powerpoint/2010/main" val="18137012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26" name="Title 1"/>
          <p:cNvSpPr txBox="1">
            <a:spLocks noGrp="1"/>
          </p:cNvSpPr>
          <p:nvPr>
            <p:ph type="title"/>
          </p:nvPr>
        </p:nvSpPr>
        <p:spPr>
          <a:prstGeom prst="rect">
            <a:avLst/>
          </a:prstGeom>
        </p:spPr>
        <p:txBody>
          <a:bodyPr>
            <a:normAutofit/>
          </a:bodyPr>
          <a:lstStyle/>
          <a:p>
            <a:r>
              <a:rPr lang="en-US" dirty="0" smtClean="0">
                <a:solidFill>
                  <a:srgbClr val="002060"/>
                </a:solidFill>
              </a:rPr>
              <a:t>Cooperative Work Experience  </a:t>
            </a:r>
            <a:endParaRPr dirty="0">
              <a:solidFill>
                <a:srgbClr val="002060"/>
              </a:solidFill>
            </a:endParaRPr>
          </a:p>
        </p:txBody>
      </p:sp>
      <p:sp>
        <p:nvSpPr>
          <p:cNvPr id="427" name="Text Placeholder 2"/>
          <p:cNvSpPr txBox="1">
            <a:spLocks noGrp="1"/>
          </p:cNvSpPr>
          <p:nvPr>
            <p:ph type="body" idx="1"/>
          </p:nvPr>
        </p:nvSpPr>
        <p:spPr>
          <a:prstGeom prst="rect">
            <a:avLst/>
          </a:prstGeom>
        </p:spPr>
        <p:txBody>
          <a:bodyPr/>
          <a:lstStyle/>
          <a:p>
            <a:endParaRPr dirty="0"/>
          </a:p>
        </p:txBody>
      </p:sp>
    </p:spTree>
    <p:extLst>
      <p:ext uri="{BB962C8B-B14F-4D97-AF65-F5344CB8AC3E}">
        <p14:creationId xmlns:p14="http://schemas.microsoft.com/office/powerpoint/2010/main" val="36903948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BA5717-B5DA-A942-AEEA-5AF76EE66A27}"/>
              </a:ext>
            </a:extLst>
          </p:cNvPr>
          <p:cNvSpPr>
            <a:spLocks noGrp="1"/>
          </p:cNvSpPr>
          <p:nvPr>
            <p:ph type="title"/>
          </p:nvPr>
        </p:nvSpPr>
        <p:spPr>
          <a:xfrm>
            <a:off x="505918" y="394855"/>
            <a:ext cx="8229600" cy="990600"/>
          </a:xfrm>
        </p:spPr>
        <p:txBody>
          <a:bodyPr>
            <a:normAutofit fontScale="90000"/>
          </a:bodyPr>
          <a:lstStyle/>
          <a:p>
            <a:pPr algn="ctr"/>
            <a:r>
              <a:rPr lang="en-US" b="1" dirty="0"/>
              <a:t>Cooperative Work </a:t>
            </a:r>
            <a:r>
              <a:rPr lang="en-US" b="1" dirty="0" smtClean="0"/>
              <a:t>Experience</a:t>
            </a:r>
            <a:br>
              <a:rPr lang="en-US" b="1" dirty="0" smtClean="0"/>
            </a:br>
            <a:r>
              <a:rPr lang="en-US" sz="2700" b="1" dirty="0" smtClean="0">
                <a:solidFill>
                  <a:srgbClr val="C00000"/>
                </a:solidFill>
              </a:rPr>
              <a:t>On-the-job Learning Experiences</a:t>
            </a:r>
            <a:endParaRPr lang="en-US" sz="2700" b="1" dirty="0">
              <a:solidFill>
                <a:srgbClr val="C00000"/>
              </a:solidFill>
            </a:endParaRPr>
          </a:p>
        </p:txBody>
      </p:sp>
      <p:sp>
        <p:nvSpPr>
          <p:cNvPr id="3" name="Content Placeholder 2">
            <a:extLst>
              <a:ext uri="{FF2B5EF4-FFF2-40B4-BE49-F238E27FC236}">
                <a16:creationId xmlns:a16="http://schemas.microsoft.com/office/drawing/2014/main" xmlns="" id="{26188833-44D1-0647-9D68-51F0F098AD9B}"/>
              </a:ext>
            </a:extLst>
          </p:cNvPr>
          <p:cNvSpPr>
            <a:spLocks noGrp="1"/>
          </p:cNvSpPr>
          <p:nvPr>
            <p:ph idx="1"/>
          </p:nvPr>
        </p:nvSpPr>
        <p:spPr>
          <a:xfrm>
            <a:off x="505918" y="1747962"/>
            <a:ext cx="8298448" cy="4739924"/>
          </a:xfrm>
        </p:spPr>
        <p:txBody>
          <a:bodyPr>
            <a:normAutofit/>
          </a:bodyPr>
          <a:lstStyle/>
          <a:p>
            <a:pPr marL="0" indent="0" algn="ctr">
              <a:buNone/>
            </a:pPr>
            <a:r>
              <a:rPr lang="en-US" b="1" dirty="0"/>
              <a:t>APPROVED PLAN REQUIRED - § 55250</a:t>
            </a:r>
            <a:endParaRPr lang="en-US" dirty="0"/>
          </a:p>
          <a:p>
            <a:pPr marL="0" indent="0" algn="ctr">
              <a:buNone/>
            </a:pPr>
            <a:r>
              <a:rPr lang="en-US" b="1" dirty="0"/>
              <a:t>REQUIREMENTS OF THE PLAN - § 55251</a:t>
            </a:r>
            <a:endParaRPr lang="en-US" dirty="0"/>
          </a:p>
          <a:p>
            <a:pPr marL="0" indent="0" algn="ctr">
              <a:buNone/>
            </a:pPr>
            <a:r>
              <a:rPr lang="en-US" b="1" dirty="0"/>
              <a:t>WORK EXPERIENCE CREDIT - § </a:t>
            </a:r>
            <a:r>
              <a:rPr lang="en-US" b="1" dirty="0" smtClean="0"/>
              <a:t>55265.5</a:t>
            </a:r>
          </a:p>
          <a:p>
            <a:pPr marL="0" indent="0">
              <a:buNone/>
            </a:pPr>
            <a:endParaRPr lang="en-US" dirty="0"/>
          </a:p>
          <a:p>
            <a:r>
              <a:rPr lang="en-US" dirty="0" smtClean="0"/>
              <a:t>Supports </a:t>
            </a:r>
            <a:r>
              <a:rPr lang="en-US" dirty="0"/>
              <a:t>the streamlining of curriculum by transferring authority from the Chancellor’s Office to local districts to approve CWE plans and courses</a:t>
            </a:r>
            <a:r>
              <a:rPr lang="en-US" dirty="0" smtClean="0"/>
              <a:t>.</a:t>
            </a:r>
            <a:r>
              <a:rPr lang="en-US" b="1" dirty="0" smtClean="0">
                <a:solidFill>
                  <a:srgbClr val="C00000"/>
                </a:solidFill>
              </a:rPr>
              <a:t/>
            </a:r>
            <a:br>
              <a:rPr lang="en-US" b="1" dirty="0" smtClean="0">
                <a:solidFill>
                  <a:srgbClr val="C00000"/>
                </a:solidFill>
              </a:rPr>
            </a:br>
            <a:endParaRPr lang="en-US" b="1" dirty="0">
              <a:solidFill>
                <a:srgbClr val="C00000"/>
              </a:solidFill>
            </a:endParaRPr>
          </a:p>
          <a:p>
            <a:r>
              <a:rPr lang="en-US" dirty="0"/>
              <a:t>Allow colleges to incremental units.</a:t>
            </a:r>
          </a:p>
          <a:p>
            <a:pPr marL="0" indent="0">
              <a:buNone/>
            </a:pPr>
            <a:endParaRPr lang="en-US" sz="1800" dirty="0"/>
          </a:p>
        </p:txBody>
      </p:sp>
    </p:spTree>
    <p:extLst>
      <p:ext uri="{BB962C8B-B14F-4D97-AF65-F5344CB8AC3E}">
        <p14:creationId xmlns:p14="http://schemas.microsoft.com/office/powerpoint/2010/main" val="39509873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BA5717-B5DA-A942-AEEA-5AF76EE66A27}"/>
              </a:ext>
            </a:extLst>
          </p:cNvPr>
          <p:cNvSpPr>
            <a:spLocks noGrp="1"/>
          </p:cNvSpPr>
          <p:nvPr>
            <p:ph type="title"/>
          </p:nvPr>
        </p:nvSpPr>
        <p:spPr/>
        <p:txBody>
          <a:bodyPr>
            <a:noAutofit/>
          </a:bodyPr>
          <a:lstStyle/>
          <a:p>
            <a:pPr algn="ctr"/>
            <a:r>
              <a:rPr lang="en-US" b="1" dirty="0"/>
              <a:t>CWE - REQUIREMENTS OF THE PLAN - § 55250</a:t>
            </a:r>
            <a:endParaRPr lang="en-US" dirty="0"/>
          </a:p>
        </p:txBody>
      </p:sp>
      <p:sp>
        <p:nvSpPr>
          <p:cNvPr id="3" name="Content Placeholder 2">
            <a:extLst>
              <a:ext uri="{FF2B5EF4-FFF2-40B4-BE49-F238E27FC236}">
                <a16:creationId xmlns:a16="http://schemas.microsoft.com/office/drawing/2014/main" xmlns="" id="{26188833-44D1-0647-9D68-51F0F098AD9B}"/>
              </a:ext>
            </a:extLst>
          </p:cNvPr>
          <p:cNvSpPr>
            <a:spLocks noGrp="1"/>
          </p:cNvSpPr>
          <p:nvPr>
            <p:ph idx="1"/>
          </p:nvPr>
        </p:nvSpPr>
        <p:spPr>
          <a:xfrm>
            <a:off x="445654" y="1990217"/>
            <a:ext cx="8116455" cy="4516461"/>
          </a:xfrm>
        </p:spPr>
        <p:txBody>
          <a:bodyPr>
            <a:normAutofit/>
          </a:bodyPr>
          <a:lstStyle/>
          <a:p>
            <a:pPr marL="0" indent="0">
              <a:buNone/>
            </a:pPr>
            <a:r>
              <a:rPr lang="en-US" sz="2000" b="1" dirty="0">
                <a:solidFill>
                  <a:srgbClr val="C00000"/>
                </a:solidFill>
              </a:rPr>
              <a:t>Any program of Cooperative Work Experience Education </a:t>
            </a:r>
            <a:r>
              <a:rPr lang="en-US" sz="2000" dirty="0"/>
              <a:t>conducted by the governing board of a community college district pursuant to this article and claimed for apportionment pursuant to sections 58051 and 58009.5 </a:t>
            </a:r>
            <a:r>
              <a:rPr lang="en-US" sz="2000" b="1" dirty="0">
                <a:solidFill>
                  <a:srgbClr val="C00000"/>
                </a:solidFill>
              </a:rPr>
              <a:t>shall conform to a plan adopted by the district. </a:t>
            </a:r>
            <a:endParaRPr lang="en-US" sz="2000" b="1" dirty="0" smtClean="0">
              <a:solidFill>
                <a:srgbClr val="C00000"/>
              </a:solidFill>
            </a:endParaRPr>
          </a:p>
          <a:p>
            <a:pPr marL="0" indent="0">
              <a:buNone/>
            </a:pPr>
            <a:endParaRPr lang="en-US" sz="2000" dirty="0">
              <a:solidFill>
                <a:srgbClr val="C00000"/>
              </a:solidFill>
            </a:endParaRPr>
          </a:p>
          <a:p>
            <a:pPr marL="0" indent="0">
              <a:buNone/>
            </a:pPr>
            <a:r>
              <a:rPr lang="en-US" sz="2000" dirty="0" smtClean="0"/>
              <a:t>The </a:t>
            </a:r>
            <a:r>
              <a:rPr lang="en-US" sz="2000" b="1" dirty="0">
                <a:solidFill>
                  <a:srgbClr val="C00000"/>
                </a:solidFill>
              </a:rPr>
              <a:t>plan</a:t>
            </a:r>
            <a:r>
              <a:rPr lang="en-US" sz="2000" dirty="0">
                <a:solidFill>
                  <a:srgbClr val="C00000"/>
                </a:solidFill>
              </a:rPr>
              <a:t> </a:t>
            </a:r>
            <a:r>
              <a:rPr lang="en-US" sz="2000" dirty="0"/>
              <a:t>adopted by the district shall set forth a systematic design of Cooperative Work Experience Education </a:t>
            </a:r>
            <a:r>
              <a:rPr lang="en-US" sz="2000" b="1" dirty="0">
                <a:solidFill>
                  <a:srgbClr val="C00000"/>
                </a:solidFill>
              </a:rPr>
              <a:t>whereby students, while enrolled in college, will gain realistic learning experiences through work. </a:t>
            </a:r>
            <a:endParaRPr lang="en-US" sz="2000" b="1" dirty="0" smtClean="0">
              <a:solidFill>
                <a:srgbClr val="C00000"/>
              </a:solidFill>
            </a:endParaRPr>
          </a:p>
          <a:p>
            <a:pPr marL="0" indent="0">
              <a:buNone/>
            </a:pPr>
            <a:endParaRPr lang="en-US" sz="2000" dirty="0"/>
          </a:p>
          <a:p>
            <a:pPr marL="0" indent="0">
              <a:buNone/>
            </a:pPr>
            <a:r>
              <a:rPr lang="en-US" sz="2000" dirty="0" smtClean="0"/>
              <a:t>This </a:t>
            </a:r>
            <a:r>
              <a:rPr lang="en-US" sz="2000" dirty="0"/>
              <a:t>plan shall be submitted to and approved by the </a:t>
            </a:r>
            <a:r>
              <a:rPr lang="en-US" sz="2000" b="1" strike="sngStrike" dirty="0" smtClean="0">
                <a:solidFill>
                  <a:srgbClr val="C00000"/>
                </a:solidFill>
              </a:rPr>
              <a:t>Chancellor</a:t>
            </a:r>
            <a:r>
              <a:rPr lang="en-US" sz="2000" b="1" dirty="0" smtClean="0">
                <a:solidFill>
                  <a:srgbClr val="C00000"/>
                </a:solidFill>
              </a:rPr>
              <a:t> </a:t>
            </a:r>
            <a:r>
              <a:rPr lang="en-US" sz="2000" b="1" u="sng" dirty="0" smtClean="0">
                <a:solidFill>
                  <a:srgbClr val="C00000"/>
                </a:solidFill>
              </a:rPr>
              <a:t>local </a:t>
            </a:r>
            <a:r>
              <a:rPr lang="en-US" sz="2000" b="1" u="sng" dirty="0">
                <a:solidFill>
                  <a:srgbClr val="C00000"/>
                </a:solidFill>
              </a:rPr>
              <a:t>governing board</a:t>
            </a:r>
            <a:r>
              <a:rPr lang="en-US" sz="2000" b="1" dirty="0">
                <a:solidFill>
                  <a:srgbClr val="C00000"/>
                </a:solidFill>
              </a:rPr>
              <a:t>.</a:t>
            </a:r>
          </a:p>
          <a:p>
            <a:endParaRPr lang="en-US" sz="1800" dirty="0"/>
          </a:p>
        </p:txBody>
      </p:sp>
    </p:spTree>
    <p:extLst>
      <p:ext uri="{BB962C8B-B14F-4D97-AF65-F5344CB8AC3E}">
        <p14:creationId xmlns:p14="http://schemas.microsoft.com/office/powerpoint/2010/main" val="11208838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BA5717-B5DA-A942-AEEA-5AF76EE66A27}"/>
              </a:ext>
            </a:extLst>
          </p:cNvPr>
          <p:cNvSpPr>
            <a:spLocks noGrp="1"/>
          </p:cNvSpPr>
          <p:nvPr>
            <p:ph type="title"/>
          </p:nvPr>
        </p:nvSpPr>
        <p:spPr>
          <a:xfrm>
            <a:off x="800418" y="615938"/>
            <a:ext cx="7789400" cy="891540"/>
          </a:xfrm>
        </p:spPr>
        <p:txBody>
          <a:bodyPr>
            <a:noAutofit/>
          </a:bodyPr>
          <a:lstStyle/>
          <a:p>
            <a:pPr algn="ctr"/>
            <a:r>
              <a:rPr lang="en-US" b="1" dirty="0"/>
              <a:t>CWE - § 55251. REQUIREMENTS OF THE PLAN</a:t>
            </a:r>
            <a:endParaRPr lang="en-US" dirty="0"/>
          </a:p>
        </p:txBody>
      </p:sp>
      <p:sp>
        <p:nvSpPr>
          <p:cNvPr id="3" name="Content Placeholder 2">
            <a:extLst>
              <a:ext uri="{FF2B5EF4-FFF2-40B4-BE49-F238E27FC236}">
                <a16:creationId xmlns:a16="http://schemas.microsoft.com/office/drawing/2014/main" xmlns="" id="{26188833-44D1-0647-9D68-51F0F098AD9B}"/>
              </a:ext>
            </a:extLst>
          </p:cNvPr>
          <p:cNvSpPr>
            <a:spLocks noGrp="1"/>
          </p:cNvSpPr>
          <p:nvPr>
            <p:ph idx="1"/>
          </p:nvPr>
        </p:nvSpPr>
        <p:spPr>
          <a:xfrm>
            <a:off x="208530" y="1662961"/>
            <a:ext cx="8781466" cy="4997721"/>
          </a:xfrm>
        </p:spPr>
        <p:txBody>
          <a:bodyPr>
            <a:normAutofit fontScale="47500" lnSpcReduction="20000"/>
          </a:bodyPr>
          <a:lstStyle/>
          <a:p>
            <a:pPr marL="0" indent="0">
              <a:buNone/>
            </a:pPr>
            <a:r>
              <a:rPr lang="en-US" sz="3300" dirty="0"/>
              <a:t>(a) </a:t>
            </a:r>
            <a:r>
              <a:rPr lang="en-US" sz="3300" b="1" dirty="0">
                <a:solidFill>
                  <a:srgbClr val="C00000"/>
                </a:solidFill>
              </a:rPr>
              <a:t>The district plan shall contain the following provisions</a:t>
            </a:r>
            <a:r>
              <a:rPr lang="en-US" sz="3300" b="1" dirty="0" smtClean="0">
                <a:solidFill>
                  <a:srgbClr val="C00000"/>
                </a:solidFill>
              </a:rPr>
              <a:t>:</a:t>
            </a:r>
            <a:r>
              <a:rPr lang="en-US" sz="3300" dirty="0" smtClean="0"/>
              <a:t/>
            </a:r>
            <a:br>
              <a:rPr lang="en-US" sz="3300" dirty="0" smtClean="0"/>
            </a:br>
            <a:endParaRPr lang="en-US" sz="3300" dirty="0"/>
          </a:p>
          <a:p>
            <a:pPr marL="0" indent="0">
              <a:buNone/>
            </a:pPr>
            <a:r>
              <a:rPr lang="en-US" sz="3300" dirty="0"/>
              <a:t>   (1) A statement that the district has officially adopted the plan, subject to approval by the </a:t>
            </a:r>
            <a:r>
              <a:rPr lang="en-US" sz="3300" strike="sngStrike" dirty="0">
                <a:solidFill>
                  <a:srgbClr val="FF0000"/>
                </a:solidFill>
              </a:rPr>
              <a:t>State </a:t>
            </a:r>
            <a:r>
              <a:rPr lang="en-US" sz="3300" strike="sngStrike" dirty="0" smtClean="0">
                <a:solidFill>
                  <a:srgbClr val="FF0000"/>
                </a:solidFill>
              </a:rPr>
              <a:t>Chancellor</a:t>
            </a:r>
            <a:r>
              <a:rPr lang="en-US" sz="3300" dirty="0" smtClean="0">
                <a:solidFill>
                  <a:srgbClr val="FF0000"/>
                </a:solidFill>
              </a:rPr>
              <a:t> </a:t>
            </a:r>
            <a:r>
              <a:rPr lang="en-US" sz="3300" b="1" u="sng" dirty="0" smtClean="0">
                <a:solidFill>
                  <a:srgbClr val="FF0000"/>
                </a:solidFill>
              </a:rPr>
              <a:t>local </a:t>
            </a:r>
            <a:r>
              <a:rPr lang="en-US" sz="3300" b="1" u="sng" dirty="0">
                <a:solidFill>
                  <a:srgbClr val="FF0000"/>
                </a:solidFill>
              </a:rPr>
              <a:t>governing board</a:t>
            </a:r>
            <a:r>
              <a:rPr lang="en-US" sz="3300" b="1" dirty="0">
                <a:solidFill>
                  <a:srgbClr val="FF0000"/>
                </a:solidFill>
              </a:rPr>
              <a:t>.</a:t>
            </a:r>
          </a:p>
          <a:p>
            <a:pPr marL="0" indent="0">
              <a:buNone/>
            </a:pPr>
            <a:r>
              <a:rPr lang="en-US" sz="3300" dirty="0"/>
              <a:t>   (2) A specific description of the respective responsibilities of college, student, employer, and other cooperating agencies in the operation of the program.</a:t>
            </a:r>
          </a:p>
          <a:p>
            <a:pPr marL="0" indent="0">
              <a:buNone/>
            </a:pPr>
            <a:r>
              <a:rPr lang="en-US" sz="3300" dirty="0"/>
              <a:t>   (3) A specific description for each type of Cooperative Work Experience Education program</a:t>
            </a:r>
            <a:r>
              <a:rPr lang="en-US" sz="3300" dirty="0" smtClean="0"/>
              <a:t>.</a:t>
            </a:r>
            <a:r>
              <a:rPr lang="en-US" sz="3300" dirty="0"/>
              <a:t/>
            </a:r>
            <a:br>
              <a:rPr lang="en-US" sz="3300" dirty="0"/>
            </a:br>
            <a:r>
              <a:rPr lang="en-US" sz="3300" dirty="0" smtClean="0"/>
              <a:t>   (</a:t>
            </a:r>
            <a:r>
              <a:rPr lang="en-US" sz="3300" dirty="0"/>
              <a:t>4) A description of how the district will</a:t>
            </a:r>
            <a:r>
              <a:rPr lang="en-US" sz="3300" dirty="0" smtClean="0"/>
              <a:t>:</a:t>
            </a:r>
            <a:br>
              <a:rPr lang="en-US" sz="3300" dirty="0" smtClean="0"/>
            </a:br>
            <a:endParaRPr lang="en-US" sz="3300" dirty="0"/>
          </a:p>
          <a:p>
            <a:pPr marL="0" indent="0">
              <a:buNone/>
            </a:pPr>
            <a:r>
              <a:rPr lang="en-US" sz="3300" dirty="0"/>
              <a:t>   (A) Provide guidance services for students during enrollment in Cooperative Work Experience Education.</a:t>
            </a:r>
          </a:p>
          <a:p>
            <a:pPr marL="0" indent="0">
              <a:buNone/>
            </a:pPr>
            <a:r>
              <a:rPr lang="en-US" sz="3300" dirty="0"/>
              <a:t>   (B) Assign a sufficient number of qualified, academic personnel as stipulated in the district plan to direct the program and to assure district services required in section 55255.</a:t>
            </a:r>
          </a:p>
          <a:p>
            <a:pPr marL="0" indent="0">
              <a:buNone/>
            </a:pPr>
            <a:r>
              <a:rPr lang="en-US" sz="3300" dirty="0"/>
              <a:t>   (C) Assure that students' on-the-job learning experiences are documented with written measurable learning objectives.</a:t>
            </a:r>
          </a:p>
          <a:p>
            <a:pPr marL="0" indent="0">
              <a:buNone/>
            </a:pPr>
            <a:r>
              <a:rPr lang="en-US" sz="3300" dirty="0"/>
              <a:t>   (D) With the assistance of employers, evaluate students</a:t>
            </a:r>
            <a:r>
              <a:rPr lang="en-US" sz="3300" u="sng" dirty="0"/>
              <a:t>’</a:t>
            </a:r>
            <a:r>
              <a:rPr lang="en-US" sz="3300" dirty="0"/>
              <a:t> on-the-job learning experiences</a:t>
            </a:r>
            <a:r>
              <a:rPr lang="en-US" sz="3300" b="1" dirty="0">
                <a:solidFill>
                  <a:srgbClr val="C00000"/>
                </a:solidFill>
              </a:rPr>
              <a:t>.</a:t>
            </a:r>
          </a:p>
          <a:p>
            <a:pPr marL="0" indent="0">
              <a:buNone/>
            </a:pPr>
            <a:r>
              <a:rPr lang="en-US" sz="3300" dirty="0"/>
              <a:t>   (E) Describe basis for awarding grade and credit.</a:t>
            </a:r>
          </a:p>
          <a:p>
            <a:pPr marL="0" indent="0">
              <a:buNone/>
            </a:pPr>
            <a:r>
              <a:rPr lang="en-US" sz="3300" dirty="0"/>
              <a:t>   (F) Provide adequate clerical and instructional services.</a:t>
            </a:r>
          </a:p>
          <a:p>
            <a:pPr marL="0" indent="0">
              <a:buNone/>
            </a:pPr>
            <a:r>
              <a:rPr lang="en-US" sz="3300" dirty="0"/>
              <a:t>   (b) Prior to implementation, any changes or revisions to the district plan shall be submitted for approval to the </a:t>
            </a:r>
            <a:r>
              <a:rPr lang="en-US" sz="3300" strike="sngStrike" dirty="0" smtClean="0">
                <a:solidFill>
                  <a:srgbClr val="FF0000"/>
                </a:solidFill>
              </a:rPr>
              <a:t>Chancellor</a:t>
            </a:r>
            <a:r>
              <a:rPr lang="en-US" sz="3300" dirty="0" smtClean="0">
                <a:solidFill>
                  <a:srgbClr val="FF0000"/>
                </a:solidFill>
              </a:rPr>
              <a:t>  </a:t>
            </a:r>
            <a:r>
              <a:rPr lang="en-US" sz="3300" b="1" u="sng" dirty="0" smtClean="0">
                <a:solidFill>
                  <a:srgbClr val="FF0000"/>
                </a:solidFill>
              </a:rPr>
              <a:t>local </a:t>
            </a:r>
            <a:r>
              <a:rPr lang="en-US" sz="3300" b="1" u="sng" dirty="0">
                <a:solidFill>
                  <a:srgbClr val="FF0000"/>
                </a:solidFill>
              </a:rPr>
              <a:t>governing board</a:t>
            </a:r>
            <a:r>
              <a:rPr lang="en-US" sz="3300" b="1" dirty="0">
                <a:solidFill>
                  <a:srgbClr val="FF0000"/>
                </a:solidFill>
              </a:rPr>
              <a:t>.</a:t>
            </a:r>
          </a:p>
          <a:p>
            <a:pPr marL="0" indent="0">
              <a:buNone/>
            </a:pPr>
            <a:endParaRPr lang="en-US" sz="1800" dirty="0"/>
          </a:p>
        </p:txBody>
      </p:sp>
    </p:spTree>
    <p:extLst>
      <p:ext uri="{BB962C8B-B14F-4D97-AF65-F5344CB8AC3E}">
        <p14:creationId xmlns:p14="http://schemas.microsoft.com/office/powerpoint/2010/main" val="256408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529"/>
            <a:ext cx="9144000" cy="67818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46529"/>
            <a:ext cx="9144000" cy="6781800"/>
          </a:xfrm>
          <a:prstGeom prst="rect">
            <a:avLst/>
          </a:prstGeom>
        </p:spPr>
      </p:pic>
      <p:sp>
        <p:nvSpPr>
          <p:cNvPr id="4" name="TextBox 3"/>
          <p:cNvSpPr txBox="1"/>
          <p:nvPr/>
        </p:nvSpPr>
        <p:spPr>
          <a:xfrm>
            <a:off x="653143" y="5087685"/>
            <a:ext cx="7486810" cy="954107"/>
          </a:xfrm>
          <a:prstGeom prst="rect">
            <a:avLst/>
          </a:prstGeom>
          <a:solidFill>
            <a:srgbClr val="FFC000"/>
          </a:solidFill>
        </p:spPr>
        <p:txBody>
          <a:bodyPr wrap="square" rtlCol="0">
            <a:spAutoFit/>
          </a:bodyPr>
          <a:lstStyle/>
          <a:p>
            <a:pPr algn="ctr"/>
            <a:r>
              <a:rPr lang="en-US" sz="2800" dirty="0"/>
              <a:t>Senate President/Curriculum Chair/CEO/CIO Certification</a:t>
            </a:r>
          </a:p>
        </p:txBody>
      </p:sp>
    </p:spTree>
    <p:extLst>
      <p:ext uri="{BB962C8B-B14F-4D97-AF65-F5344CB8AC3E}">
        <p14:creationId xmlns:p14="http://schemas.microsoft.com/office/powerpoint/2010/main" val="7021731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BA5717-B5DA-A942-AEEA-5AF76EE66A27}"/>
              </a:ext>
            </a:extLst>
          </p:cNvPr>
          <p:cNvSpPr>
            <a:spLocks noGrp="1"/>
          </p:cNvSpPr>
          <p:nvPr>
            <p:ph type="title"/>
          </p:nvPr>
        </p:nvSpPr>
        <p:spPr>
          <a:xfrm>
            <a:off x="895927" y="429429"/>
            <a:ext cx="7047346" cy="891540"/>
          </a:xfrm>
        </p:spPr>
        <p:txBody>
          <a:bodyPr>
            <a:normAutofit fontScale="90000"/>
          </a:bodyPr>
          <a:lstStyle/>
          <a:p>
            <a:pPr algn="ctr"/>
            <a:r>
              <a:rPr lang="en-US" sz="2400" dirty="0"/>
              <a:t/>
            </a:r>
            <a:br>
              <a:rPr lang="en-US" sz="2400" dirty="0"/>
            </a:br>
            <a:r>
              <a:rPr lang="en-US" b="1" dirty="0"/>
              <a:t>CWE - § 55256.5. </a:t>
            </a:r>
            <a:r>
              <a:rPr lang="en-US" b="1" dirty="0" smtClean="0"/>
              <a:t/>
            </a:r>
            <a:br>
              <a:rPr lang="en-US" b="1" dirty="0" smtClean="0"/>
            </a:br>
            <a:r>
              <a:rPr lang="en-US" b="1" dirty="0" smtClean="0"/>
              <a:t>Work </a:t>
            </a:r>
            <a:r>
              <a:rPr lang="en-US" b="1" dirty="0"/>
              <a:t>Experience Credit</a:t>
            </a:r>
          </a:p>
        </p:txBody>
      </p:sp>
      <p:sp>
        <p:nvSpPr>
          <p:cNvPr id="3" name="Content Placeholder 2">
            <a:extLst>
              <a:ext uri="{FF2B5EF4-FFF2-40B4-BE49-F238E27FC236}">
                <a16:creationId xmlns:a16="http://schemas.microsoft.com/office/drawing/2014/main" xmlns="" id="{26188833-44D1-0647-9D68-51F0F098AD9B}"/>
              </a:ext>
            </a:extLst>
          </p:cNvPr>
          <p:cNvSpPr>
            <a:spLocks noGrp="1"/>
          </p:cNvSpPr>
          <p:nvPr>
            <p:ph idx="1"/>
          </p:nvPr>
        </p:nvSpPr>
        <p:spPr>
          <a:xfrm>
            <a:off x="332662" y="1753963"/>
            <a:ext cx="8584915" cy="4977763"/>
          </a:xfrm>
        </p:spPr>
        <p:txBody>
          <a:bodyPr>
            <a:normAutofit fontScale="77500" lnSpcReduction="20000"/>
          </a:bodyPr>
          <a:lstStyle/>
          <a:p>
            <a:pPr marL="0" indent="0">
              <a:buNone/>
            </a:pPr>
            <a:r>
              <a:rPr lang="en-US" dirty="0"/>
              <a:t>   (a) One student contact hour is counted for each unit of work experience credit in which a student is enrolled during any census period. In no case shall duplicate student contact hours be counted for any classroom instruction and Cooperative Work Experience Education. The maximum contact hours counted for a student shall not exceed the maximum number of Cooperative Work Experience Education units for which the student may be granted credit as described in section 55253.</a:t>
            </a:r>
          </a:p>
          <a:p>
            <a:pPr marL="0" indent="0">
              <a:buNone/>
            </a:pPr>
            <a:r>
              <a:rPr lang="en-US" dirty="0"/>
              <a:t>   </a:t>
            </a:r>
            <a:r>
              <a:rPr lang="en-US" dirty="0" smtClean="0"/>
              <a:t/>
            </a:r>
            <a:br>
              <a:rPr lang="en-US" dirty="0" smtClean="0"/>
            </a:br>
            <a:r>
              <a:rPr lang="en-US" dirty="0" smtClean="0"/>
              <a:t>(</a:t>
            </a:r>
            <a:r>
              <a:rPr lang="en-US" dirty="0"/>
              <a:t>b) The learning experience and the identified on-the-job learning objectives shall be sufficient to support the units to be awarded.</a:t>
            </a:r>
          </a:p>
          <a:p>
            <a:pPr marL="0" indent="0">
              <a:buNone/>
            </a:pPr>
            <a:r>
              <a:rPr lang="en-US" dirty="0"/>
              <a:t>  </a:t>
            </a:r>
            <a:r>
              <a:rPr lang="en-US" dirty="0" smtClean="0"/>
              <a:t/>
            </a:r>
            <a:br>
              <a:rPr lang="en-US" dirty="0" smtClean="0"/>
            </a:br>
            <a:r>
              <a:rPr lang="en-US" dirty="0" smtClean="0"/>
              <a:t> </a:t>
            </a:r>
            <a:r>
              <a:rPr lang="en-US" dirty="0"/>
              <a:t>(c) The following formula will be used to determine the number of units to be awarded:</a:t>
            </a:r>
          </a:p>
          <a:p>
            <a:pPr marL="0" indent="0">
              <a:buNone/>
            </a:pPr>
            <a:r>
              <a:rPr lang="en-US" dirty="0"/>
              <a:t>  </a:t>
            </a:r>
            <a:r>
              <a:rPr lang="en-US" dirty="0" smtClean="0"/>
              <a:t/>
            </a:r>
            <a:br>
              <a:rPr lang="en-US" dirty="0" smtClean="0"/>
            </a:br>
            <a:r>
              <a:rPr lang="en-US" dirty="0" smtClean="0"/>
              <a:t> </a:t>
            </a:r>
            <a:r>
              <a:rPr lang="en-US" dirty="0"/>
              <a:t>(1) Each 75 hours of paid work equals one semester </a:t>
            </a:r>
            <a:r>
              <a:rPr lang="en-US" dirty="0" smtClean="0"/>
              <a:t>credit.  </a:t>
            </a:r>
            <a:endParaRPr lang="en-US" dirty="0"/>
          </a:p>
          <a:p>
            <a:pPr marL="0" indent="0">
              <a:buNone/>
            </a:pPr>
            <a:r>
              <a:rPr lang="en-US" dirty="0"/>
              <a:t>  </a:t>
            </a:r>
            <a:r>
              <a:rPr lang="en-US" dirty="0" smtClean="0"/>
              <a:t/>
            </a:r>
            <a:br>
              <a:rPr lang="en-US" dirty="0" smtClean="0"/>
            </a:br>
            <a:r>
              <a:rPr lang="en-US" dirty="0" smtClean="0"/>
              <a:t> </a:t>
            </a:r>
            <a:r>
              <a:rPr lang="en-US" dirty="0"/>
              <a:t>(2) Each 60 hours of non-paid work equals one </a:t>
            </a:r>
            <a:r>
              <a:rPr lang="en-US"/>
              <a:t>semester </a:t>
            </a:r>
            <a:r>
              <a:rPr lang="en-US" smtClean="0"/>
              <a:t>credit.  </a:t>
            </a:r>
            <a:endParaRPr lang="en-US" dirty="0"/>
          </a:p>
          <a:p>
            <a:pPr marL="0" indent="0">
              <a:buNone/>
            </a:pPr>
            <a:r>
              <a:rPr lang="en-US" dirty="0">
                <a:solidFill>
                  <a:srgbClr val="FF0000"/>
                </a:solidFill>
              </a:rPr>
              <a:t>   </a:t>
            </a:r>
            <a:r>
              <a:rPr lang="en-US" dirty="0" smtClean="0">
                <a:solidFill>
                  <a:srgbClr val="FF0000"/>
                </a:solidFill>
              </a:rPr>
              <a:t/>
            </a:r>
            <a:br>
              <a:rPr lang="en-US" dirty="0" smtClean="0">
                <a:solidFill>
                  <a:srgbClr val="FF0000"/>
                </a:solidFill>
              </a:rPr>
            </a:br>
            <a:r>
              <a:rPr lang="en-US" dirty="0" smtClean="0">
                <a:solidFill>
                  <a:srgbClr val="FF0000"/>
                </a:solidFill>
              </a:rPr>
              <a:t>  </a:t>
            </a:r>
            <a:r>
              <a:rPr lang="en-US" dirty="0" smtClean="0">
                <a:solidFill>
                  <a:srgbClr val="C00000"/>
                </a:solidFill>
              </a:rPr>
              <a:t>(</a:t>
            </a:r>
            <a:r>
              <a:rPr lang="en-US" dirty="0">
                <a:solidFill>
                  <a:srgbClr val="C00000"/>
                </a:solidFill>
              </a:rPr>
              <a:t>3) Units may be awarded in 0.5 unit increments</a:t>
            </a:r>
            <a:r>
              <a:rPr lang="en-US" dirty="0" smtClean="0">
                <a:solidFill>
                  <a:srgbClr val="C00000"/>
                </a:solidFill>
              </a:rPr>
              <a:t>. </a:t>
            </a:r>
            <a:endParaRPr lang="en-US" dirty="0">
              <a:solidFill>
                <a:srgbClr val="C00000"/>
              </a:solidFill>
            </a:endParaRPr>
          </a:p>
          <a:p>
            <a:endParaRPr lang="en-US" dirty="0"/>
          </a:p>
          <a:p>
            <a:endParaRPr lang="en-US" sz="1800" dirty="0"/>
          </a:p>
        </p:txBody>
      </p:sp>
    </p:spTree>
    <p:extLst>
      <p:ext uri="{BB962C8B-B14F-4D97-AF65-F5344CB8AC3E}">
        <p14:creationId xmlns:p14="http://schemas.microsoft.com/office/powerpoint/2010/main" val="5014438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Certificate changes</a:t>
            </a:r>
            <a:endParaRPr lang="en-US" dirty="0">
              <a:solidFill>
                <a:srgbClr val="002060"/>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76920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8478838" y="6494463"/>
            <a:ext cx="207962"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fld id="{7B8B12DB-4F78-4064-9AEF-FA39EF2A28B2}" type="slidenum">
              <a:rPr lang="en-US" altLang="en-US" sz="1100">
                <a:solidFill>
                  <a:srgbClr val="878787"/>
                </a:solidFill>
                <a:latin typeface="Calibri" panose="020F0502020204030204" pitchFamily="34" charset="0"/>
                <a:ea typeface="Heiti SC Light" pitchFamily="2" charset="-122"/>
                <a:sym typeface="Calibri" panose="020F0502020204030204" pitchFamily="34" charset="0"/>
              </a:rPr>
              <a:pPr algn="r" eaLnBrk="1" hangingPunct="1"/>
              <a:t>32</a:t>
            </a:fld>
            <a:endParaRPr lang="en-US" altLang="en-US" sz="1100">
              <a:solidFill>
                <a:srgbClr val="878787"/>
              </a:solidFill>
              <a:latin typeface="Calibri" panose="020F0502020204030204" pitchFamily="34" charset="0"/>
              <a:ea typeface="Heiti SC Light" pitchFamily="2" charset="-122"/>
              <a:sym typeface="Calibri" panose="020F0502020204030204" pitchFamily="34" charset="0"/>
            </a:endParaRPr>
          </a:p>
        </p:txBody>
      </p:sp>
      <p:sp>
        <p:nvSpPr>
          <p:cNvPr id="45060" name="Rectangle 3"/>
          <p:cNvSpPr>
            <a:spLocks noGrp="1" noChangeArrowheads="1"/>
          </p:cNvSpPr>
          <p:nvPr>
            <p:ph type="title"/>
          </p:nvPr>
        </p:nvSpPr>
        <p:spPr>
          <a:xfrm>
            <a:off x="452438" y="488760"/>
            <a:ext cx="8234362" cy="1143000"/>
          </a:xfrm>
        </p:spPr>
        <p:txBody>
          <a:bodyPr/>
          <a:lstStyle/>
          <a:p>
            <a:pPr algn="ctr" eaLnBrk="1" fontAlgn="auto" hangingPunct="1">
              <a:spcAft>
                <a:spcPts val="0"/>
              </a:spcAft>
              <a:defRPr/>
            </a:pPr>
            <a:r>
              <a:rPr lang="en-US" b="1" dirty="0">
                <a:ea typeface="+mj-ea"/>
                <a:cs typeface="+mj-cs"/>
              </a:rPr>
              <a:t>Certificates of Achievement</a:t>
            </a:r>
            <a:endParaRPr b="1" dirty="0">
              <a:ea typeface="+mj-ea"/>
              <a:cs typeface="+mj-cs"/>
            </a:endParaRPr>
          </a:p>
        </p:txBody>
      </p:sp>
      <p:sp>
        <p:nvSpPr>
          <p:cNvPr id="45061" name="Rectangle 4"/>
          <p:cNvSpPr>
            <a:spLocks noGrp="1" noChangeArrowheads="1"/>
          </p:cNvSpPr>
          <p:nvPr>
            <p:ph type="body" idx="1"/>
          </p:nvPr>
        </p:nvSpPr>
        <p:spPr>
          <a:xfrm>
            <a:off x="457200" y="1928813"/>
            <a:ext cx="8234363" cy="4424362"/>
          </a:xfrm>
        </p:spPr>
        <p:txBody>
          <a:bodyPr>
            <a:normAutofit/>
          </a:bodyPr>
          <a:lstStyle/>
          <a:p>
            <a:pPr>
              <a:lnSpc>
                <a:spcPct val="80000"/>
              </a:lnSpc>
              <a:defRPr/>
            </a:pPr>
            <a:r>
              <a:rPr lang="en-US" altLang="en-US" dirty="0" smtClean="0"/>
              <a:t>16 </a:t>
            </a:r>
            <a:r>
              <a:rPr lang="en-US" altLang="en-US" dirty="0"/>
              <a:t>or more related units </a:t>
            </a:r>
            <a:r>
              <a:rPr lang="en-US" altLang="en-US" b="1" dirty="0"/>
              <a:t>must</a:t>
            </a:r>
            <a:r>
              <a:rPr lang="en-US" altLang="en-US" dirty="0"/>
              <a:t> be Chancellor’s Office approved, noted on transcript </a:t>
            </a:r>
            <a:r>
              <a:rPr lang="en-US" altLang="en-US" dirty="0" smtClean="0"/>
              <a:t> </a:t>
            </a:r>
            <a:endParaRPr lang="en-US" altLang="en-US" dirty="0"/>
          </a:p>
          <a:p>
            <a:pPr>
              <a:lnSpc>
                <a:spcPct val="80000"/>
              </a:lnSpc>
              <a:defRPr/>
            </a:pPr>
            <a:endParaRPr lang="en-US" altLang="en-US" dirty="0"/>
          </a:p>
          <a:p>
            <a:pPr>
              <a:lnSpc>
                <a:spcPct val="80000"/>
              </a:lnSpc>
              <a:defRPr/>
            </a:pPr>
            <a:r>
              <a:rPr lang="en-US" altLang="en-US" dirty="0" smtClean="0"/>
              <a:t>8–15.5 </a:t>
            </a:r>
            <a:r>
              <a:rPr lang="en-US" altLang="en-US" dirty="0"/>
              <a:t>units </a:t>
            </a:r>
            <a:r>
              <a:rPr lang="en-US" altLang="en-US" b="1" dirty="0"/>
              <a:t>may</a:t>
            </a:r>
            <a:r>
              <a:rPr lang="en-US" altLang="en-US" dirty="0"/>
              <a:t> be Chancellor’s Office approved, but it is not required (although it is </a:t>
            </a:r>
            <a:r>
              <a:rPr lang="en-US" altLang="en-US" dirty="0" smtClean="0"/>
              <a:t>recommended) </a:t>
            </a:r>
            <a:endParaRPr lang="en-US" altLang="en-US" dirty="0"/>
          </a:p>
          <a:p>
            <a:pPr>
              <a:lnSpc>
                <a:spcPct val="80000"/>
              </a:lnSpc>
              <a:defRPr/>
            </a:pPr>
            <a:endParaRPr lang="en-US" altLang="en-US" dirty="0"/>
          </a:p>
          <a:p>
            <a:pPr>
              <a:lnSpc>
                <a:spcPct val="80000"/>
              </a:lnSpc>
              <a:defRPr/>
            </a:pPr>
            <a:r>
              <a:rPr lang="en-US" altLang="en-US" dirty="0"/>
              <a:t>All new certificates with a goal of Transfer or CTE must be approved by the Chancellor’s Office. All revisions and new certificates with a goal of Local are locally approved.</a:t>
            </a:r>
            <a:endParaRPr lang="en-US" altLang="en-US" sz="2300" dirty="0"/>
          </a:p>
          <a:p>
            <a:pPr marL="547687" lvl="2" indent="0" eaLnBrk="1" hangingPunct="1">
              <a:spcBef>
                <a:spcPct val="0"/>
              </a:spcBef>
              <a:buFont typeface="Arial" panose="020B0604020202020204" pitchFamily="34" charset="0"/>
              <a:buNone/>
              <a:defRPr/>
            </a:pPr>
            <a:endParaRPr lang="en-US" altLang="en-US" sz="2300" b="1" dirty="0">
              <a:solidFill>
                <a:srgbClr val="FF0000"/>
              </a:solidFill>
            </a:endParaRPr>
          </a:p>
          <a:p>
            <a:pPr marL="0" indent="0" eaLnBrk="1" hangingPunct="1">
              <a:spcBef>
                <a:spcPct val="0"/>
              </a:spcBef>
              <a:buFont typeface="Arial" panose="020B0604020202020204" pitchFamily="34" charset="0"/>
              <a:buNone/>
              <a:defRPr/>
            </a:pPr>
            <a:r>
              <a:rPr lang="en-US" altLang="en-US" sz="2000" b="1" dirty="0"/>
              <a:t>*Certificates noted on students’ transcript must be approved by the Chancellor’s Office.</a:t>
            </a:r>
          </a:p>
          <a:p>
            <a:pPr lvl="1" eaLnBrk="1" hangingPunct="1">
              <a:spcBef>
                <a:spcPct val="0"/>
              </a:spcBef>
              <a:defRPr/>
            </a:pPr>
            <a:endParaRPr lang="en-US" altLang="en-US" b="1" dirty="0">
              <a:solidFill>
                <a:srgbClr val="FF0000"/>
              </a:solidFill>
            </a:endParaRPr>
          </a:p>
        </p:txBody>
      </p:sp>
    </p:spTree>
    <p:extLst>
      <p:ext uri="{BB962C8B-B14F-4D97-AF65-F5344CB8AC3E}">
        <p14:creationId xmlns:p14="http://schemas.microsoft.com/office/powerpoint/2010/main" val="1000500959"/>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996792839"/>
              </p:ext>
            </p:extLst>
          </p:nvPr>
        </p:nvGraphicFramePr>
        <p:xfrm>
          <a:off x="770021" y="957944"/>
          <a:ext cx="7783774" cy="5527403"/>
        </p:xfrm>
        <a:graphic>
          <a:graphicData uri="http://schemas.openxmlformats.org/drawingml/2006/table">
            <a:tbl>
              <a:tblPr firstRow="1" bandRow="1">
                <a:tableStyleId>{5940675A-B579-460E-94D1-54222C63F5DA}</a:tableStyleId>
              </a:tblPr>
              <a:tblGrid>
                <a:gridCol w="2516910"/>
                <a:gridCol w="1416926"/>
                <a:gridCol w="1305065"/>
                <a:gridCol w="1344571"/>
                <a:gridCol w="1200302"/>
              </a:tblGrid>
              <a:tr h="1388981">
                <a:tc>
                  <a:txBody>
                    <a:bodyPr/>
                    <a:lstStyle/>
                    <a:p>
                      <a:endParaRPr lang="en-US" dirty="0"/>
                    </a:p>
                  </a:txBody>
                  <a:tcPr/>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Submitted to the</a:t>
                      </a:r>
                      <a:br>
                        <a:rPr lang="en-US" sz="1800" b="1">
                          <a:effectLst/>
                          <a:latin typeface="Calibri" panose="020F0502020204030204" pitchFamily="34" charset="0"/>
                          <a:ea typeface="Calibri" panose="020F0502020204030204" pitchFamily="34" charset="0"/>
                          <a:cs typeface="Times New Roman" panose="02020603050405020304" pitchFamily="18" charset="0"/>
                        </a:rPr>
                      </a:br>
                      <a:r>
                        <a:rPr lang="en-US" sz="1800" b="1">
                          <a:effectLst/>
                          <a:latin typeface="Calibri" panose="020F0502020204030204" pitchFamily="34" charset="0"/>
                          <a:ea typeface="Calibri" panose="020F0502020204030204" pitchFamily="34" charset="0"/>
                          <a:cs typeface="Times New Roman" panose="02020603050405020304" pitchFamily="18" charset="0"/>
                        </a:rPr>
                        <a:t>LAOCRC</a:t>
                      </a:r>
                    </a:p>
                  </a:txBody>
                  <a:tcPr marL="68580" marR="68580" marT="0" marB="0"/>
                </a:tc>
                <a:tc>
                  <a:txBody>
                    <a:bodyPr/>
                    <a:lstStyle/>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Approved by</a:t>
                      </a:r>
                      <a:br>
                        <a:rPr lang="en-US" sz="1800" b="1">
                          <a:effectLst/>
                          <a:latin typeface="Calibri" panose="020F0502020204030204" pitchFamily="34" charset="0"/>
                          <a:ea typeface="Calibri" panose="020F0502020204030204" pitchFamily="34" charset="0"/>
                          <a:cs typeface="Times New Roman" panose="02020603050405020304" pitchFamily="18" charset="0"/>
                        </a:rPr>
                      </a:br>
                      <a:r>
                        <a:rPr lang="en-US" sz="1800" b="1">
                          <a:effectLst/>
                          <a:latin typeface="Calibri" panose="020F0502020204030204" pitchFamily="34" charset="0"/>
                          <a:ea typeface="Calibri" panose="020F0502020204030204" pitchFamily="34" charset="0"/>
                          <a:cs typeface="Times New Roman" panose="02020603050405020304" pitchFamily="18" charset="0"/>
                        </a:rPr>
                        <a:t>Chancellor’s</a:t>
                      </a:r>
                    </a:p>
                    <a:p>
                      <a:pPr marL="0" marR="0" algn="ctr">
                        <a:lnSpc>
                          <a:spcPct val="107000"/>
                        </a:lnSpc>
                        <a:spcBef>
                          <a:spcPts val="0"/>
                        </a:spcBef>
                        <a:spcAft>
                          <a:spcPts val="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Office</a:t>
                      </a:r>
                    </a:p>
                  </a:txBody>
                  <a:tcPr marL="68580" marR="68580" marT="0" marB="0"/>
                </a:tc>
                <a:tc>
                  <a:txBody>
                    <a:bodyPr/>
                    <a:lstStyle/>
                    <a:p>
                      <a:pPr marL="0" marR="0" algn="ctr">
                        <a:lnSpc>
                          <a:spcPct val="107000"/>
                        </a:lnSpc>
                        <a:spcBef>
                          <a:spcPts val="0"/>
                        </a:spcBef>
                        <a:spcAft>
                          <a:spcPts val="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Locally Approved</a:t>
                      </a:r>
                    </a:p>
                    <a:p>
                      <a:pPr marL="0" marR="0" algn="ctr">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Only</a:t>
                      </a:r>
                    </a:p>
                    <a:p>
                      <a:pPr marL="0" marR="0" algn="ctr">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(Chaptered)</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Bef>
                          <a:spcPts val="0"/>
                        </a:spcBef>
                        <a:spcAft>
                          <a:spcPts val="0"/>
                        </a:spcAft>
                      </a:pP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Appears </a:t>
                      </a:r>
                      <a:b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on </a:t>
                      </a:r>
                      <a:b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br>
                      <a:r>
                        <a:rPr lang="en-US" sz="1800" b="1" dirty="0" smtClean="0">
                          <a:effectLst/>
                          <a:latin typeface="Calibri" panose="020F0502020204030204" pitchFamily="34" charset="0"/>
                          <a:ea typeface="Calibri" panose="020F0502020204030204" pitchFamily="34" charset="0"/>
                          <a:cs typeface="Times New Roman" panose="02020603050405020304" pitchFamily="18" charset="0"/>
                        </a:rPr>
                        <a:t>Student’s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Transcripts</a:t>
                      </a:r>
                    </a:p>
                  </a:txBody>
                  <a:tcPr marL="68580" marR="68580" marT="0" marB="0"/>
                </a:tc>
              </a:tr>
              <a:tr h="717128">
                <a:tc>
                  <a:txBody>
                    <a:bodyPr/>
                    <a:lstStyle/>
                    <a:p>
                      <a:pPr marL="0" marR="0">
                        <a:lnSpc>
                          <a:spcPct val="107000"/>
                        </a:lnSpc>
                        <a:spcBef>
                          <a:spcPts val="0"/>
                        </a:spcBef>
                        <a:spcAft>
                          <a:spcPts val="0"/>
                        </a:spcAft>
                      </a:pPr>
                      <a:r>
                        <a:rPr lang="en-US" sz="1800" dirty="0" err="1">
                          <a:effectLst/>
                          <a:latin typeface="Calibri" panose="020F0502020204030204" pitchFamily="34" charset="0"/>
                          <a:ea typeface="Calibri" panose="020F0502020204030204" pitchFamily="34" charset="0"/>
                          <a:cs typeface="Times New Roman" panose="02020603050405020304" pitchFamily="18" charset="0"/>
                        </a:rPr>
                        <a:t>CTE</a:t>
                      </a:r>
                      <a:r>
                        <a:rPr lang="en-US" sz="1800" dirty="0">
                          <a:effectLst/>
                          <a:latin typeface="Calibri" panose="020F0502020204030204" pitchFamily="34" charset="0"/>
                          <a:ea typeface="Calibri" panose="020F0502020204030204" pitchFamily="34" charset="0"/>
                          <a:cs typeface="Times New Roman" panose="02020603050405020304" pitchFamily="18" charset="0"/>
                        </a:rPr>
                        <a:t> Certificates of Achievement</a:t>
                      </a:r>
                    </a:p>
                  </a:txBody>
                  <a:tcPr marL="68580" marR="6858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c>
                  <a:txBody>
                    <a:bodyPr/>
                    <a:lstStyle/>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r>
              <a:tr h="717128">
                <a:tc>
                  <a:txBody>
                    <a:bodyPr/>
                    <a:lstStyle/>
                    <a:p>
                      <a:pPr marL="0" marR="0">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Non-</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CTE</a:t>
                      </a:r>
                      <a:r>
                        <a:rPr lang="en-US" sz="1800" dirty="0">
                          <a:effectLst/>
                          <a:latin typeface="Calibri" panose="020F0502020204030204" pitchFamily="34" charset="0"/>
                          <a:ea typeface="Calibri" panose="020F0502020204030204" pitchFamily="34" charset="0"/>
                          <a:cs typeface="Times New Roman" panose="02020603050405020304" pitchFamily="18" charset="0"/>
                        </a:rPr>
                        <a:t> Certificates of Achievement </a:t>
                      </a:r>
                    </a:p>
                  </a:txBody>
                  <a:tcPr marL="68580" marR="68580" marT="0" marB="0"/>
                </a:tc>
                <a:tc>
                  <a:txBody>
                    <a:bodyPr/>
                    <a:lstStyle/>
                    <a:p>
                      <a:pPr algn="ctr"/>
                      <a:endParaRPr lang="en-US"/>
                    </a:p>
                  </a:txBody>
                  <a:tcPr/>
                </a:tc>
                <a:tc>
                  <a:txBody>
                    <a:bodyPr/>
                    <a:lstStyle/>
                    <a:p>
                      <a:pPr algn="ctr"/>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r>
              <a:tr h="71712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Transfer Certificates </a:t>
                      </a:r>
                    </a:p>
                    <a:p>
                      <a:pPr marL="0" marR="0">
                        <a:lnSpc>
                          <a:spcPct val="107000"/>
                        </a:lnSpc>
                        <a:spcBef>
                          <a:spcPts val="0"/>
                        </a:spcBef>
                        <a:spcAft>
                          <a:spcPts val="0"/>
                        </a:spcAft>
                      </a:pPr>
                      <a:endParaRPr lang="en-US" sz="18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txBody>
                  <a:tcPr/>
                </a:tc>
                <a:tc>
                  <a:txBody>
                    <a:bodyPr/>
                    <a:lstStyle/>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r>
              <a:tr h="784991">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dirty="0" smtClean="0">
                          <a:effectLst/>
                          <a:latin typeface="Calibri" panose="020F0502020204030204" pitchFamily="34" charset="0"/>
                          <a:ea typeface="Calibri" panose="020F0502020204030204" pitchFamily="34" charset="0"/>
                          <a:cs typeface="Times New Roman" panose="02020603050405020304" pitchFamily="18" charset="0"/>
                        </a:rPr>
                        <a:t>Certificates of Accomplishment </a:t>
                      </a: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endParaRPr lang="en-US" dirty="0"/>
                    </a:p>
                  </a:txBody>
                  <a:tcPr/>
                </a:tc>
                <a:tc>
                  <a:txBody>
                    <a:bodyPr/>
                    <a:lstStyle/>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 </a:t>
                      </a:r>
                      <a:endParaRPr lang="en-US" sz="2800" kern="1200" dirty="0" smtClean="0">
                        <a:solidFill>
                          <a:srgbClr val="00B050"/>
                        </a:solidFill>
                        <a:effectLst/>
                        <a:latin typeface="+mn-lt"/>
                        <a:ea typeface="+mn-ea"/>
                        <a:cs typeface="+mn-cs"/>
                      </a:endParaRPr>
                    </a:p>
                    <a:p>
                      <a:pPr algn="ctr"/>
                      <a:endParaRPr lang="en-US" dirty="0"/>
                    </a:p>
                  </a:txBody>
                  <a:tcPr/>
                </a:tc>
              </a:tr>
              <a:tr h="784991">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8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New/Revisions to Non-</a:t>
                      </a:r>
                      <a:r>
                        <a:rPr lang="en-US" sz="1800" b="1" dirty="0" err="1"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CTE</a:t>
                      </a:r>
                      <a:r>
                        <a:rPr lang="en-US" sz="18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Degrees</a:t>
                      </a:r>
                      <a:r>
                        <a:rPr lang="en-US" sz="1800" b="1" baseline="0"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b="1" dirty="0" smtClean="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endParaRPr lang="en-US" dirty="0"/>
                    </a:p>
                  </a:txBody>
                  <a:tcPr/>
                </a:tc>
                <a:tc>
                  <a:txBody>
                    <a:bodyPr/>
                    <a:lstStyle/>
                    <a:p>
                      <a:pPr algn="ctr"/>
                      <a:endParaRPr 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rgbClr val="00B050"/>
                          </a:solidFill>
                          <a:effectLst/>
                          <a:latin typeface="+mn-lt"/>
                          <a:ea typeface="+mn-ea"/>
                          <a:cs typeface="+mn-cs"/>
                          <a:sym typeface="Wingdings" panose="05000000000000000000" pitchFamily="2" charset="2"/>
                        </a:rPr>
                        <a:t></a:t>
                      </a:r>
                      <a:endParaRPr lang="en-US" sz="2800" kern="1200" dirty="0" smtClean="0">
                        <a:solidFill>
                          <a:srgbClr val="00B050"/>
                        </a:solidFill>
                        <a:effectLst/>
                        <a:latin typeface="+mn-lt"/>
                        <a:ea typeface="+mn-ea"/>
                        <a:cs typeface="+mn-cs"/>
                      </a:endParaRPr>
                    </a:p>
                    <a:p>
                      <a:pPr algn="ctr"/>
                      <a:endParaRPr lang="en-US" dirty="0"/>
                    </a:p>
                  </a:txBody>
                  <a:tcPr/>
                </a:tc>
              </a:tr>
            </a:tbl>
          </a:graphicData>
        </a:graphic>
      </p:graphicFrame>
      <p:sp>
        <p:nvSpPr>
          <p:cNvPr id="6" name="TextBox 5"/>
          <p:cNvSpPr txBox="1"/>
          <p:nvPr/>
        </p:nvSpPr>
        <p:spPr>
          <a:xfrm>
            <a:off x="1927344" y="250057"/>
            <a:ext cx="7007191" cy="707886"/>
          </a:xfrm>
          <a:prstGeom prst="rect">
            <a:avLst/>
          </a:prstGeom>
          <a:noFill/>
        </p:spPr>
        <p:txBody>
          <a:bodyPr wrap="square" rtlCol="0">
            <a:spAutoFit/>
          </a:bodyPr>
          <a:lstStyle/>
          <a:p>
            <a:r>
              <a:rPr lang="en-US" sz="4000" b="1" dirty="0" smtClean="0"/>
              <a:t>Approval Changes</a:t>
            </a:r>
            <a:endParaRPr lang="en-US" sz="3200" dirty="0"/>
          </a:p>
        </p:txBody>
      </p:sp>
    </p:spTree>
    <p:extLst>
      <p:ext uri="{BB962C8B-B14F-4D97-AF65-F5344CB8AC3E}">
        <p14:creationId xmlns:p14="http://schemas.microsoft.com/office/powerpoint/2010/main" val="10688381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2217" y="4928131"/>
            <a:ext cx="8555484" cy="1754326"/>
          </a:xfrm>
          <a:prstGeom prst="rect">
            <a:avLst/>
          </a:prstGeom>
        </p:spPr>
        <p:txBody>
          <a:bodyPr wrap="square">
            <a:spAutoFit/>
          </a:bodyPr>
          <a:lstStyle/>
          <a:p>
            <a:r>
              <a:rPr lang="en-US" b="1" dirty="0" smtClean="0">
                <a:latin typeface="Calibri" panose="020F0502020204030204" pitchFamily="34" charset="0"/>
                <a:ea typeface="Calibri" panose="020F0502020204030204" pitchFamily="34" charset="0"/>
              </a:rPr>
              <a:t>                                      Purpose </a:t>
            </a:r>
            <a:r>
              <a:rPr lang="en-US" b="1" dirty="0">
                <a:latin typeface="Calibri" panose="020F0502020204030204" pitchFamily="34" charset="0"/>
                <a:ea typeface="Calibri" panose="020F0502020204030204" pitchFamily="34" charset="0"/>
              </a:rPr>
              <a:t>of a Certificate of Accomplishment</a:t>
            </a:r>
            <a:r>
              <a:rPr lang="en-US" dirty="0">
                <a:latin typeface="Calibri" panose="020F0502020204030204" pitchFamily="34" charset="0"/>
                <a:ea typeface="Calibri" panose="020F0502020204030204" pitchFamily="34" charset="0"/>
              </a:rPr>
              <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1. Stackable certificates that lead to a certificate of achievement and/or degree</a:t>
            </a:r>
            <a:br>
              <a:rPr lang="en-US" dirty="0">
                <a:latin typeface="Calibri" panose="020F0502020204030204" pitchFamily="34" charset="0"/>
                <a:ea typeface="Calibri" panose="020F0502020204030204" pitchFamily="34" charset="0"/>
              </a:rPr>
            </a:br>
            <a:r>
              <a:rPr lang="en-US" dirty="0">
                <a:latin typeface="Calibri" panose="020F0502020204030204" pitchFamily="34" charset="0"/>
                <a:ea typeface="Calibri" panose="020F0502020204030204" pitchFamily="34" charset="0"/>
              </a:rPr>
              <a:t>2. Low unit certificates that lead to employment </a:t>
            </a:r>
            <a:r>
              <a:rPr lang="en-US" dirty="0" smtClean="0">
                <a:latin typeface="Calibri" panose="020F0502020204030204" pitchFamily="34" charset="0"/>
                <a:ea typeface="Calibri" panose="020F0502020204030204" pitchFamily="34" charset="0"/>
              </a:rPr>
              <a:t/>
            </a:r>
            <a:br>
              <a:rPr lang="en-US" dirty="0" smtClean="0">
                <a:latin typeface="Calibri" panose="020F0502020204030204" pitchFamily="34" charset="0"/>
                <a:ea typeface="Calibri" panose="020F0502020204030204" pitchFamily="34" charset="0"/>
              </a:rPr>
            </a:br>
            <a:r>
              <a:rPr lang="en-US" dirty="0" smtClean="0">
                <a:latin typeface="Calibri" panose="020F0502020204030204" pitchFamily="34" charset="0"/>
                <a:ea typeface="Calibri" panose="020F0502020204030204" pitchFamily="34" charset="0"/>
              </a:rPr>
              <a:t>3. Do not garner as many “points” for the new funding formula. </a:t>
            </a:r>
            <a:br>
              <a:rPr lang="en-US" dirty="0" smtClean="0">
                <a:latin typeface="Calibri" panose="020F0502020204030204" pitchFamily="34" charset="0"/>
                <a:ea typeface="Calibri" panose="020F0502020204030204" pitchFamily="34" charset="0"/>
              </a:rPr>
            </a:br>
            <a:r>
              <a:rPr lang="en-US" dirty="0" smtClean="0">
                <a:latin typeface="Calibri" panose="020F0502020204030204" pitchFamily="34" charset="0"/>
                <a:ea typeface="Calibri" panose="020F0502020204030204" pitchFamily="34" charset="0"/>
              </a:rPr>
              <a:t>4. Do not appear on students’ transcripts. </a:t>
            </a:r>
            <a:br>
              <a:rPr lang="en-US" dirty="0" smtClean="0">
                <a:latin typeface="Calibri" panose="020F0502020204030204" pitchFamily="34" charset="0"/>
                <a:ea typeface="Calibri" panose="020F0502020204030204" pitchFamily="34" charset="0"/>
              </a:rPr>
            </a:b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233312473"/>
              </p:ext>
            </p:extLst>
          </p:nvPr>
        </p:nvGraphicFramePr>
        <p:xfrm>
          <a:off x="1443791" y="609529"/>
          <a:ext cx="6554803" cy="4318602"/>
        </p:xfrm>
        <a:graphic>
          <a:graphicData uri="http://schemas.openxmlformats.org/drawingml/2006/table">
            <a:tbl>
              <a:tblPr firstRow="1" firstCol="1" bandRow="1">
                <a:tableStyleId>{5940675A-B579-460E-94D1-54222C63F5DA}</a:tableStyleId>
              </a:tblPr>
              <a:tblGrid>
                <a:gridCol w="1210321"/>
                <a:gridCol w="5344482"/>
              </a:tblGrid>
              <a:tr h="388527">
                <a:tc>
                  <a:txBody>
                    <a:bodyPr/>
                    <a:lstStyle/>
                    <a:p>
                      <a:pPr marL="0" marR="0" algn="ctr">
                        <a:lnSpc>
                          <a:spcPct val="107000"/>
                        </a:lnSpc>
                        <a:spcBef>
                          <a:spcPts val="0"/>
                        </a:spcBef>
                        <a:spcAft>
                          <a:spcPts val="0"/>
                        </a:spcAft>
                      </a:pPr>
                      <a:r>
                        <a:rPr lang="en-US" sz="2000" b="1" dirty="0">
                          <a:effectLst/>
                        </a:rPr>
                        <a:t>Units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a:txBody>
                    <a:bodyPr/>
                    <a:lstStyle/>
                    <a:p>
                      <a:pPr marL="0" marR="0" algn="ctr">
                        <a:lnSpc>
                          <a:spcPct val="107000"/>
                        </a:lnSpc>
                        <a:spcBef>
                          <a:spcPts val="0"/>
                        </a:spcBef>
                        <a:spcAft>
                          <a:spcPts val="0"/>
                        </a:spcAft>
                      </a:pPr>
                      <a:r>
                        <a:rPr lang="en-US" sz="2000" b="1" dirty="0">
                          <a:effectLst/>
                        </a:rPr>
                        <a:t>Type of Certificate</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r>
              <a:tr h="433332">
                <a:tc>
                  <a:txBody>
                    <a:bodyPr/>
                    <a:lstStyle/>
                    <a:p>
                      <a:pPr marL="0" marR="0" algn="ctr">
                        <a:lnSpc>
                          <a:spcPct val="107000"/>
                        </a:lnSpc>
                        <a:spcBef>
                          <a:spcPts val="0"/>
                        </a:spcBef>
                        <a:spcAft>
                          <a:spcPts val="0"/>
                        </a:spcAft>
                      </a:pPr>
                      <a:r>
                        <a:rPr lang="en-US" sz="2000" dirty="0" smtClean="0">
                          <a:effectLst/>
                        </a:rPr>
                        <a:t>3 -7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CFFFF"/>
                    </a:solidFill>
                  </a:tcPr>
                </a:tc>
                <a:tc>
                  <a:txBody>
                    <a:bodyPr/>
                    <a:lstStyle/>
                    <a:p>
                      <a:pPr marL="0" marR="0">
                        <a:lnSpc>
                          <a:spcPct val="107000"/>
                        </a:lnSpc>
                        <a:spcBef>
                          <a:spcPts val="0"/>
                        </a:spcBef>
                        <a:spcAft>
                          <a:spcPts val="0"/>
                        </a:spcAft>
                      </a:pPr>
                      <a:r>
                        <a:rPr lang="en-US" sz="2000" dirty="0">
                          <a:effectLst/>
                        </a:rPr>
                        <a:t>Accomplishment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CFFFF"/>
                    </a:solidFill>
                  </a:tcPr>
                </a:tc>
              </a:tr>
              <a:tr h="388527">
                <a:tc>
                  <a:txBody>
                    <a:bodyPr/>
                    <a:lstStyle/>
                    <a:p>
                      <a:pPr marL="0" marR="0" algn="ctr">
                        <a:lnSpc>
                          <a:spcPct val="107000"/>
                        </a:lnSpc>
                        <a:spcBef>
                          <a:spcPts val="0"/>
                        </a:spcBef>
                        <a:spcAft>
                          <a:spcPts val="0"/>
                        </a:spcAft>
                      </a:pPr>
                      <a:r>
                        <a:rPr lang="en-US" sz="2000">
                          <a:effectLst/>
                        </a:rPr>
                        <a:t>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a:effectLst/>
                        </a:rPr>
                        <a:t>Accomplishment or Achievement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dirty="0">
                          <a:effectLst/>
                        </a:rPr>
                        <a:t>Accomplishment or Achievement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15.5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c>
                  <a:txBody>
                    <a:bodyPr/>
                    <a:lstStyle/>
                    <a:p>
                      <a:pPr marL="0" marR="0">
                        <a:lnSpc>
                          <a:spcPct val="107000"/>
                        </a:lnSpc>
                        <a:spcBef>
                          <a:spcPts val="0"/>
                        </a:spcBef>
                        <a:spcAft>
                          <a:spcPts val="0"/>
                        </a:spcAft>
                      </a:pPr>
                      <a:r>
                        <a:rPr lang="en-US" sz="2000" dirty="0">
                          <a:effectLst/>
                        </a:rPr>
                        <a:t>Accomplishment or Achievement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CFF"/>
                    </a:solidFill>
                  </a:tcPr>
                </a:tc>
              </a:tr>
              <a:tr h="388527">
                <a:tc>
                  <a:txBody>
                    <a:bodyPr/>
                    <a:lstStyle/>
                    <a:p>
                      <a:pPr marL="0" marR="0" algn="ctr">
                        <a:lnSpc>
                          <a:spcPct val="107000"/>
                        </a:lnSpc>
                        <a:spcBef>
                          <a:spcPts val="0"/>
                        </a:spcBef>
                        <a:spcAft>
                          <a:spcPts val="0"/>
                        </a:spcAft>
                      </a:pPr>
                      <a:r>
                        <a:rPr lang="en-US" sz="2000">
                          <a:effectLst/>
                        </a:rPr>
                        <a:t>16+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CC"/>
                    </a:solidFill>
                  </a:tcPr>
                </a:tc>
                <a:tc>
                  <a:txBody>
                    <a:bodyPr/>
                    <a:lstStyle/>
                    <a:p>
                      <a:pPr marL="0" marR="0">
                        <a:lnSpc>
                          <a:spcPct val="107000"/>
                        </a:lnSpc>
                        <a:spcBef>
                          <a:spcPts val="0"/>
                        </a:spcBef>
                        <a:spcAft>
                          <a:spcPts val="0"/>
                        </a:spcAft>
                      </a:pPr>
                      <a:r>
                        <a:rPr lang="en-US" sz="2000" dirty="0">
                          <a:effectLst/>
                        </a:rPr>
                        <a:t>Achievement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FFCC"/>
                    </a:solidFill>
                  </a:tcPr>
                </a:tc>
              </a:tr>
            </a:tbl>
          </a:graphicData>
        </a:graphic>
      </p:graphicFrame>
    </p:spTree>
    <p:extLst>
      <p:ext uri="{BB962C8B-B14F-4D97-AF65-F5344CB8AC3E}">
        <p14:creationId xmlns:p14="http://schemas.microsoft.com/office/powerpoint/2010/main" val="354862362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rgbClr val="002060"/>
                </a:solidFill>
              </a:rPr>
              <a:t>Final Thoughts FROM THE Chancellor’s office </a:t>
            </a:r>
            <a:endParaRPr lang="en-US" dirty="0">
              <a:solidFill>
                <a:srgbClr val="002060"/>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334912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itle 1"/>
          <p:cNvSpPr txBox="1">
            <a:spLocks noGrp="1"/>
          </p:cNvSpPr>
          <p:nvPr>
            <p:ph type="title"/>
          </p:nvPr>
        </p:nvSpPr>
        <p:spPr>
          <a:prstGeom prst="rect">
            <a:avLst/>
          </a:prstGeom>
        </p:spPr>
        <p:txBody>
          <a:bodyPr/>
          <a:lstStyle/>
          <a:p>
            <a:pPr algn="ctr"/>
            <a:r>
              <a:rPr b="1" dirty="0">
                <a:solidFill>
                  <a:srgbClr val="002060"/>
                </a:solidFill>
              </a:rPr>
              <a:t>Things to Keep in Mind</a:t>
            </a:r>
          </a:p>
        </p:txBody>
      </p:sp>
      <p:sp>
        <p:nvSpPr>
          <p:cNvPr id="186" name="Content Placeholder 2"/>
          <p:cNvSpPr txBox="1">
            <a:spLocks noGrp="1"/>
          </p:cNvSpPr>
          <p:nvPr>
            <p:ph idx="1"/>
          </p:nvPr>
        </p:nvSpPr>
        <p:spPr>
          <a:prstGeom prst="rect">
            <a:avLst/>
          </a:prstGeom>
        </p:spPr>
        <p:txBody>
          <a:bodyPr/>
          <a:lstStyle/>
          <a:p>
            <a:r>
              <a:rPr dirty="0"/>
              <a:t>Colleges must submit all courses to the Chancellor’s Office using the Chancellor’s Office Curriculum Inventory (COCI)</a:t>
            </a:r>
          </a:p>
          <a:p>
            <a:r>
              <a:rPr dirty="0"/>
              <a:t>Colleges are still required to have a course control number before they can offer a course.</a:t>
            </a:r>
          </a:p>
          <a:p>
            <a:r>
              <a:rPr dirty="0"/>
              <a:t>The Chancellor’s Office is still reviewing and approving all noncredit</a:t>
            </a:r>
            <a:r>
              <a:rPr lang="en-US" dirty="0"/>
              <a:t>, new </a:t>
            </a:r>
            <a:r>
              <a:rPr lang="en-US"/>
              <a:t>and revised ADTs</a:t>
            </a:r>
            <a:r>
              <a:rPr lang="en-US" dirty="0"/>
              <a:t>, and new CTE programs</a:t>
            </a:r>
            <a:r>
              <a:rPr dirty="0"/>
              <a:t>.</a:t>
            </a:r>
            <a:endParaRPr lang="en-US" dirty="0"/>
          </a:p>
          <a:p>
            <a:r>
              <a:rPr lang="en-US" dirty="0"/>
              <a:t>The Chancellor's Office will conduct periodic reviews on all the courses that are receiving automated approvals.</a:t>
            </a: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FC9EE6-2343-1D4C-9744-D0310D1BC545}"/>
              </a:ext>
            </a:extLst>
          </p:cNvPr>
          <p:cNvSpPr>
            <a:spLocks noGrp="1"/>
          </p:cNvSpPr>
          <p:nvPr>
            <p:ph type="title"/>
          </p:nvPr>
        </p:nvSpPr>
        <p:spPr>
          <a:xfrm>
            <a:off x="457200" y="533400"/>
            <a:ext cx="8474364" cy="990600"/>
          </a:xfrm>
        </p:spPr>
        <p:txBody>
          <a:bodyPr>
            <a:noAutofit/>
          </a:bodyPr>
          <a:lstStyle/>
          <a:p>
            <a:pPr algn="ctr"/>
            <a:r>
              <a:rPr lang="en-US" b="1" dirty="0">
                <a:solidFill>
                  <a:srgbClr val="002060"/>
                </a:solidFill>
              </a:rPr>
              <a:t>Periodic Review by</a:t>
            </a:r>
            <a:br>
              <a:rPr lang="en-US" b="1" dirty="0">
                <a:solidFill>
                  <a:srgbClr val="002060"/>
                </a:solidFill>
              </a:rPr>
            </a:br>
            <a:r>
              <a:rPr lang="en-US" b="1" dirty="0">
                <a:solidFill>
                  <a:srgbClr val="002060"/>
                </a:solidFill>
              </a:rPr>
              <a:t> Chancellor’s </a:t>
            </a:r>
            <a:r>
              <a:rPr lang="en-US" b="1" dirty="0" smtClean="0">
                <a:solidFill>
                  <a:srgbClr val="002060"/>
                </a:solidFill>
              </a:rPr>
              <a:t>Office</a:t>
            </a:r>
            <a:endParaRPr lang="en-US" b="1" dirty="0">
              <a:solidFill>
                <a:srgbClr val="002060"/>
              </a:solidFill>
            </a:endParaRPr>
          </a:p>
        </p:txBody>
      </p:sp>
      <p:sp>
        <p:nvSpPr>
          <p:cNvPr id="3" name="Content Placeholder 2">
            <a:extLst>
              <a:ext uri="{FF2B5EF4-FFF2-40B4-BE49-F238E27FC236}">
                <a16:creationId xmlns:a16="http://schemas.microsoft.com/office/drawing/2014/main" xmlns="" id="{CFFCFC88-B7C2-344B-8931-4EC28F8844AC}"/>
              </a:ext>
            </a:extLst>
          </p:cNvPr>
          <p:cNvSpPr>
            <a:spLocks noGrp="1"/>
          </p:cNvSpPr>
          <p:nvPr>
            <p:ph idx="1"/>
          </p:nvPr>
        </p:nvSpPr>
        <p:spPr/>
        <p:txBody>
          <a:bodyPr/>
          <a:lstStyle/>
          <a:p>
            <a:r>
              <a:rPr lang="en-US" dirty="0"/>
              <a:t>Colleges will have their curriculum reviewed at least once every three years (and could be as frequently as once a year).</a:t>
            </a:r>
          </a:p>
          <a:p>
            <a:r>
              <a:rPr lang="en-US" dirty="0"/>
              <a:t>Colleges that have been found to have curriculum that does not meet all requirements will be contacted by the CO.</a:t>
            </a:r>
          </a:p>
          <a:p>
            <a:r>
              <a:rPr lang="en-US" dirty="0"/>
              <a:t>Colleges may be encouraged to have an assistance visit by representatives from the CO, CIOs, and ASCCC</a:t>
            </a:r>
          </a:p>
          <a:p>
            <a:r>
              <a:rPr lang="en-US" dirty="0"/>
              <a:t>Colleges that refuse to follow the requirements for automated approval will have the approval disabled and all curriculum will need to be reviewed and approved by the Chancellor’s Office</a:t>
            </a:r>
          </a:p>
        </p:txBody>
      </p:sp>
    </p:spTree>
    <p:extLst>
      <p:ext uri="{BB962C8B-B14F-4D97-AF65-F5344CB8AC3E}">
        <p14:creationId xmlns:p14="http://schemas.microsoft.com/office/powerpoint/2010/main" val="32276848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Thank you.</a:t>
            </a:r>
            <a:endParaRPr lang="en-US" dirty="0">
              <a:solidFill>
                <a:srgbClr val="002060"/>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86914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CBBCB-0B0C-B54E-AE3E-CC189607901A}"/>
              </a:ext>
            </a:extLst>
          </p:cNvPr>
          <p:cNvSpPr>
            <a:spLocks noGrp="1"/>
          </p:cNvSpPr>
          <p:nvPr>
            <p:ph type="title"/>
          </p:nvPr>
        </p:nvSpPr>
        <p:spPr/>
        <p:txBody>
          <a:bodyPr/>
          <a:lstStyle/>
          <a:p>
            <a:pPr algn="ctr"/>
            <a:r>
              <a:rPr lang="en-US" b="1" dirty="0">
                <a:solidFill>
                  <a:srgbClr val="002060"/>
                </a:solidFill>
              </a:rPr>
              <a:t>Requirements of Certification</a:t>
            </a:r>
          </a:p>
        </p:txBody>
      </p:sp>
      <p:sp>
        <p:nvSpPr>
          <p:cNvPr id="3" name="Content Placeholder 2">
            <a:extLst>
              <a:ext uri="{FF2B5EF4-FFF2-40B4-BE49-F238E27FC236}">
                <a16:creationId xmlns:a16="http://schemas.microsoft.com/office/drawing/2014/main" xmlns="" id="{00915E2D-4359-7648-9225-592DFC98ACFA}"/>
              </a:ext>
            </a:extLst>
          </p:cNvPr>
          <p:cNvSpPr>
            <a:spLocks noGrp="1"/>
          </p:cNvSpPr>
          <p:nvPr>
            <p:ph idx="1"/>
          </p:nvPr>
        </p:nvSpPr>
        <p:spPr/>
        <p:txBody>
          <a:bodyPr/>
          <a:lstStyle/>
          <a:p>
            <a:r>
              <a:rPr lang="en-US" dirty="0"/>
              <a:t>Colleges are certifying that all approved curriculum will align with all requirements outlines in Education Code, Title 5, and the 6</a:t>
            </a:r>
            <a:r>
              <a:rPr lang="en-US" baseline="30000" dirty="0"/>
              <a:t>th</a:t>
            </a:r>
            <a:r>
              <a:rPr lang="en-US" dirty="0"/>
              <a:t> edition of the Program and Course Approval </a:t>
            </a:r>
            <a:r>
              <a:rPr lang="en-US" dirty="0" smtClean="0"/>
              <a:t>Handbook  (On the CCC website.) </a:t>
            </a:r>
            <a:endParaRPr lang="en-US" dirty="0"/>
          </a:p>
          <a:p>
            <a:r>
              <a:rPr lang="en-US" dirty="0"/>
              <a:t>College must have a board policy related to the credit hour. Policy must be submitted to the CO with the certification memo.</a:t>
            </a:r>
          </a:p>
          <a:p>
            <a:r>
              <a:rPr lang="en-US" dirty="0"/>
              <a:t>College must have a cooperative work </a:t>
            </a:r>
            <a:r>
              <a:rPr lang="en-US" dirty="0" smtClean="0"/>
              <a:t/>
            </a:r>
            <a:br>
              <a:rPr lang="en-US" dirty="0" smtClean="0"/>
            </a:br>
            <a:r>
              <a:rPr lang="en-US" dirty="0" smtClean="0"/>
              <a:t>experience </a:t>
            </a:r>
            <a:r>
              <a:rPr lang="en-US" dirty="0"/>
              <a:t>plan that has been approved by </a:t>
            </a:r>
            <a:r>
              <a:rPr lang="en-US" dirty="0" smtClean="0"/>
              <a:t/>
            </a:r>
            <a:br>
              <a:rPr lang="en-US" dirty="0" smtClean="0"/>
            </a:br>
            <a:r>
              <a:rPr lang="en-US" dirty="0" smtClean="0"/>
              <a:t>the </a:t>
            </a:r>
            <a:r>
              <a:rPr lang="en-US" dirty="0"/>
              <a:t>local governing board </a:t>
            </a:r>
            <a:r>
              <a:rPr lang="en-US" dirty="0" smtClean="0"/>
              <a:t>(</a:t>
            </a:r>
            <a:r>
              <a:rPr lang="en-US" dirty="0"/>
              <a:t>plan does </a:t>
            </a:r>
            <a:r>
              <a:rPr lang="en-US" dirty="0" smtClean="0"/>
              <a:t>not</a:t>
            </a:r>
            <a:br>
              <a:rPr lang="en-US" dirty="0" smtClean="0"/>
            </a:br>
            <a:r>
              <a:rPr lang="en-US" dirty="0" smtClean="0"/>
              <a:t> </a:t>
            </a:r>
            <a:r>
              <a:rPr lang="en-US" dirty="0"/>
              <a:t>need to be submitted to the CO</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9059" y="4038600"/>
            <a:ext cx="1471863" cy="1712456"/>
          </a:xfrm>
          <a:prstGeom prst="rect">
            <a:avLst/>
          </a:prstGeom>
        </p:spPr>
      </p:pic>
      <p:sp>
        <p:nvSpPr>
          <p:cNvPr id="6" name="TextBox 5"/>
          <p:cNvSpPr txBox="1"/>
          <p:nvPr/>
        </p:nvSpPr>
        <p:spPr>
          <a:xfrm rot="20745948">
            <a:off x="7673805" y="4803007"/>
            <a:ext cx="948088" cy="646331"/>
          </a:xfrm>
          <a:prstGeom prst="rect">
            <a:avLst/>
          </a:prstGeom>
          <a:noFill/>
        </p:spPr>
        <p:txBody>
          <a:bodyPr wrap="square" rtlCol="0">
            <a:spAutoFit/>
          </a:bodyPr>
          <a:lstStyle/>
          <a:p>
            <a:r>
              <a:rPr lang="en-US" dirty="0" smtClean="0">
                <a:solidFill>
                  <a:schemeClr val="bg1"/>
                </a:solidFill>
              </a:rPr>
              <a:t>ED CODE</a:t>
            </a:r>
            <a:endParaRPr lang="en-US" dirty="0">
              <a:solidFill>
                <a:schemeClr val="bg1"/>
              </a:solidFill>
            </a:endParaRPr>
          </a:p>
        </p:txBody>
      </p:sp>
    </p:spTree>
    <p:extLst>
      <p:ext uri="{BB962C8B-B14F-4D97-AF65-F5344CB8AC3E}">
        <p14:creationId xmlns:p14="http://schemas.microsoft.com/office/powerpoint/2010/main" val="395133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A1ADD3-A564-284F-AB37-9F8515CD1D26}"/>
              </a:ext>
            </a:extLst>
          </p:cNvPr>
          <p:cNvSpPr>
            <a:spLocks noGrp="1"/>
          </p:cNvSpPr>
          <p:nvPr>
            <p:ph type="title"/>
          </p:nvPr>
        </p:nvSpPr>
        <p:spPr/>
        <p:txBody>
          <a:bodyPr>
            <a:normAutofit fontScale="90000"/>
          </a:bodyPr>
          <a:lstStyle/>
          <a:p>
            <a:pPr algn="ctr"/>
            <a:r>
              <a:rPr lang="en-US" b="1" dirty="0">
                <a:solidFill>
                  <a:srgbClr val="002060"/>
                </a:solidFill>
              </a:rPr>
              <a:t>2</a:t>
            </a:r>
            <a:r>
              <a:rPr lang="en-US" b="1" baseline="30000" dirty="0">
                <a:solidFill>
                  <a:srgbClr val="002060"/>
                </a:solidFill>
              </a:rPr>
              <a:t>nd</a:t>
            </a:r>
            <a:r>
              <a:rPr lang="en-US" b="1" dirty="0">
                <a:solidFill>
                  <a:srgbClr val="002060"/>
                </a:solidFill>
              </a:rPr>
              <a:t> Curriculum </a:t>
            </a:r>
            <a:r>
              <a:rPr lang="en-US" b="1" dirty="0" smtClean="0">
                <a:solidFill>
                  <a:srgbClr val="002060"/>
                </a:solidFill>
              </a:rPr>
              <a:t>Certification</a:t>
            </a:r>
            <a:br>
              <a:rPr lang="en-US" b="1" dirty="0" smtClean="0">
                <a:solidFill>
                  <a:srgbClr val="002060"/>
                </a:solidFill>
              </a:rPr>
            </a:br>
            <a:r>
              <a:rPr lang="en-US" b="1" dirty="0" smtClean="0">
                <a:solidFill>
                  <a:srgbClr val="002060"/>
                </a:solidFill>
              </a:rPr>
              <a:t>Fall 2017 </a:t>
            </a:r>
            <a:endParaRPr lang="en-US" b="1" dirty="0">
              <a:solidFill>
                <a:srgbClr val="002060"/>
              </a:solidFill>
            </a:endParaRPr>
          </a:p>
        </p:txBody>
      </p:sp>
      <p:sp>
        <p:nvSpPr>
          <p:cNvPr id="3" name="Content Placeholder 2">
            <a:extLst>
              <a:ext uri="{FF2B5EF4-FFF2-40B4-BE49-F238E27FC236}">
                <a16:creationId xmlns:a16="http://schemas.microsoft.com/office/drawing/2014/main" xmlns="" id="{5BAA0D52-80A2-DC4C-ABD8-FA3D29EF32C2}"/>
              </a:ext>
            </a:extLst>
          </p:cNvPr>
          <p:cNvSpPr>
            <a:spLocks noGrp="1"/>
          </p:cNvSpPr>
          <p:nvPr>
            <p:ph idx="1"/>
          </p:nvPr>
        </p:nvSpPr>
        <p:spPr>
          <a:xfrm>
            <a:off x="457200" y="1600200"/>
            <a:ext cx="8229600" cy="4842164"/>
          </a:xfrm>
        </p:spPr>
        <p:txBody>
          <a:bodyPr>
            <a:normAutofit/>
          </a:bodyPr>
          <a:lstStyle/>
          <a:p>
            <a:pPr marL="0" indent="0">
              <a:buNone/>
            </a:pPr>
            <a:r>
              <a:rPr lang="en-US" sz="2800" dirty="0" smtClean="0"/>
              <a:t>The </a:t>
            </a:r>
            <a:r>
              <a:rPr lang="en-US" sz="2800" dirty="0"/>
              <a:t>memo required the signature of</a:t>
            </a:r>
          </a:p>
          <a:p>
            <a:pPr lvl="1"/>
            <a:r>
              <a:rPr lang="en-US" sz="2800" dirty="0"/>
              <a:t>College President (CEO)</a:t>
            </a:r>
          </a:p>
          <a:p>
            <a:pPr lvl="1"/>
            <a:r>
              <a:rPr lang="en-US" sz="2800" dirty="0"/>
              <a:t>Chief Instructional Officer (CIO)</a:t>
            </a:r>
          </a:p>
          <a:p>
            <a:pPr lvl="1"/>
            <a:r>
              <a:rPr lang="en-US" sz="2800" dirty="0"/>
              <a:t>Academic Senate President</a:t>
            </a:r>
          </a:p>
          <a:p>
            <a:pPr lvl="1"/>
            <a:r>
              <a:rPr lang="en-US" sz="2800" dirty="0"/>
              <a:t>Curriculum </a:t>
            </a:r>
            <a:r>
              <a:rPr lang="en-US" sz="2800" dirty="0" smtClean="0"/>
              <a:t>Chair</a:t>
            </a:r>
            <a:r>
              <a:rPr lang="en-US" dirty="0" smtClean="0"/>
              <a:t/>
            </a:r>
            <a:br>
              <a:rPr lang="en-US" dirty="0" smtClean="0"/>
            </a:br>
            <a:endParaRPr lang="en-US" dirty="0"/>
          </a:p>
          <a:p>
            <a:pPr marL="0" indent="0">
              <a:buNone/>
            </a:pPr>
            <a:r>
              <a:rPr lang="en-US" sz="2800" dirty="0"/>
              <a:t>Submitting the </a:t>
            </a:r>
            <a:r>
              <a:rPr lang="en-US" sz="2800" dirty="0" smtClean="0"/>
              <a:t>form </a:t>
            </a:r>
            <a:r>
              <a:rPr lang="en-US" sz="2800" dirty="0"/>
              <a:t>entitled the college </a:t>
            </a:r>
            <a:r>
              <a:rPr lang="en-US" sz="2800" dirty="0" smtClean="0"/>
              <a:t>automated </a:t>
            </a:r>
            <a:r>
              <a:rPr lang="en-US" sz="2800" dirty="0"/>
              <a:t>approval (chaptering) </a:t>
            </a:r>
            <a:r>
              <a:rPr lang="en-US" sz="2800" dirty="0">
                <a:solidFill>
                  <a:schemeClr val="accent1">
                    <a:lumMod val="60000"/>
                    <a:lumOff val="40000"/>
                  </a:schemeClr>
                </a:solidFill>
              </a:rPr>
              <a:t>of credit courses, </a:t>
            </a:r>
            <a:r>
              <a:rPr lang="en-US" sz="2800" dirty="0"/>
              <a:t>excluding cooperative work experience.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28648" y="1580197"/>
            <a:ext cx="2143125" cy="2143125"/>
          </a:xfrm>
          <a:prstGeom prst="rect">
            <a:avLst/>
          </a:prstGeom>
        </p:spPr>
      </p:pic>
    </p:spTree>
    <p:extLst>
      <p:ext uri="{BB962C8B-B14F-4D97-AF65-F5344CB8AC3E}">
        <p14:creationId xmlns:p14="http://schemas.microsoft.com/office/powerpoint/2010/main" val="1750216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772135-EE8D-4C47-BB49-E6F7A89E18BB}"/>
              </a:ext>
            </a:extLst>
          </p:cNvPr>
          <p:cNvSpPr>
            <a:spLocks noGrp="1"/>
          </p:cNvSpPr>
          <p:nvPr>
            <p:ph type="title"/>
          </p:nvPr>
        </p:nvSpPr>
        <p:spPr/>
        <p:txBody>
          <a:bodyPr/>
          <a:lstStyle/>
          <a:p>
            <a:pPr algn="ctr"/>
            <a:r>
              <a:rPr lang="en-US" b="1" dirty="0">
                <a:solidFill>
                  <a:srgbClr val="002060"/>
                </a:solidFill>
              </a:rPr>
              <a:t>3</a:t>
            </a:r>
            <a:r>
              <a:rPr lang="en-US" b="1" baseline="30000" dirty="0">
                <a:solidFill>
                  <a:srgbClr val="002060"/>
                </a:solidFill>
              </a:rPr>
              <a:t>rd</a:t>
            </a:r>
            <a:r>
              <a:rPr lang="en-US" b="1" dirty="0">
                <a:solidFill>
                  <a:srgbClr val="002060"/>
                </a:solidFill>
              </a:rPr>
              <a:t> Curriculum Certification</a:t>
            </a:r>
          </a:p>
        </p:txBody>
      </p:sp>
      <p:sp>
        <p:nvSpPr>
          <p:cNvPr id="3" name="Content Placeholder 2">
            <a:extLst>
              <a:ext uri="{FF2B5EF4-FFF2-40B4-BE49-F238E27FC236}">
                <a16:creationId xmlns:a16="http://schemas.microsoft.com/office/drawing/2014/main" xmlns="" id="{83949980-E0E9-3846-9994-09173195210B}"/>
              </a:ext>
            </a:extLst>
          </p:cNvPr>
          <p:cNvSpPr>
            <a:spLocks noGrp="1"/>
          </p:cNvSpPr>
          <p:nvPr>
            <p:ph idx="1"/>
          </p:nvPr>
        </p:nvSpPr>
        <p:spPr>
          <a:xfrm>
            <a:off x="457200" y="1738745"/>
            <a:ext cx="8428182" cy="4994564"/>
          </a:xfrm>
        </p:spPr>
        <p:txBody>
          <a:bodyPr/>
          <a:lstStyle/>
          <a:p>
            <a:r>
              <a:rPr lang="en-US" dirty="0"/>
              <a:t>Memo will be distributed in Fall 2018 and will be due to the Chancellor’s Office by October 16, 2018</a:t>
            </a:r>
          </a:p>
          <a:p>
            <a:r>
              <a:rPr lang="en-US" dirty="0"/>
              <a:t>Memo will require the same signatures as in 2017</a:t>
            </a:r>
          </a:p>
          <a:p>
            <a:r>
              <a:rPr lang="en-US" dirty="0"/>
              <a:t>Submitting the memo entitles the college to automated approval of:</a:t>
            </a:r>
          </a:p>
          <a:p>
            <a:pPr lvl="1"/>
            <a:r>
              <a:rPr lang="en-US" dirty="0">
                <a:solidFill>
                  <a:schemeClr val="accent1">
                    <a:lumMod val="60000"/>
                    <a:lumOff val="40000"/>
                  </a:schemeClr>
                </a:solidFill>
              </a:rPr>
              <a:t>All credit courses (including cooperative work experience)</a:t>
            </a:r>
          </a:p>
          <a:p>
            <a:pPr lvl="1"/>
            <a:r>
              <a:rPr lang="en-US" dirty="0">
                <a:solidFill>
                  <a:schemeClr val="accent1">
                    <a:lumMod val="60000"/>
                    <a:lumOff val="40000"/>
                  </a:schemeClr>
                </a:solidFill>
              </a:rPr>
              <a:t>Modifications to all existing credit programs except for ADTs</a:t>
            </a:r>
          </a:p>
          <a:p>
            <a:pPr lvl="2"/>
            <a:r>
              <a:rPr lang="en-US" dirty="0"/>
              <a:t>Note that changing program goal will require a new program submission</a:t>
            </a:r>
          </a:p>
          <a:p>
            <a:pPr lvl="1"/>
            <a:r>
              <a:rPr lang="en-US" dirty="0">
                <a:solidFill>
                  <a:schemeClr val="accent1">
                    <a:lumMod val="60000"/>
                    <a:lumOff val="40000"/>
                  </a:schemeClr>
                </a:solidFill>
              </a:rPr>
              <a:t>New </a:t>
            </a:r>
            <a:r>
              <a:rPr lang="en-US" dirty="0" smtClean="0">
                <a:solidFill>
                  <a:schemeClr val="accent1">
                    <a:lumMod val="60000"/>
                    <a:lumOff val="40000"/>
                  </a:schemeClr>
                </a:solidFill>
              </a:rPr>
              <a:t>local credit </a:t>
            </a:r>
            <a:r>
              <a:rPr lang="en-US" dirty="0">
                <a:solidFill>
                  <a:schemeClr val="accent1">
                    <a:lumMod val="60000"/>
                    <a:lumOff val="40000"/>
                  </a:schemeClr>
                </a:solidFill>
              </a:rPr>
              <a:t>degrees and certificates </a:t>
            </a:r>
            <a:r>
              <a:rPr lang="en-US" dirty="0" smtClean="0"/>
              <a:t>(</a:t>
            </a:r>
            <a:r>
              <a:rPr lang="en-US" dirty="0"/>
              <a:t>not ADTs or CTE)</a:t>
            </a:r>
          </a:p>
        </p:txBody>
      </p:sp>
      <p:sp>
        <p:nvSpPr>
          <p:cNvPr id="6" name="AutoShape 4" descr="Image result for signed form clip ar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7412" y="5260200"/>
            <a:ext cx="1982153" cy="1319033"/>
          </a:xfrm>
          <a:prstGeom prst="rect">
            <a:avLst/>
          </a:prstGeom>
        </p:spPr>
      </p:pic>
    </p:spTree>
    <p:extLst>
      <p:ext uri="{BB962C8B-B14F-4D97-AF65-F5344CB8AC3E}">
        <p14:creationId xmlns:p14="http://schemas.microsoft.com/office/powerpoint/2010/main" val="413770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6FC9EE6-2343-1D4C-9744-D0310D1BC545}"/>
              </a:ext>
            </a:extLst>
          </p:cNvPr>
          <p:cNvSpPr>
            <a:spLocks noGrp="1"/>
          </p:cNvSpPr>
          <p:nvPr>
            <p:ph type="title"/>
          </p:nvPr>
        </p:nvSpPr>
        <p:spPr>
          <a:xfrm>
            <a:off x="457200" y="533400"/>
            <a:ext cx="8474364" cy="1064394"/>
          </a:xfrm>
        </p:spPr>
        <p:txBody>
          <a:bodyPr>
            <a:noAutofit/>
          </a:bodyPr>
          <a:lstStyle/>
          <a:p>
            <a:pPr algn="ctr"/>
            <a:r>
              <a:rPr lang="en-US" b="1" dirty="0">
                <a:solidFill>
                  <a:srgbClr val="002060"/>
                </a:solidFill>
              </a:rPr>
              <a:t>Periodic Review </a:t>
            </a:r>
            <a:r>
              <a:rPr lang="en-US" b="1" dirty="0" smtClean="0">
                <a:solidFill>
                  <a:srgbClr val="002060"/>
                </a:solidFill>
              </a:rPr>
              <a:t>by</a:t>
            </a:r>
            <a:r>
              <a:rPr lang="en-US" b="1" dirty="0">
                <a:solidFill>
                  <a:srgbClr val="002060"/>
                </a:solidFill>
              </a:rPr>
              <a:t> </a:t>
            </a:r>
            <a:r>
              <a:rPr lang="en-US" b="1" dirty="0" smtClean="0">
                <a:solidFill>
                  <a:srgbClr val="002060"/>
                </a:solidFill>
              </a:rPr>
              <a:t/>
            </a:r>
            <a:br>
              <a:rPr lang="en-US" b="1" dirty="0" smtClean="0">
                <a:solidFill>
                  <a:srgbClr val="002060"/>
                </a:solidFill>
              </a:rPr>
            </a:br>
            <a:r>
              <a:rPr lang="en-US" b="1" dirty="0" smtClean="0">
                <a:solidFill>
                  <a:srgbClr val="002060"/>
                </a:solidFill>
              </a:rPr>
              <a:t>Chancellor’s </a:t>
            </a:r>
            <a:r>
              <a:rPr lang="en-US" b="1" dirty="0">
                <a:solidFill>
                  <a:srgbClr val="002060"/>
                </a:solidFill>
              </a:rPr>
              <a:t>Office</a:t>
            </a:r>
          </a:p>
        </p:txBody>
      </p:sp>
      <p:sp>
        <p:nvSpPr>
          <p:cNvPr id="3" name="Content Placeholder 2">
            <a:extLst>
              <a:ext uri="{FF2B5EF4-FFF2-40B4-BE49-F238E27FC236}">
                <a16:creationId xmlns:a16="http://schemas.microsoft.com/office/drawing/2014/main" xmlns="" id="{CFFCFC88-B7C2-344B-8931-4EC28F8844AC}"/>
              </a:ext>
            </a:extLst>
          </p:cNvPr>
          <p:cNvSpPr>
            <a:spLocks noGrp="1"/>
          </p:cNvSpPr>
          <p:nvPr>
            <p:ph idx="1"/>
          </p:nvPr>
        </p:nvSpPr>
        <p:spPr>
          <a:xfrm>
            <a:off x="457200" y="1787434"/>
            <a:ext cx="8229600" cy="5070566"/>
          </a:xfrm>
        </p:spPr>
        <p:txBody>
          <a:bodyPr/>
          <a:lstStyle/>
          <a:p>
            <a:r>
              <a:rPr lang="en-US" dirty="0"/>
              <a:t>Colleges will have their curriculum reviewed at least once every three years </a:t>
            </a:r>
            <a:r>
              <a:rPr lang="en-US" dirty="0" smtClean="0"/>
              <a:t>(maybe as </a:t>
            </a:r>
            <a:r>
              <a:rPr lang="en-US" dirty="0"/>
              <a:t>frequently as once a year).</a:t>
            </a:r>
          </a:p>
          <a:p>
            <a:r>
              <a:rPr lang="en-US" dirty="0" smtClean="0"/>
              <a:t>Colleges found </a:t>
            </a:r>
            <a:r>
              <a:rPr lang="en-US" dirty="0"/>
              <a:t>to have curriculum that does not meet all requirements will be contacted by the </a:t>
            </a:r>
            <a:r>
              <a:rPr lang="en-US" dirty="0" smtClean="0"/>
              <a:t>CO.</a:t>
            </a:r>
          </a:p>
          <a:p>
            <a:r>
              <a:rPr lang="en-US" dirty="0" smtClean="0"/>
              <a:t>Colleges </a:t>
            </a:r>
            <a:r>
              <a:rPr lang="en-US" dirty="0"/>
              <a:t>may be </a:t>
            </a:r>
            <a:r>
              <a:rPr lang="en-US" dirty="0" smtClean="0"/>
              <a:t>“encouraged” </a:t>
            </a:r>
            <a:r>
              <a:rPr lang="en-US" dirty="0"/>
              <a:t>to have an assistance visit by representatives from the CO, CIOs, and </a:t>
            </a:r>
            <a:r>
              <a:rPr lang="en-US" dirty="0" err="1" smtClean="0"/>
              <a:t>ASCCC</a:t>
            </a:r>
            <a:endParaRPr lang="en-US" dirty="0" smtClean="0"/>
          </a:p>
          <a:p>
            <a:r>
              <a:rPr lang="en-US" dirty="0" smtClean="0"/>
              <a:t>Colleges </a:t>
            </a:r>
            <a:r>
              <a:rPr lang="en-US" dirty="0"/>
              <a:t>that refuse to follow the requirements for automated approval will have the </a:t>
            </a:r>
            <a:r>
              <a:rPr lang="en-US" u="sng" dirty="0"/>
              <a:t>approval disabled </a:t>
            </a:r>
            <a:r>
              <a:rPr lang="en-US" dirty="0"/>
              <a:t>and all curriculum will need to be reviewed and approved by the Chancellor’s Office</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82665" y="5419404"/>
            <a:ext cx="1206818" cy="1313467"/>
          </a:xfrm>
          <a:prstGeom prst="rect">
            <a:avLst/>
          </a:prstGeom>
        </p:spPr>
      </p:pic>
    </p:spTree>
    <p:extLst>
      <p:ext uri="{BB962C8B-B14F-4D97-AF65-F5344CB8AC3E}">
        <p14:creationId xmlns:p14="http://schemas.microsoft.com/office/powerpoint/2010/main" val="24464359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27789"/>
            <a:ext cx="8229600" cy="990600"/>
          </a:xfrm>
        </p:spPr>
        <p:txBody>
          <a:bodyPr>
            <a:normAutofit fontScale="90000"/>
          </a:bodyPr>
          <a:lstStyle/>
          <a:p>
            <a:pPr algn="ctr">
              <a:defRPr/>
            </a:pPr>
            <a:r>
              <a:rPr lang="en-US" b="1" dirty="0">
                <a:solidFill>
                  <a:srgbClr val="002060"/>
                </a:solidFill>
              </a:rPr>
              <a:t>Types of Courses and </a:t>
            </a:r>
            <a:r>
              <a:rPr lang="en-US" b="1" dirty="0" smtClean="0">
                <a:solidFill>
                  <a:srgbClr val="002060"/>
                </a:solidFill>
              </a:rPr>
              <a:t>Programs</a:t>
            </a:r>
            <a:br>
              <a:rPr lang="en-US" b="1" dirty="0" smtClean="0">
                <a:solidFill>
                  <a:srgbClr val="002060"/>
                </a:solidFill>
              </a:rPr>
            </a:br>
            <a:r>
              <a:rPr lang="en-US" sz="2000" dirty="0" smtClean="0">
                <a:solidFill>
                  <a:srgbClr val="002060"/>
                </a:solidFill>
              </a:rPr>
              <a:t>Refer to Four Types of Credit Courses and Noncredit Courses Handout</a:t>
            </a:r>
            <a:r>
              <a:rPr lang="en-US" sz="2700" dirty="0" smtClean="0">
                <a:solidFill>
                  <a:srgbClr val="002060"/>
                </a:solidFill>
              </a:rPr>
              <a:t>. </a:t>
            </a:r>
            <a:endParaRPr lang="en-US" sz="2700" dirty="0">
              <a:solidFill>
                <a:srgbClr val="00206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34436281"/>
              </p:ext>
            </p:extLst>
          </p:nvPr>
        </p:nvGraphicFramePr>
        <p:xfrm>
          <a:off x="1837509" y="1635806"/>
          <a:ext cx="6966858" cy="4600556"/>
        </p:xfrm>
        <a:graphic>
          <a:graphicData uri="http://schemas.openxmlformats.org/drawingml/2006/table">
            <a:tbl>
              <a:tblPr firstRow="1" bandRow="1">
                <a:tableStyleId>{FABFCF23-3B69-468F-B69F-88F6DE6A72F2}</a:tableStyleId>
              </a:tblPr>
              <a:tblGrid>
                <a:gridCol w="3483429">
                  <a:extLst>
                    <a:ext uri="{9D8B030D-6E8A-4147-A177-3AD203B41FA5}">
                      <a16:colId xmlns:a16="http://schemas.microsoft.com/office/drawing/2014/main" xmlns="" val="1628933564"/>
                    </a:ext>
                  </a:extLst>
                </a:gridCol>
                <a:gridCol w="3483429">
                  <a:extLst>
                    <a:ext uri="{9D8B030D-6E8A-4147-A177-3AD203B41FA5}">
                      <a16:colId xmlns:a16="http://schemas.microsoft.com/office/drawing/2014/main" xmlns="" val="4262782402"/>
                    </a:ext>
                  </a:extLst>
                </a:gridCol>
              </a:tblGrid>
              <a:tr h="304785">
                <a:tc>
                  <a:txBody>
                    <a:bodyPr/>
                    <a:lstStyle/>
                    <a:p>
                      <a:r>
                        <a:rPr lang="en-US" sz="1800" dirty="0" smtClean="0"/>
                        <a:t>                       Credit</a:t>
                      </a:r>
                      <a:endParaRPr lang="en-US" sz="1800" dirty="0"/>
                    </a:p>
                  </a:txBody>
                  <a:tcPr marT="45713" marB="45713"/>
                </a:tc>
                <a:tc>
                  <a:txBody>
                    <a:bodyPr/>
                    <a:lstStyle/>
                    <a:p>
                      <a:r>
                        <a:rPr lang="en-US" sz="1800" dirty="0" smtClean="0"/>
                        <a:t>                   Noncredit</a:t>
                      </a:r>
                      <a:endParaRPr lang="en-US" sz="1800" dirty="0"/>
                    </a:p>
                  </a:txBody>
                  <a:tcPr marT="45713" marB="45713"/>
                </a:tc>
                <a:extLst>
                  <a:ext uri="{0D108BD9-81ED-4DB2-BD59-A6C34878D82A}">
                    <a16:rowId xmlns:a16="http://schemas.microsoft.com/office/drawing/2014/main" xmlns="" val="1098457067"/>
                  </a:ext>
                </a:extLst>
              </a:tr>
              <a:tr h="306299">
                <a:tc>
                  <a:txBody>
                    <a:bodyPr/>
                    <a:lstStyle/>
                    <a:p>
                      <a:pPr algn="ctr"/>
                      <a:r>
                        <a:rPr lang="en-US" sz="1600" b="1" dirty="0" smtClean="0"/>
                        <a:t>Credit Courses</a:t>
                      </a:r>
                      <a:endParaRPr lang="en-US" sz="1600" b="1" dirty="0"/>
                    </a:p>
                  </a:txBody>
                  <a:tcPr marT="45713" marB="45713"/>
                </a:tc>
                <a:tc>
                  <a:txBody>
                    <a:bodyPr/>
                    <a:lstStyle/>
                    <a:p>
                      <a:pPr algn="ctr"/>
                      <a:r>
                        <a:rPr lang="en-US" sz="1600" b="1" dirty="0" smtClean="0"/>
                        <a:t> Noncredit</a:t>
                      </a:r>
                      <a:r>
                        <a:rPr lang="en-US" sz="1600" b="1" baseline="0" dirty="0" smtClean="0"/>
                        <a:t> </a:t>
                      </a:r>
                      <a:r>
                        <a:rPr lang="en-US" sz="1600" b="1" dirty="0" smtClean="0"/>
                        <a:t>Courses</a:t>
                      </a:r>
                      <a:endParaRPr lang="en-US" sz="1600" b="1" dirty="0"/>
                    </a:p>
                  </a:txBody>
                  <a:tcPr marT="45713" marB="45713"/>
                </a:tc>
                <a:extLst>
                  <a:ext uri="{0D108BD9-81ED-4DB2-BD59-A6C34878D82A}">
                    <a16:rowId xmlns:a16="http://schemas.microsoft.com/office/drawing/2014/main" xmlns="" val="1110386114"/>
                  </a:ext>
                </a:extLst>
              </a:tr>
              <a:tr h="1475756">
                <a:tc>
                  <a:txBody>
                    <a:bodyPr/>
                    <a:lstStyle/>
                    <a:p>
                      <a:pPr marL="285750" indent="-285750">
                        <a:buFont typeface="Arial" panose="020B0604020202020204" pitchFamily="34" charset="0"/>
                        <a:buChar char="•"/>
                      </a:pPr>
                      <a:r>
                        <a:rPr lang="en-US" sz="1600" baseline="0" dirty="0" smtClean="0"/>
                        <a:t>Program-applicable</a:t>
                      </a:r>
                    </a:p>
                    <a:p>
                      <a:pPr marL="285750" indent="-285750">
                        <a:buFont typeface="Arial" panose="020B0604020202020204" pitchFamily="34" charset="0"/>
                        <a:buChar char="•"/>
                      </a:pPr>
                      <a:r>
                        <a:rPr lang="en-US" sz="1600" baseline="0" dirty="0" smtClean="0"/>
                        <a:t>Degree-applicable</a:t>
                      </a:r>
                      <a:endParaRPr lang="en-US" sz="1600" baseline="0" dirty="0"/>
                    </a:p>
                    <a:p>
                      <a:pPr marL="285750" indent="-285750">
                        <a:buFont typeface="Arial" panose="020B0604020202020204" pitchFamily="34" charset="0"/>
                        <a:buChar char="•"/>
                      </a:pPr>
                      <a:r>
                        <a:rPr lang="en-US" sz="1600" baseline="0" dirty="0"/>
                        <a:t>Non </a:t>
                      </a:r>
                      <a:r>
                        <a:rPr lang="en-US" sz="1600" baseline="0" dirty="0" smtClean="0"/>
                        <a:t>degree-applicable</a:t>
                      </a:r>
                    </a:p>
                    <a:p>
                      <a:pPr marL="285750" indent="-285750">
                        <a:buFont typeface="Arial" panose="020B0604020202020204" pitchFamily="34" charset="0"/>
                        <a:buChar char="•"/>
                      </a:pPr>
                      <a:r>
                        <a:rPr lang="en-US" sz="1600" baseline="0" dirty="0" smtClean="0"/>
                        <a:t>Stand Alone</a:t>
                      </a:r>
                      <a:endParaRPr lang="en-US" sz="1600" dirty="0"/>
                    </a:p>
                  </a:txBody>
                  <a:tcPr marT="45713" marB="45713"/>
                </a:tc>
                <a:tc>
                  <a:txBody>
                    <a:bodyPr/>
                    <a:lstStyle/>
                    <a:p>
                      <a:pPr marL="285750" indent="-285750">
                        <a:buFont typeface="Arial" panose="020B0604020202020204" pitchFamily="34" charset="0"/>
                        <a:buChar char="•"/>
                      </a:pPr>
                      <a:r>
                        <a:rPr lang="en-US" sz="1600" dirty="0"/>
                        <a:t>Noncredit:</a:t>
                      </a:r>
                      <a:r>
                        <a:rPr lang="en-US" sz="1600" baseline="0" dirty="0"/>
                        <a:t> no credit awarded </a:t>
                      </a:r>
                      <a:r>
                        <a:rPr lang="en-US" sz="1600" baseline="0" dirty="0" smtClean="0"/>
                        <a:t>to students for </a:t>
                      </a:r>
                      <a:r>
                        <a:rPr lang="en-US" sz="1600" baseline="0" dirty="0"/>
                        <a:t>courses in 10 categories </a:t>
                      </a:r>
                      <a:r>
                        <a:rPr lang="en-US" sz="1600" baseline="0" dirty="0" smtClean="0"/>
                        <a:t>must be approved </a:t>
                      </a:r>
                      <a:r>
                        <a:rPr lang="en-US" sz="1600" baseline="0" dirty="0"/>
                        <a:t>by CO and receives apportionment</a:t>
                      </a:r>
                    </a:p>
                  </a:txBody>
                  <a:tcPr marT="45713" marB="45713"/>
                </a:tc>
                <a:extLst>
                  <a:ext uri="{0D108BD9-81ED-4DB2-BD59-A6C34878D82A}">
                    <a16:rowId xmlns:a16="http://schemas.microsoft.com/office/drawing/2014/main" xmlns="" val="1618156731"/>
                  </a:ext>
                </a:extLst>
              </a:tr>
              <a:tr h="306299">
                <a:tc>
                  <a:txBody>
                    <a:bodyPr/>
                    <a:lstStyle/>
                    <a:p>
                      <a:pPr algn="ctr"/>
                      <a:r>
                        <a:rPr lang="en-US" sz="1600" b="1" dirty="0" smtClean="0"/>
                        <a:t>Credit Programs</a:t>
                      </a:r>
                      <a:endParaRPr lang="en-US" sz="1600" b="1" dirty="0"/>
                    </a:p>
                  </a:txBody>
                  <a:tcPr marT="45713" marB="45713"/>
                </a:tc>
                <a:tc>
                  <a:txBody>
                    <a:bodyPr/>
                    <a:lstStyle/>
                    <a:p>
                      <a:pPr algn="ctr"/>
                      <a:r>
                        <a:rPr lang="en-US" sz="1600" b="1" dirty="0" smtClean="0"/>
                        <a:t>Noncredit</a:t>
                      </a:r>
                      <a:r>
                        <a:rPr lang="en-US" sz="1600" b="1" baseline="0" dirty="0" smtClean="0"/>
                        <a:t> </a:t>
                      </a:r>
                      <a:r>
                        <a:rPr lang="en-US" sz="1600" b="1" dirty="0" smtClean="0"/>
                        <a:t>Programs</a:t>
                      </a:r>
                      <a:endParaRPr lang="en-US" sz="1600" b="1" dirty="0"/>
                    </a:p>
                  </a:txBody>
                  <a:tcPr marT="45713" marB="45713"/>
                </a:tc>
                <a:extLst>
                  <a:ext uri="{0D108BD9-81ED-4DB2-BD59-A6C34878D82A}">
                    <a16:rowId xmlns:a16="http://schemas.microsoft.com/office/drawing/2014/main" xmlns="" val="3439529252"/>
                  </a:ext>
                </a:extLst>
              </a:tr>
              <a:tr h="2088522">
                <a:tc>
                  <a:txBody>
                    <a:bodyPr/>
                    <a:lstStyle/>
                    <a:p>
                      <a:pPr marL="285750" indent="-285750">
                        <a:buFont typeface="Arial" panose="020B0604020202020204" pitchFamily="34" charset="0"/>
                        <a:buChar char="•"/>
                      </a:pPr>
                      <a:r>
                        <a:rPr lang="en-US" sz="1600" dirty="0"/>
                        <a:t>Associate</a:t>
                      </a:r>
                      <a:r>
                        <a:rPr lang="en-US" sz="1600" baseline="0" dirty="0"/>
                        <a:t> Degrees (AA, AS)</a:t>
                      </a:r>
                      <a:endParaRPr lang="en-US" sz="1600" dirty="0"/>
                    </a:p>
                    <a:p>
                      <a:pPr marL="285750" indent="-285750">
                        <a:buFont typeface="Arial" panose="020B0604020202020204" pitchFamily="34" charset="0"/>
                        <a:buChar char="•"/>
                      </a:pPr>
                      <a:r>
                        <a:rPr lang="en-US" sz="1600" dirty="0"/>
                        <a:t>Associate Degrees for Transfer</a:t>
                      </a:r>
                      <a:r>
                        <a:rPr lang="en-US" sz="1600" baseline="0" dirty="0"/>
                        <a:t> (AA-T, AS-T)</a:t>
                      </a:r>
                    </a:p>
                    <a:p>
                      <a:pPr marL="285750" indent="-285750">
                        <a:buFont typeface="Arial" panose="020B0604020202020204" pitchFamily="34" charset="0"/>
                        <a:buChar char="•"/>
                      </a:pPr>
                      <a:r>
                        <a:rPr lang="en-US" sz="1600" baseline="0" dirty="0"/>
                        <a:t>Certificates of Achievement</a:t>
                      </a:r>
                    </a:p>
                    <a:p>
                      <a:pPr marL="285750" indent="-285750">
                        <a:buFont typeface="Arial" panose="020B0604020202020204" pitchFamily="34" charset="0"/>
                        <a:buChar char="•"/>
                      </a:pPr>
                      <a:r>
                        <a:rPr lang="en-US" sz="1600" baseline="0" dirty="0" smtClean="0"/>
                        <a:t>Locally </a:t>
                      </a:r>
                      <a:r>
                        <a:rPr lang="en-US" sz="1600" baseline="0" dirty="0"/>
                        <a:t>Approved </a:t>
                      </a:r>
                      <a:r>
                        <a:rPr lang="en-US" sz="1600" baseline="0" dirty="0" smtClean="0"/>
                        <a:t>Certificates</a:t>
                      </a:r>
                      <a:endParaRPr lang="en-US" sz="1600" baseline="0" dirty="0"/>
                    </a:p>
                  </a:txBody>
                  <a:tcPr marT="45713" marB="45713"/>
                </a:tc>
                <a:tc>
                  <a:txBody>
                    <a:bodyPr/>
                    <a:lstStyle/>
                    <a:p>
                      <a:pPr marL="285750" indent="-285750">
                        <a:buFont typeface="Arial" panose="020B0604020202020204" pitchFamily="34" charset="0"/>
                        <a:buChar char="•"/>
                      </a:pPr>
                      <a:r>
                        <a:rPr lang="en-US" sz="1600" dirty="0"/>
                        <a:t>Certificate of Completion (CDCP)</a:t>
                      </a:r>
                    </a:p>
                    <a:p>
                      <a:pPr marL="285750" indent="-285750">
                        <a:buFont typeface="Arial" panose="020B0604020202020204" pitchFamily="34" charset="0"/>
                        <a:buChar char="•"/>
                      </a:pPr>
                      <a:r>
                        <a:rPr lang="en-US" sz="1600" dirty="0"/>
                        <a:t>Certificate of Competency (CDCP)</a:t>
                      </a:r>
                    </a:p>
                    <a:p>
                      <a:pPr marL="285750" indent="-285750">
                        <a:buFont typeface="Arial" panose="020B0604020202020204" pitchFamily="34" charset="0"/>
                        <a:buChar char="•"/>
                      </a:pPr>
                      <a:r>
                        <a:rPr lang="en-US" sz="1600" dirty="0"/>
                        <a:t>Adult High</a:t>
                      </a:r>
                      <a:r>
                        <a:rPr lang="en-US" sz="1600" baseline="0" dirty="0"/>
                        <a:t> School Diploma</a:t>
                      </a:r>
                    </a:p>
                    <a:p>
                      <a:pPr marL="285750" indent="-285750">
                        <a:buFont typeface="Arial" panose="020B0604020202020204" pitchFamily="34" charset="0"/>
                        <a:buChar char="•"/>
                      </a:pPr>
                      <a:r>
                        <a:rPr lang="en-US" sz="1600" baseline="0" dirty="0"/>
                        <a:t>Noncredit Apprenticeship Program</a:t>
                      </a:r>
                    </a:p>
                    <a:p>
                      <a:pPr marL="285750" indent="-285750">
                        <a:buFont typeface="Arial" panose="020B0604020202020204" pitchFamily="34" charset="0"/>
                        <a:buChar char="•"/>
                      </a:pPr>
                      <a:r>
                        <a:rPr lang="en-US" sz="1600" baseline="0" dirty="0"/>
                        <a:t>Locally Approved Certificates (not CO approved)</a:t>
                      </a:r>
                      <a:endParaRPr lang="en-US" sz="1600" dirty="0"/>
                    </a:p>
                  </a:txBody>
                  <a:tcPr marT="45713" marB="45713"/>
                </a:tc>
                <a:extLst>
                  <a:ext uri="{0D108BD9-81ED-4DB2-BD59-A6C34878D82A}">
                    <a16:rowId xmlns:a16="http://schemas.microsoft.com/office/drawing/2014/main" xmlns="" val="3392232926"/>
                  </a:ext>
                </a:extLst>
              </a:tr>
            </a:tbl>
          </a:graphicData>
        </a:graphic>
      </p:graphicFrame>
      <p:sp>
        <p:nvSpPr>
          <p:cNvPr id="3" name="AutoShape 2" descr="Image result for teacher clip art"/>
          <p:cNvSpPr>
            <a:spLocks noChangeAspect="1" noChangeArrowheads="1"/>
          </p:cNvSpPr>
          <p:nvPr/>
        </p:nvSpPr>
        <p:spPr bwMode="auto">
          <a:xfrm>
            <a:off x="612775" y="-5007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Image result for teacher clip ar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381" y="2246403"/>
            <a:ext cx="1492387" cy="2758655"/>
          </a:xfrm>
          <a:prstGeom prst="rect">
            <a:avLst/>
          </a:prstGeom>
        </p:spPr>
      </p:pic>
    </p:spTree>
    <p:extLst>
      <p:ext uri="{BB962C8B-B14F-4D97-AF65-F5344CB8AC3E}">
        <p14:creationId xmlns:p14="http://schemas.microsoft.com/office/powerpoint/2010/main" val="2741926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271463" y="384175"/>
            <a:ext cx="8618537" cy="1143000"/>
          </a:xfrm>
        </p:spPr>
        <p:txBody>
          <a:bodyPr wrap="square" numCol="1" anchorCtr="0" compatLnSpc="1">
            <a:prstTxWarp prst="textNoShape">
              <a:avLst/>
            </a:prstTxWarp>
            <a:noAutofit/>
          </a:bodyPr>
          <a:lstStyle/>
          <a:p>
            <a:pPr algn="ctr" eaLnBrk="1" hangingPunct="1">
              <a:defRPr/>
            </a:pPr>
            <a:r>
              <a:rPr lang="en-US" altLang="en-US" b="1" dirty="0">
                <a:solidFill>
                  <a:srgbClr val="002060"/>
                </a:solidFill>
              </a:rPr>
              <a:t>Requirements for Credit </a:t>
            </a:r>
            <a:r>
              <a:rPr lang="en-US" altLang="en-US" b="1" dirty="0" smtClean="0">
                <a:solidFill>
                  <a:srgbClr val="002060"/>
                </a:solidFill>
              </a:rPr>
              <a:t>Courses</a:t>
            </a:r>
            <a:br>
              <a:rPr lang="en-US" altLang="en-US" b="1" dirty="0" smtClean="0">
                <a:solidFill>
                  <a:srgbClr val="002060"/>
                </a:solidFill>
              </a:rPr>
            </a:br>
            <a:r>
              <a:rPr lang="en-US" altLang="en-US" b="1" dirty="0" smtClean="0">
                <a:solidFill>
                  <a:srgbClr val="002060"/>
                </a:solidFill>
              </a:rPr>
              <a:t>How does </a:t>
            </a:r>
            <a:r>
              <a:rPr lang="en-US" altLang="en-US" b="1" dirty="0" err="1" smtClean="0">
                <a:solidFill>
                  <a:srgbClr val="002060"/>
                </a:solidFill>
              </a:rPr>
              <a:t>ECC</a:t>
            </a:r>
            <a:r>
              <a:rPr lang="en-US" altLang="en-US" b="1" dirty="0" smtClean="0">
                <a:solidFill>
                  <a:srgbClr val="002060"/>
                </a:solidFill>
              </a:rPr>
              <a:t> Measure Up? </a:t>
            </a:r>
            <a:endParaRPr lang="en-US" altLang="en-US" b="1"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34955510"/>
              </p:ext>
            </p:extLst>
          </p:nvPr>
        </p:nvGraphicFramePr>
        <p:xfrm>
          <a:off x="271463" y="1628502"/>
          <a:ext cx="7717506" cy="4785246"/>
        </p:xfrm>
        <a:graphic>
          <a:graphicData uri="http://schemas.openxmlformats.org/drawingml/2006/table">
            <a:tbl>
              <a:tblPr firstRow="1" bandRow="1">
                <a:tableStyleId>{D7AC3CCA-C797-4891-BE02-D94E43425B78}</a:tableStyleId>
              </a:tblPr>
              <a:tblGrid>
                <a:gridCol w="3858753">
                  <a:extLst>
                    <a:ext uri="{9D8B030D-6E8A-4147-A177-3AD203B41FA5}">
                      <a16:colId xmlns:a16="http://schemas.microsoft.com/office/drawing/2014/main" xmlns="" val="20000"/>
                    </a:ext>
                  </a:extLst>
                </a:gridCol>
                <a:gridCol w="3858753">
                  <a:extLst>
                    <a:ext uri="{9D8B030D-6E8A-4147-A177-3AD203B41FA5}">
                      <a16:colId xmlns:a16="http://schemas.microsoft.com/office/drawing/2014/main" xmlns="" val="20001"/>
                    </a:ext>
                  </a:extLst>
                </a:gridCol>
              </a:tblGrid>
              <a:tr h="4529913">
                <a:tc>
                  <a:txBody>
                    <a:bodyPr/>
                    <a:lstStyle/>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smtClean="0">
                          <a:ln>
                            <a:noFill/>
                          </a:ln>
                          <a:effectLst/>
                        </a:rPr>
                        <a:t> Course </a:t>
                      </a:r>
                      <a:r>
                        <a:rPr kumimoji="0" lang="en-US" sz="2200" b="0" u="none" strike="noStrike" kern="1200" cap="none" normalizeH="0" baseline="0" dirty="0">
                          <a:ln>
                            <a:noFill/>
                          </a:ln>
                          <a:effectLst/>
                        </a:rPr>
                        <a:t>Number and </a:t>
                      </a:r>
                      <a:r>
                        <a:rPr kumimoji="0" lang="en-US" sz="2200" b="0" u="none" strike="noStrike" kern="1200" cap="none" normalizeH="0" baseline="0" dirty="0" smtClean="0">
                          <a:ln>
                            <a:noFill/>
                          </a:ln>
                          <a:effectLst/>
                        </a:rPr>
                        <a:t>Title</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smtClean="0">
                          <a:ln>
                            <a:noFill/>
                          </a:ln>
                          <a:effectLst/>
                        </a:rPr>
                        <a:t> Discipline Assignment(s)</a:t>
                      </a:r>
                    </a:p>
                    <a:p>
                      <a:pPr marL="342900" marR="0" lvl="0" indent="-3429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smtClean="0">
                          <a:ln>
                            <a:noFill/>
                          </a:ln>
                          <a:effectLst/>
                        </a:rPr>
                        <a:t> Catalog </a:t>
                      </a:r>
                      <a:r>
                        <a:rPr kumimoji="0" lang="en-US" sz="2200" b="0" u="none" strike="noStrike" kern="1200" cap="none" normalizeH="0" baseline="0" dirty="0">
                          <a:ln>
                            <a:noFill/>
                          </a:ln>
                          <a:effectLst/>
                        </a:rPr>
                        <a:t>Description</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Prerequisites, </a:t>
                      </a:r>
                      <a:r>
                        <a:rPr kumimoji="0" lang="en-US" sz="2200" b="0" u="none" strike="noStrike" kern="1200" cap="none" normalizeH="0" baseline="0" dirty="0" err="1">
                          <a:ln>
                            <a:noFill/>
                          </a:ln>
                          <a:effectLst/>
                        </a:rPr>
                        <a:t>Corequisites</a:t>
                      </a:r>
                      <a:r>
                        <a:rPr kumimoji="0" lang="en-US" sz="2200" b="0" u="none" strike="noStrike" kern="1200" cap="none" normalizeH="0" baseline="0" dirty="0">
                          <a:ln>
                            <a:noFill/>
                          </a:ln>
                          <a:effectLst/>
                        </a:rPr>
                        <a:t>, Advisories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Units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Total Contact Hours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Total Number of Hours </a:t>
                      </a:r>
                      <a:r>
                        <a:rPr kumimoji="0" lang="en-US" sz="2200" b="0" u="none" strike="noStrike" kern="1200" cap="none" normalizeH="0" baseline="0" dirty="0" smtClean="0">
                          <a:ln>
                            <a:noFill/>
                          </a:ln>
                          <a:effectLst/>
                        </a:rPr>
                        <a:t>in </a:t>
                      </a:r>
                      <a:r>
                        <a:rPr kumimoji="0" lang="en-US" sz="2200" b="0" u="none" strike="noStrike" kern="1200" cap="none" normalizeH="0" baseline="0" dirty="0">
                          <a:ln>
                            <a:noFill/>
                          </a:ln>
                          <a:effectLst/>
                        </a:rPr>
                        <a:t>Each Instructional Category</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Outside of Class Hours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a:ln>
                            <a:noFill/>
                          </a:ln>
                          <a:effectLst/>
                        </a:rPr>
                        <a:t>Course </a:t>
                      </a:r>
                      <a:r>
                        <a:rPr kumimoji="0" lang="en-US" sz="2200" b="0" u="none" strike="noStrike" kern="1200" cap="none" normalizeH="0" baseline="0" dirty="0" smtClean="0">
                          <a:ln>
                            <a:noFill/>
                          </a:ln>
                          <a:effectLst/>
                        </a:rPr>
                        <a:t>Content</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smtClean="0">
                          <a:ln>
                            <a:noFill/>
                          </a:ln>
                          <a:effectLst/>
                        </a:rPr>
                        <a:t>Objectives/Outcomes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en-US" sz="2200" b="0" u="none" strike="noStrike" kern="1200" cap="none" normalizeH="0" baseline="0" dirty="0">
                        <a:ln>
                          <a:noFill/>
                        </a:ln>
                        <a:effectLst/>
                      </a:endParaRPr>
                    </a:p>
                  </a:txBody>
                  <a:tcPr marL="91436" marR="91436" marT="45663" marB="45663"/>
                </a:tc>
                <a:tc>
                  <a:txBody>
                    <a:bodyPr/>
                    <a:lstStyle/>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smtClean="0">
                          <a:ln>
                            <a:noFill/>
                          </a:ln>
                          <a:effectLst/>
                        </a:rPr>
                        <a:t>Instructional Methods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smtClean="0">
                          <a:ln>
                            <a:noFill/>
                          </a:ln>
                          <a:effectLst/>
                        </a:rPr>
                        <a:t>Grading </a:t>
                      </a:r>
                      <a:r>
                        <a:rPr kumimoji="0" lang="en-US" sz="2200" b="0" u="none" strike="noStrike" kern="1200" cap="none" normalizeH="0" baseline="0" dirty="0">
                          <a:ln>
                            <a:noFill/>
                          </a:ln>
                          <a:effectLst/>
                        </a:rPr>
                        <a:t>criteria (letter grade, P/NP)</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200" b="0" u="none" strike="noStrike" kern="1200" cap="none" normalizeH="0" baseline="0" dirty="0">
                          <a:ln>
                            <a:noFill/>
                          </a:ln>
                          <a:effectLst/>
                        </a:rPr>
                        <a:t>Methods of </a:t>
                      </a:r>
                      <a:r>
                        <a:rPr kumimoji="0" lang="en-US" sz="2200" b="0" u="none" strike="noStrike" kern="1200" cap="none" normalizeH="0" baseline="0" dirty="0" smtClean="0">
                          <a:ln>
                            <a:noFill/>
                          </a:ln>
                          <a:effectLst/>
                        </a:rPr>
                        <a:t>Assessment</a:t>
                      </a:r>
                      <a:endParaRPr kumimoji="0" lang="en-US" sz="2200" b="0" u="none" strike="noStrike" kern="1200" cap="none" normalizeH="0" baseline="0" dirty="0">
                        <a:ln>
                          <a:noFill/>
                        </a:ln>
                        <a:effectLst/>
                      </a:endParaRP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Reading, </a:t>
                      </a:r>
                      <a:r>
                        <a:rPr kumimoji="0" lang="en-US" sz="2200" b="0" u="none" strike="noStrike" kern="1200" cap="none" normalizeH="0" baseline="0" dirty="0" smtClean="0">
                          <a:ln>
                            <a:noFill/>
                          </a:ln>
                          <a:effectLst/>
                        </a:rPr>
                        <a:t>Writing</a:t>
                      </a:r>
                      <a:r>
                        <a:rPr kumimoji="0" lang="en-US" sz="2200" b="0" u="none" strike="noStrike" kern="1200" cap="none" normalizeH="0" baseline="0" dirty="0">
                          <a:ln>
                            <a:noFill/>
                          </a:ln>
                          <a:effectLst/>
                        </a:rPr>
                        <a:t>, and Outside of Class Assignments</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Repeatability </a:t>
                      </a:r>
                      <a:r>
                        <a:rPr kumimoji="0" lang="en-US" sz="2200" b="0" u="none" strike="noStrike" kern="1200" cap="none" normalizeH="0" baseline="0" dirty="0" smtClean="0">
                          <a:ln>
                            <a:noFill/>
                          </a:ln>
                          <a:effectLst/>
                        </a:rPr>
                        <a:t>Options</a:t>
                      </a:r>
                      <a:endParaRPr kumimoji="0" lang="en-US" sz="2200" b="0" u="none" strike="noStrike" kern="1200" cap="none" normalizeH="0" baseline="0" dirty="0">
                        <a:ln>
                          <a:noFill/>
                        </a:ln>
                        <a:effectLst/>
                      </a:endParaRP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Open Entry/Open Exit</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Justification of Need</a:t>
                      </a:r>
                    </a:p>
                    <a:p>
                      <a:pPr marL="457200" marR="0" lvl="0" indent="-45720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200" b="0" u="none" strike="noStrike" kern="1200" cap="none" normalizeH="0" baseline="0" dirty="0">
                          <a:ln>
                            <a:noFill/>
                          </a:ln>
                          <a:effectLst/>
                        </a:rPr>
                        <a:t>CCCCO Data Elements (e.g. TOP and SAM Codes, CB codes)</a:t>
                      </a:r>
                    </a:p>
                    <a:p>
                      <a:pPr marL="457200" marR="0" lvl="0" indent="-457200" algn="l" defTabSz="914400" rtl="0" eaLnBrk="1" fontAlgn="base" latinLnBrk="0" hangingPunct="1">
                        <a:lnSpc>
                          <a:spcPct val="100000"/>
                        </a:lnSpc>
                        <a:spcBef>
                          <a:spcPct val="0"/>
                        </a:spcBef>
                        <a:spcAft>
                          <a:spcPct val="0"/>
                        </a:spcAft>
                        <a:buClrTx/>
                        <a:buSzTx/>
                        <a:buFont typeface="Wingdings" panose="05000000000000000000" pitchFamily="2" charset="2"/>
                        <a:buChar char="Ø"/>
                        <a:tabLst/>
                      </a:pPr>
                      <a:endParaRPr kumimoji="0" lang="en-US" sz="2200" u="none" strike="noStrike" kern="1200" cap="none" normalizeH="0" baseline="0" dirty="0">
                        <a:ln>
                          <a:noFill/>
                        </a:ln>
                        <a:solidFill>
                          <a:schemeClr val="tx1"/>
                        </a:solidFill>
                        <a:effectLst/>
                        <a:latin typeface="+mn-lt"/>
                        <a:ea typeface="+mn-ea"/>
                        <a:cs typeface="+mn-cs"/>
                      </a:endParaRPr>
                    </a:p>
                  </a:txBody>
                  <a:tcPr marL="91436" marR="91436" marT="45663" marB="45663"/>
                </a:tc>
                <a:extLst>
                  <a:ext uri="{0D108BD9-81ED-4DB2-BD59-A6C34878D82A}">
                    <a16:rowId xmlns:a16="http://schemas.microsoft.com/office/drawing/2014/main" xmlns="" val="10000"/>
                  </a:ext>
                </a:extLst>
              </a:tr>
            </a:tbl>
          </a:graphicData>
        </a:graphic>
      </p:graphicFrame>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9082" y="2640330"/>
            <a:ext cx="904875" cy="1943100"/>
          </a:xfrm>
          <a:prstGeom prst="rect">
            <a:avLst/>
          </a:prstGeom>
        </p:spPr>
      </p:pic>
    </p:spTree>
    <p:extLst>
      <p:ext uri="{BB962C8B-B14F-4D97-AF65-F5344CB8AC3E}">
        <p14:creationId xmlns:p14="http://schemas.microsoft.com/office/powerpoint/2010/main" val="3911733543"/>
      </p:ext>
    </p:extLst>
  </p:cSld>
  <p:clrMapOvr>
    <a:masterClrMapping/>
  </p:clrMapOvr>
  <p:transition spd="slow"/>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CCC">
  <a:themeElements>
    <a:clrScheme name="Custom 5">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0E20D2"/>
      </a:hlink>
      <a:folHlink>
        <a:srgbClr val="D89243"/>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xmlns="" name="ASCCC" id="{582654A2-8F12-3146-83F7-BD9873F812BA}" vid="{58C9C3D4-CDC4-ED46-994E-B4971180DEA1}"/>
    </a:ext>
  </a:extLst>
</a:theme>
</file>

<file path=ppt/theme/theme2.xml><?xml version="1.0" encoding="utf-8"?>
<a:theme xmlns:a="http://schemas.openxmlformats.org/drawingml/2006/main" name="Clarity">
  <a:themeElements>
    <a:clrScheme name="Clarity">
      <a:dk1>
        <a:srgbClr val="000000"/>
      </a:dk1>
      <a:lt1>
        <a:srgbClr val="FFFFFF"/>
      </a:lt1>
      <a:dk2>
        <a:srgbClr val="A7A7A7"/>
      </a:dk2>
      <a:lt2>
        <a:srgbClr val="535353"/>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FF00FF"/>
      </a:folHlink>
    </a:clrScheme>
    <a:fontScheme name="Clarity">
      <a:majorFont>
        <a:latin typeface="Helvetica"/>
        <a:ea typeface="Helvetica"/>
        <a:cs typeface="Helvetica"/>
      </a:majorFont>
      <a:minorFont>
        <a:latin typeface="Calibri"/>
        <a:ea typeface="Calibri"/>
        <a:cs typeface="Calibri"/>
      </a:minorFont>
    </a:fontScheme>
    <a:fmtScheme name="Clarit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2700000" rotWithShape="0">
              <a:srgbClr val="000000">
                <a:alpha val="60000"/>
              </a:srgbClr>
            </a:outerShdw>
          </a:effectLst>
        </a:effectStyle>
        <a:effectStyle>
          <a:effectLst>
            <a:outerShdw blurRad="38100" dist="25400" dir="2700000" rotWithShape="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6425" cap="flat">
          <a:solidFill>
            <a:schemeClr val="accent1"/>
          </a:solidFill>
          <a:prstDash val="solid"/>
          <a:round/>
        </a:ln>
        <a:effectLst>
          <a:outerShdw blurRad="38100" dist="25400" dir="2700000" rotWithShape="0">
            <a:srgbClr val="000000">
              <a:alpha val="60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642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292934"/>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1340</TotalTime>
  <Words>1820</Words>
  <Application>Microsoft Office PowerPoint</Application>
  <PresentationFormat>On-screen Show (4:3)</PresentationFormat>
  <Paragraphs>328</Paragraphs>
  <Slides>38</Slides>
  <Notes>30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0" baseType="lpstr">
      <vt:lpstr>ASCCC</vt:lpstr>
      <vt:lpstr>Equation</vt:lpstr>
      <vt:lpstr>curriculum committee Annual Certification Training  Fall 2018  -  Part One </vt:lpstr>
      <vt:lpstr>PowerPoint Presentation</vt:lpstr>
      <vt:lpstr>PowerPoint Presentation</vt:lpstr>
      <vt:lpstr>Requirements of Certification</vt:lpstr>
      <vt:lpstr>2nd Curriculum Certification Fall 2017 </vt:lpstr>
      <vt:lpstr>3rd Curriculum Certification</vt:lpstr>
      <vt:lpstr>Periodic Review by  Chancellor’s Office</vt:lpstr>
      <vt:lpstr>Types of Courses and Programs Refer to Four Types of Credit Courses and Noncredit Courses Handout. </vt:lpstr>
      <vt:lpstr>Requirements for Credit Courses How does ECC Measure Up? </vt:lpstr>
      <vt:lpstr>Possible Items for COR</vt:lpstr>
      <vt:lpstr>Requirements Associate Degrees</vt:lpstr>
      <vt:lpstr>Associate Degrees for Transfer (ADTs)</vt:lpstr>
      <vt:lpstr>PowerPoint Presentation</vt:lpstr>
      <vt:lpstr>PowerPoint Presentation</vt:lpstr>
      <vt:lpstr>Online Educational Resources (OER) and the Course Outline of Record</vt:lpstr>
      <vt:lpstr>Open Educational Resources (OER) Textbooks</vt:lpstr>
      <vt:lpstr>Credit Hour Calculation</vt:lpstr>
      <vt:lpstr>PowerPoint Presentation</vt:lpstr>
      <vt:lpstr>PowerPoint Presentation</vt:lpstr>
      <vt:lpstr>New: Local Governing Board Policy</vt:lpstr>
      <vt:lpstr>Essential Terminology</vt:lpstr>
      <vt:lpstr>Outside-of-Class Hours  Hours students are expected to engage in course work outside of the classroom.  </vt:lpstr>
      <vt:lpstr>Standards for Credit Hour</vt:lpstr>
      <vt:lpstr>Sample Credit Hour Calculation</vt:lpstr>
      <vt:lpstr>PowerPoint Presentation</vt:lpstr>
      <vt:lpstr>Cooperative Work Experience  </vt:lpstr>
      <vt:lpstr>Cooperative Work Experience On-the-job Learning Experiences</vt:lpstr>
      <vt:lpstr>CWE - REQUIREMENTS OF THE PLAN - § 55250</vt:lpstr>
      <vt:lpstr>CWE - § 55251. REQUIREMENTS OF THE PLAN</vt:lpstr>
      <vt:lpstr> CWE - § 55256.5.  Work Experience Credit</vt:lpstr>
      <vt:lpstr>Certificate changes</vt:lpstr>
      <vt:lpstr>Certificates of Achievement</vt:lpstr>
      <vt:lpstr>PowerPoint Presentation</vt:lpstr>
      <vt:lpstr>PowerPoint Presentation</vt:lpstr>
      <vt:lpstr>Final Thoughts FROM THE Chancellor’s office </vt:lpstr>
      <vt:lpstr>Things to Keep in Mind</vt:lpstr>
      <vt:lpstr>Periodic Review by  Chancellor’s Office</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new with curriculum</dc:title>
  <dc:creator>Guleff, Virginia</dc:creator>
  <cp:lastModifiedBy>Windows User</cp:lastModifiedBy>
  <cp:revision>96</cp:revision>
  <dcterms:modified xsi:type="dcterms:W3CDTF">2018-11-15T17:53:49Z</dcterms:modified>
</cp:coreProperties>
</file>