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8" r:id="rId2"/>
    <p:sldId id="257" r:id="rId3"/>
    <p:sldId id="265" r:id="rId4"/>
    <p:sldId id="260" r:id="rId5"/>
    <p:sldId id="259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871" autoAdjust="0"/>
  </p:normalViewPr>
  <p:slideViewPr>
    <p:cSldViewPr>
      <p:cViewPr varScale="1">
        <p:scale>
          <a:sx n="53" d="100"/>
          <a:sy n="53" d="100"/>
        </p:scale>
        <p:origin x="1339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018BCE5-1FC1-4F7B-9482-BBB9A3309149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ABCB586-B78D-4915-898D-24B3AD9EB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3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*The</a:t>
            </a:r>
            <a:r>
              <a:rPr lang="en-US" sz="1600" baseline="0" dirty="0" smtClean="0"/>
              <a:t> per capita cost of a data breach in education is the second highest of all industries!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CB586-B78D-4915-898D-24B3AD9EBA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327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*Clicking</a:t>
            </a:r>
            <a:r>
              <a:rPr lang="en-US" sz="1600" baseline="0" dirty="0" smtClean="0"/>
              <a:t> on receipt links in emails can install malware or take you to a phishing landing page!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CB586-B78D-4915-898D-24B3AD9EBA4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64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CB586-B78D-4915-898D-24B3AD9EBA4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810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*Not all email</a:t>
            </a:r>
            <a:r>
              <a:rPr lang="en-US" sz="1600" baseline="0" dirty="0" smtClean="0"/>
              <a:t> flyers and sales are going to be legit</a:t>
            </a:r>
          </a:p>
          <a:p>
            <a:r>
              <a:rPr lang="en-US" sz="1600" baseline="0" dirty="0" smtClean="0"/>
              <a:t>*The most obvious fakes are from sites/stores that you’ve never done business with before</a:t>
            </a:r>
          </a:p>
          <a:p>
            <a:r>
              <a:rPr lang="en-US" sz="1600" baseline="0" dirty="0" smtClean="0"/>
              <a:t>*Even recognizable name-brand stores that you have done business with before can have their email flyers spoofed by hackers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CB586-B78D-4915-898D-24B3AD9EBA4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338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*It’s easy to let your guard down during the frantic holiday shopping season</a:t>
            </a:r>
          </a:p>
          <a:p>
            <a:r>
              <a:rPr lang="en-US" sz="1600" dirty="0" smtClean="0"/>
              <a:t>*Hover</a:t>
            </a:r>
            <a:r>
              <a:rPr lang="en-US" sz="1600" baseline="0" dirty="0" smtClean="0"/>
              <a:t> over links in URL’s &amp; emails to see where the address is REALLY going to</a:t>
            </a:r>
          </a:p>
          <a:p>
            <a:r>
              <a:rPr lang="en-US" sz="1600" baseline="0" dirty="0" smtClean="0"/>
              <a:t>*If you are going to shop online, make sure the https “lock” icon is displayed in the URL bar before typing in your credit card info.</a:t>
            </a:r>
          </a:p>
          <a:p>
            <a:r>
              <a:rPr lang="en-US" sz="1600" baseline="0" dirty="0" smtClean="0"/>
              <a:t>*Also look at frequent misspelling of words in emails – an easy way to spot fake content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CB586-B78D-4915-898D-24B3AD9EBA4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2578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*The holiday shopping season is the time of year when it is easiest for hackers &amp; thieves to pilfer your checking, savings, and</a:t>
            </a:r>
            <a:r>
              <a:rPr lang="en-US" sz="1600" baseline="0" dirty="0" smtClean="0"/>
              <a:t> credit card accounts</a:t>
            </a:r>
          </a:p>
          <a:p>
            <a:r>
              <a:rPr lang="en-US" sz="1600" baseline="0" dirty="0" smtClean="0"/>
              <a:t>*Login at least weekly to all your online-accessible accounts &amp; setup temporary alarms for purchases &amp; balance limits</a:t>
            </a:r>
          </a:p>
          <a:p>
            <a:r>
              <a:rPr lang="en-US" sz="1600" baseline="0" dirty="0" smtClean="0"/>
              <a:t>*Try NOT to use Debit/Credit cards that are linked to your savings or checking accounts for shopping – use a credit card instead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CB586-B78D-4915-898D-24B3AD9EBA4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37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*No</a:t>
            </a:r>
            <a:r>
              <a:rPr lang="en-US" baseline="0" dirty="0" smtClean="0"/>
              <a:t> public computer or </a:t>
            </a:r>
            <a:r>
              <a:rPr lang="en-US" baseline="0" dirty="0" err="1" smtClean="0"/>
              <a:t>WiFi</a:t>
            </a:r>
            <a:r>
              <a:rPr lang="en-US" baseline="0" dirty="0" smtClean="0"/>
              <a:t> can be trusted. It may seem trendy &amp; chic to shop online in Starbucks, but you are playing fast &amp; loose with your personal &amp; credit info!</a:t>
            </a:r>
          </a:p>
          <a:p>
            <a:r>
              <a:rPr lang="en-US" baseline="0" dirty="0" smtClean="0"/>
              <a:t>*Popup ads are often laced with malware and the site owner may have no idea that visitors are even seeing these ads</a:t>
            </a:r>
          </a:p>
          <a:p>
            <a:r>
              <a:rPr lang="en-US" baseline="0" dirty="0" smtClean="0"/>
              <a:t>*Yes – it’s a hassle to not store frequently used credit card info online, but it’s also one of the riskiest things you can do</a:t>
            </a:r>
          </a:p>
          <a:p>
            <a:r>
              <a:rPr lang="en-US" baseline="0" dirty="0" smtClean="0"/>
              <a:t>*Ever heard of blue-jacking? That’s when someone is </a:t>
            </a:r>
            <a:r>
              <a:rPr lang="en-US" baseline="0" dirty="0" err="1" smtClean="0"/>
              <a:t>snarfing</a:t>
            </a:r>
            <a:r>
              <a:rPr lang="en-US" baseline="0" dirty="0" smtClean="0"/>
              <a:t> your phone data from another Bluetooth-enabled device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CB586-B78D-4915-898D-24B3AD9EBA4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27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*73% of devices</a:t>
            </a:r>
            <a:r>
              <a:rPr lang="en-US" sz="1600" baseline="0" dirty="0" smtClean="0"/>
              <a:t> that were lost or stolen were in the owner’s work area or car.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CB586-B78D-4915-898D-24B3AD9EBA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63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CB586-B78D-4915-898D-24B3AD9EBA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44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*Although “hacking” gets the majority of attention in the news headlines, it is actually a very small slice of the malicious</a:t>
            </a:r>
            <a:r>
              <a:rPr lang="en-US" sz="1600" baseline="0" dirty="0" smtClean="0"/>
              <a:t> breaches pie.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CB586-B78D-4915-898D-24B3AD9EBA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81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CB586-B78D-4915-898D-24B3AD9EBA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37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*The</a:t>
            </a:r>
            <a:r>
              <a:rPr lang="en-US" sz="1600" baseline="0" dirty="0" smtClean="0"/>
              <a:t> number of malware strains typically doubles every 12-16 months!</a:t>
            </a:r>
          </a:p>
          <a:p>
            <a:r>
              <a:rPr lang="en-US" sz="1600" baseline="0" dirty="0" smtClean="0"/>
              <a:t>*The independent test facility AV-Test sees around 390,000 new malicious items per day!</a:t>
            </a:r>
          </a:p>
          <a:p>
            <a:r>
              <a:rPr lang="en-US" sz="1600" baseline="0" dirty="0" smtClean="0"/>
              <a:t>*Malware is no longer just a Windows problem – it is also targeting Mac &amp; Linux systems.</a:t>
            </a:r>
          </a:p>
          <a:p>
            <a:r>
              <a:rPr lang="en-US" sz="1600" baseline="0" dirty="0" smtClean="0"/>
              <a:t>*Malware that targets Mac &amp; Linux systems has a very high penetration &amp; infection rate since these systems are less likely than Windows systems to be using AV software.</a:t>
            </a:r>
          </a:p>
          <a:p>
            <a:r>
              <a:rPr lang="en-US" sz="1600" dirty="0" smtClean="0"/>
              <a:t>*Malware is a serious concern to educational institutions since they see an unusually high average</a:t>
            </a:r>
            <a:r>
              <a:rPr lang="en-US" sz="1600" baseline="0" dirty="0" smtClean="0"/>
              <a:t> rate of 2,332 malware events per week! This could be due to the typical budget constraints that schools face or because of students “surfing the net” instead of doing homework.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CB586-B78D-4915-898D-24B3AD9EBA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79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CB586-B78D-4915-898D-24B3AD9EBA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52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CB586-B78D-4915-898D-24B3AD9EBA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79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*Some</a:t>
            </a:r>
            <a:r>
              <a:rPr lang="en-US" sz="1600" baseline="0" dirty="0" smtClean="0"/>
              <a:t> other strategies may include:</a:t>
            </a:r>
          </a:p>
          <a:p>
            <a:r>
              <a:rPr lang="en-US" sz="1600" baseline="0" dirty="0" smtClean="0"/>
              <a:t>	- Employing PCI-DSS and ISO27001 data security frameworks</a:t>
            </a:r>
          </a:p>
          <a:p>
            <a:r>
              <a:rPr lang="en-US" sz="1600" baseline="0" dirty="0" smtClean="0"/>
              <a:t>	- Implementing an SIEM system &amp; performing vulnerability scans of network/systems</a:t>
            </a:r>
          </a:p>
          <a:p>
            <a:r>
              <a:rPr lang="en-US" baseline="0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CB586-B78D-4915-898D-24B3AD9EBA4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20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0" y="0"/>
            <a:ext cx="825500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fld id="{E2582868-3D87-4197-8B35-5BD0534620BB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fld id="{7B7FE1E3-7778-411C-AA11-12A6684F5ECA}" type="slidenum">
              <a:rPr lang="en-US" smtClean="0"/>
              <a:t>‹#›</a:t>
            </a:fld>
            <a:endParaRPr 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ltGray">
          <a:xfrm>
            <a:off x="0" y="3543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80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582868-3D87-4197-8B35-5BD0534620BB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FE1E3-7778-411C-AA11-12A6684F5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469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457200"/>
            <a:ext cx="20574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0198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582868-3D87-4197-8B35-5BD0534620BB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FE1E3-7778-411C-AA11-12A6684F5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18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582868-3D87-4197-8B35-5BD0534620BB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FE1E3-7778-411C-AA11-12A6684F5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08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582868-3D87-4197-8B35-5BD0534620BB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FE1E3-7778-411C-AA11-12A6684F5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41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582868-3D87-4197-8B35-5BD0534620BB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FE1E3-7778-411C-AA11-12A6684F5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8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582868-3D87-4197-8B35-5BD0534620BB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FE1E3-7778-411C-AA11-12A6684F5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29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582868-3D87-4197-8B35-5BD0534620BB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FE1E3-7778-411C-AA11-12A6684F5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99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582868-3D87-4197-8B35-5BD0534620BB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FE1E3-7778-411C-AA11-12A6684F5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28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582868-3D87-4197-8B35-5BD0534620BB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FE1E3-7778-411C-AA11-12A6684F5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688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582868-3D87-4197-8B35-5BD0534620BB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FE1E3-7778-411C-AA11-12A6684F5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38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fld id="{E2582868-3D87-4197-8B35-5BD0534620BB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7B7FE1E3-7778-411C-AA11-12A6684F5ECA}" type="slidenum">
              <a:rPr lang="en-US" smtClean="0"/>
              <a:t>‹#›</a:t>
            </a:fld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gray">
          <a:xfrm>
            <a:off x="0" y="1638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 Causes of Data Breaches in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pyoder\Desktop\Manuals\Cabinet Presentation\slid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4582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35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Holiday Phishing Scams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Fake Purchase Invoices</a:t>
            </a:r>
          </a:p>
        </p:txBody>
      </p:sp>
      <p:pic>
        <p:nvPicPr>
          <p:cNvPr id="6146" name="Picture 2" descr="C:\Users\pyoder\Desktop\Manuals\Cabinet Presentation\Fake_Invoi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7000"/>
            <a:ext cx="8077200" cy="381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09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Holiday Phishing Scams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Shipping Status Malware Messages</a:t>
            </a:r>
          </a:p>
          <a:p>
            <a:pPr lvl="1"/>
            <a:endParaRPr lang="en-US" dirty="0"/>
          </a:p>
        </p:txBody>
      </p:sp>
      <p:pic>
        <p:nvPicPr>
          <p:cNvPr id="5122" name="Picture 2" descr="C:\Users\pyoder\Desktop\Manuals\Cabinet Presentation\Fake_FedEx_Noti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47703"/>
            <a:ext cx="80010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9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Holiday Phishing Scams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Email Deal Advertisements</a:t>
            </a:r>
            <a:endParaRPr lang="en-US" dirty="0"/>
          </a:p>
        </p:txBody>
      </p:sp>
      <p:pic>
        <p:nvPicPr>
          <p:cNvPr id="7170" name="Picture 2" descr="C:\Users\pyoder\Desktop\Manuals\Cabinet Presentation\Fake_Email_Dea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43199"/>
            <a:ext cx="6096000" cy="391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71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Holiday Phishing Scams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Inspect Links &amp; URL’s More Closely!</a:t>
            </a:r>
            <a:endParaRPr lang="en-US" dirty="0"/>
          </a:p>
        </p:txBody>
      </p:sp>
      <p:pic>
        <p:nvPicPr>
          <p:cNvPr id="8195" name="Picture 3" descr="C:\Users\pyoder\Desktop\Manuals\Cabinet Presentation\https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2971800"/>
            <a:ext cx="6988175" cy="342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01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Holiday Phishing Scams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A Close Eye On Your Accounts!</a:t>
            </a:r>
            <a:endParaRPr lang="en-US" dirty="0"/>
          </a:p>
        </p:txBody>
      </p:sp>
      <p:pic>
        <p:nvPicPr>
          <p:cNvPr id="9218" name="Picture 2" descr="C:\Users\pyoder\Desktop\Manuals\Cabinet Presentation\Banking_AT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43200"/>
            <a:ext cx="5867400" cy="396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28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Other Safeguards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343400"/>
          </a:xfrm>
        </p:spPr>
        <p:txBody>
          <a:bodyPr/>
          <a:lstStyle/>
          <a:p>
            <a:r>
              <a:rPr lang="en-US" dirty="0" smtClean="0"/>
              <a:t>Don’t use public computers or </a:t>
            </a:r>
            <a:r>
              <a:rPr lang="en-US" dirty="0" err="1" smtClean="0"/>
              <a:t>WiFi</a:t>
            </a:r>
            <a:r>
              <a:rPr lang="en-US" dirty="0" smtClean="0"/>
              <a:t> for online shopping</a:t>
            </a:r>
          </a:p>
          <a:p>
            <a:r>
              <a:rPr lang="en-US" dirty="0" smtClean="0"/>
              <a:t>Don’t respond to popup ads</a:t>
            </a:r>
          </a:p>
          <a:p>
            <a:r>
              <a:rPr lang="en-US" dirty="0" smtClean="0"/>
              <a:t>Don’t save your credit card info online</a:t>
            </a:r>
          </a:p>
          <a:p>
            <a:r>
              <a:rPr lang="en-US" dirty="0" smtClean="0"/>
              <a:t>Use complex/long account passwords</a:t>
            </a:r>
          </a:p>
          <a:p>
            <a:r>
              <a:rPr lang="en-US" dirty="0" smtClean="0"/>
              <a:t>Don’t walk around the mall with Bluetooth turned on &amp; use an RFID wallet to protect your credit cards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51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772400" cy="1143000"/>
          </a:xfrm>
        </p:spPr>
        <p:txBody>
          <a:bodyPr/>
          <a:lstStyle/>
          <a:p>
            <a:r>
              <a:rPr lang="en-US" dirty="0" smtClean="0"/>
              <a:t>Human Error Defined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5562600"/>
          </a:xfrm>
        </p:spPr>
        <p:txBody>
          <a:bodyPr/>
          <a:lstStyle/>
          <a:p>
            <a:r>
              <a:rPr lang="en-US" sz="2800" dirty="0" smtClean="0"/>
              <a:t>Leaving a computer unlocked &amp; unattended</a:t>
            </a:r>
          </a:p>
          <a:p>
            <a:r>
              <a:rPr lang="en-US" sz="2800" dirty="0" smtClean="0"/>
              <a:t>Writing passwords on sticky notes</a:t>
            </a:r>
          </a:p>
          <a:p>
            <a:r>
              <a:rPr lang="en-US" sz="2800" dirty="0" smtClean="0"/>
              <a:t>Sharing passwords</a:t>
            </a:r>
          </a:p>
          <a:p>
            <a:r>
              <a:rPr lang="en-US" sz="2800" dirty="0" smtClean="0"/>
              <a:t>Lost or stolen portable devices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Laptop, </a:t>
            </a:r>
            <a:r>
              <a:rPr lang="en-US" dirty="0" err="1" smtClean="0"/>
              <a:t>iPad</a:t>
            </a:r>
            <a:r>
              <a:rPr lang="en-US" dirty="0" smtClean="0"/>
              <a:t>, iPhone, </a:t>
            </a:r>
            <a:r>
              <a:rPr lang="en-US" dirty="0" err="1" smtClean="0"/>
              <a:t>iWatch</a:t>
            </a:r>
            <a:endParaRPr lang="en-US" dirty="0" smtClean="0"/>
          </a:p>
          <a:p>
            <a:r>
              <a:rPr lang="en-US" sz="2800" dirty="0" smtClean="0"/>
              <a:t>Carelessly discarding sensitive information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N</a:t>
            </a:r>
            <a:r>
              <a:rPr lang="en-US" dirty="0" smtClean="0"/>
              <a:t>ot shredding documents containing PII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Makes you vulnerable to dumpster diving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417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772400" cy="1143000"/>
          </a:xfrm>
        </p:spPr>
        <p:txBody>
          <a:bodyPr/>
          <a:lstStyle/>
          <a:p>
            <a:r>
              <a:rPr lang="en-US" dirty="0" smtClean="0"/>
              <a:t>Process Failure Defined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Failing to keep patches up-to-date</a:t>
            </a:r>
          </a:p>
          <a:p>
            <a:r>
              <a:rPr lang="en-US" sz="2800" dirty="0" smtClean="0"/>
              <a:t>Failing to keep virus definitions up-to-date</a:t>
            </a:r>
          </a:p>
          <a:p>
            <a:r>
              <a:rPr lang="en-US" sz="2800" dirty="0" smtClean="0"/>
              <a:t>Not properly implementing security products</a:t>
            </a:r>
          </a:p>
          <a:p>
            <a:r>
              <a:rPr lang="en-US" sz="2800" dirty="0" smtClean="0"/>
              <a:t>Insufficient account security policies</a:t>
            </a:r>
          </a:p>
          <a:p>
            <a:r>
              <a:rPr lang="en-US" sz="2800" dirty="0" smtClean="0"/>
              <a:t>No password expiration dates</a:t>
            </a:r>
          </a:p>
          <a:p>
            <a:r>
              <a:rPr lang="en-US" sz="2800" dirty="0" smtClean="0"/>
              <a:t>Not enforcing principal of least privilege</a:t>
            </a:r>
          </a:p>
          <a:p>
            <a:r>
              <a:rPr lang="en-US" sz="2800" dirty="0" smtClean="0"/>
              <a:t>Not having a layered security approach</a:t>
            </a:r>
          </a:p>
          <a:p>
            <a:r>
              <a:rPr lang="en-US" sz="2800" dirty="0" smtClean="0"/>
              <a:t>Need perimeter, network, end-point, &amp; data security solutions working together</a:t>
            </a:r>
          </a:p>
        </p:txBody>
      </p:sp>
    </p:spTree>
    <p:extLst>
      <p:ext uri="{BB962C8B-B14F-4D97-AF65-F5344CB8AC3E}">
        <p14:creationId xmlns:p14="http://schemas.microsoft.com/office/powerpoint/2010/main" val="48554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pyoder\Desktop\Manuals\Cabinet Presentation\slid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78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772400" cy="1143000"/>
          </a:xfrm>
        </p:spPr>
        <p:txBody>
          <a:bodyPr/>
          <a:lstStyle/>
          <a:p>
            <a:r>
              <a:rPr lang="en-US" dirty="0" smtClean="0"/>
              <a:t>Malicious Breaches Defined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Malware (60%)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Viruses (Trojans, Worms)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err="1" smtClean="0"/>
              <a:t>Ransomware</a:t>
            </a:r>
            <a:r>
              <a:rPr lang="en-US" dirty="0" smtClean="0"/>
              <a:t> variants (i.e. </a:t>
            </a:r>
            <a:r>
              <a:rPr lang="en-US" dirty="0" err="1" smtClean="0"/>
              <a:t>locky</a:t>
            </a:r>
            <a:r>
              <a:rPr lang="en-US" dirty="0" smtClean="0"/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Spam emails w/ link to attached payload</a:t>
            </a:r>
          </a:p>
          <a:p>
            <a:r>
              <a:rPr lang="en-US" dirty="0" smtClean="0"/>
              <a:t>Hacking attempts (22%)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From guessing/stealing weak or default passwords</a:t>
            </a:r>
          </a:p>
          <a:p>
            <a:r>
              <a:rPr lang="en-US" dirty="0" smtClean="0"/>
              <a:t>Social Engineering (18%)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Phishing emails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Phone phreaking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F2F spoofing or sleight of hand</a:t>
            </a:r>
          </a:p>
        </p:txBody>
      </p:sp>
    </p:spTree>
    <p:extLst>
      <p:ext uri="{BB962C8B-B14F-4D97-AF65-F5344CB8AC3E}">
        <p14:creationId xmlns:p14="http://schemas.microsoft.com/office/powerpoint/2010/main" val="22937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pyoder\Desktop\Manuals\Cabinet Presentation\slide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3058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93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772400" cy="1143000"/>
          </a:xfrm>
        </p:spPr>
        <p:txBody>
          <a:bodyPr/>
          <a:lstStyle/>
          <a:p>
            <a:r>
              <a:rPr lang="en-US" dirty="0" smtClean="0"/>
              <a:t>So What Can We Do???</a:t>
            </a:r>
            <a:endParaRPr lang="en-US" dirty="0"/>
          </a:p>
        </p:txBody>
      </p:sp>
      <p:pic>
        <p:nvPicPr>
          <p:cNvPr id="4098" name="Picture 2" descr="C:\Users\pyoder\Desktop\ITS Meeting\homer-screamin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33600"/>
            <a:ext cx="5486400" cy="41148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05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r>
              <a:rPr lang="en-US" dirty="0" smtClean="0"/>
              <a:t>Can U Say Layered Security?!?!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Perimeter security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Firewall &amp; VPN (close to EOL – need upgrades)</a:t>
            </a:r>
          </a:p>
          <a:p>
            <a:r>
              <a:rPr lang="en-US" dirty="0" smtClean="0"/>
              <a:t>Network security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Switches (in process of replacing EOL switches)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IDS/IPS system (</a:t>
            </a:r>
            <a:r>
              <a:rPr lang="en-US" dirty="0" err="1" smtClean="0"/>
              <a:t>Forcepoint</a:t>
            </a:r>
            <a:r>
              <a:rPr lang="en-US" dirty="0" smtClean="0"/>
              <a:t> in procurement now)</a:t>
            </a:r>
          </a:p>
          <a:p>
            <a:r>
              <a:rPr lang="en-US" dirty="0" smtClean="0"/>
              <a:t>Email security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Barracuda Spam Firewall (not keeping up – need replacement)</a:t>
            </a:r>
          </a:p>
        </p:txBody>
      </p:sp>
    </p:spTree>
    <p:extLst>
      <p:ext uri="{BB962C8B-B14F-4D97-AF65-F5344CB8AC3E}">
        <p14:creationId xmlns:p14="http://schemas.microsoft.com/office/powerpoint/2010/main" val="189392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1143000"/>
          </a:xfrm>
        </p:spPr>
        <p:txBody>
          <a:bodyPr/>
          <a:lstStyle/>
          <a:p>
            <a:r>
              <a:rPr lang="en-US" dirty="0" smtClean="0"/>
              <a:t>Can U Say Layered Security?!?!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76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End-point security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FDE &amp; Lo Jack on laptops (investigating options)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NextGen desktop protection (investigating options)</a:t>
            </a:r>
          </a:p>
          <a:p>
            <a:r>
              <a:rPr lang="en-US" dirty="0" smtClean="0"/>
              <a:t>Data security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Employ DLP technology (will have capability with </a:t>
            </a:r>
            <a:r>
              <a:rPr lang="en-US" dirty="0" err="1" smtClean="0"/>
              <a:t>Forcepoint</a:t>
            </a:r>
            <a:r>
              <a:rPr lang="en-US" dirty="0" smtClean="0"/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Re-examine privileged accounts &amp; enforce concept of least-privilege</a:t>
            </a:r>
          </a:p>
          <a:p>
            <a:r>
              <a:rPr lang="en-US" dirty="0" smtClean="0"/>
              <a:t>User awareness training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Anti-phishing &amp; spam training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Should use professional training software with user progress tracking capabilities (investigating options)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20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rlpool design templat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66"/>
        </a:dk1>
        <a:lt1>
          <a:srgbClr val="CCEC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66"/>
        </a:dk1>
        <a:lt1>
          <a:srgbClr val="CCEC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Whirlpool design template</Template>
  <TotalTime>20217</TotalTime>
  <Words>908</Words>
  <Application>Microsoft Office PowerPoint</Application>
  <PresentationFormat>On-screen Show (4:3)</PresentationFormat>
  <Paragraphs>107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Courier New</vt:lpstr>
      <vt:lpstr>Tahoma</vt:lpstr>
      <vt:lpstr>Whirlpool design template</vt:lpstr>
      <vt:lpstr>3 Causes of Data Breaches in Education</vt:lpstr>
      <vt:lpstr>Human Error Defined</vt:lpstr>
      <vt:lpstr>Process Failure Defined</vt:lpstr>
      <vt:lpstr>PowerPoint Presentation</vt:lpstr>
      <vt:lpstr>Malicious Breaches Defined</vt:lpstr>
      <vt:lpstr>PowerPoint Presentation</vt:lpstr>
      <vt:lpstr>So What Can We Do???</vt:lpstr>
      <vt:lpstr>Can U Say Layered Security?!?!</vt:lpstr>
      <vt:lpstr>Can U Say Layered Security?!?!</vt:lpstr>
      <vt:lpstr>Top Holiday Phishing Scams</vt:lpstr>
      <vt:lpstr>Top Holiday Phishing Scams</vt:lpstr>
      <vt:lpstr>Top Holiday Phishing Scams</vt:lpstr>
      <vt:lpstr>Top Holiday Phishing Scams</vt:lpstr>
      <vt:lpstr>Top Holiday Phishing Scams</vt:lpstr>
      <vt:lpstr>Some Other Safeguards</vt:lpstr>
    </vt:vector>
  </TitlesOfParts>
  <Company>El Camino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Yoder, Paul</cp:lastModifiedBy>
  <cp:revision>70</cp:revision>
  <cp:lastPrinted>2016-11-29T17:20:00Z</cp:lastPrinted>
  <dcterms:created xsi:type="dcterms:W3CDTF">2016-11-15T16:33:47Z</dcterms:created>
  <dcterms:modified xsi:type="dcterms:W3CDTF">2017-01-30T15:51:22Z</dcterms:modified>
</cp:coreProperties>
</file>