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handoutMasterIdLst>
    <p:handoutMasterId r:id="rId55"/>
  </p:handoutMasterIdLst>
  <p:sldIdLst>
    <p:sldId id="256" r:id="rId5"/>
    <p:sldId id="481" r:id="rId6"/>
    <p:sldId id="455" r:id="rId7"/>
    <p:sldId id="474" r:id="rId8"/>
    <p:sldId id="445" r:id="rId9"/>
    <p:sldId id="496" r:id="rId10"/>
    <p:sldId id="446" r:id="rId11"/>
    <p:sldId id="457" r:id="rId12"/>
    <p:sldId id="452" r:id="rId13"/>
    <p:sldId id="475" r:id="rId14"/>
    <p:sldId id="453" r:id="rId15"/>
    <p:sldId id="454" r:id="rId16"/>
    <p:sldId id="456" r:id="rId17"/>
    <p:sldId id="480" r:id="rId18"/>
    <p:sldId id="483" r:id="rId19"/>
    <p:sldId id="488" r:id="rId20"/>
    <p:sldId id="478" r:id="rId21"/>
    <p:sldId id="461" r:id="rId22"/>
    <p:sldId id="462" r:id="rId23"/>
    <p:sldId id="473" r:id="rId24"/>
    <p:sldId id="502" r:id="rId25"/>
    <p:sldId id="504" r:id="rId26"/>
    <p:sldId id="505" r:id="rId27"/>
    <p:sldId id="506" r:id="rId28"/>
    <p:sldId id="458" r:id="rId29"/>
    <p:sldId id="459" r:id="rId30"/>
    <p:sldId id="460" r:id="rId31"/>
    <p:sldId id="467" r:id="rId32"/>
    <p:sldId id="499" r:id="rId33"/>
    <p:sldId id="500" r:id="rId34"/>
    <p:sldId id="450" r:id="rId35"/>
    <p:sldId id="449" r:id="rId36"/>
    <p:sldId id="476" r:id="rId37"/>
    <p:sldId id="482" r:id="rId38"/>
    <p:sldId id="484" r:id="rId39"/>
    <p:sldId id="485" r:id="rId40"/>
    <p:sldId id="471" r:id="rId41"/>
    <p:sldId id="465" r:id="rId42"/>
    <p:sldId id="470" r:id="rId43"/>
    <p:sldId id="466" r:id="rId44"/>
    <p:sldId id="489" r:id="rId45"/>
    <p:sldId id="477" r:id="rId46"/>
    <p:sldId id="468" r:id="rId47"/>
    <p:sldId id="469" r:id="rId48"/>
    <p:sldId id="486" r:id="rId49"/>
    <p:sldId id="495" r:id="rId50"/>
    <p:sldId id="472" r:id="rId51"/>
    <p:sldId id="507" r:id="rId52"/>
    <p:sldId id="405" r:id="rId5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 Gina" initials="PG" lastIdx="1" clrIdx="0">
    <p:extLst>
      <p:ext uri="{19B8F6BF-5375-455C-9EA6-DF929625EA0E}">
        <p15:presenceInfo xmlns:p15="http://schemas.microsoft.com/office/powerpoint/2012/main" userId="S-1-5-21-2083222152-335755925-1552899311-1179197" providerId="AD"/>
      </p:ext>
    </p:extLst>
  </p:cmAuthor>
  <p:cmAuthor id="2" name="Hong, Diora" initials="HD" lastIdx="9" clrIdx="1">
    <p:extLst>
      <p:ext uri="{19B8F6BF-5375-455C-9EA6-DF929625EA0E}">
        <p15:presenceInfo xmlns:p15="http://schemas.microsoft.com/office/powerpoint/2012/main" userId="S-1-5-21-2083222152-335755925-1552899311-1269256" providerId="AD"/>
      </p:ext>
    </p:extLst>
  </p:cmAuthor>
  <p:cmAuthor id="3" name="Unda, Viviana" initials="UV" lastIdx="5" clrIdx="2">
    <p:extLst>
      <p:ext uri="{19B8F6BF-5375-455C-9EA6-DF929625EA0E}">
        <p15:presenceInfo xmlns:p15="http://schemas.microsoft.com/office/powerpoint/2012/main" userId="S-1-5-21-2083222152-335755925-1552899311-133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00"/>
    <a:srgbClr val="CCECFF"/>
    <a:srgbClr val="3333FF"/>
    <a:srgbClr val="92D050"/>
    <a:srgbClr val="99CCFF"/>
    <a:srgbClr val="0099FF"/>
    <a:srgbClr val="00FFFF"/>
    <a:srgbClr val="FF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8" autoAdjust="0"/>
    <p:restoredTop sz="80426" autoAdjust="0"/>
  </p:normalViewPr>
  <p:slideViewPr>
    <p:cSldViewPr snapToGrid="0">
      <p:cViewPr varScale="1">
        <p:scale>
          <a:sx n="54" d="100"/>
          <a:sy n="54" d="100"/>
        </p:scale>
        <p:origin x="8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3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4BE9D-25F6-439B-9F67-2F6BEC30A30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645693-C577-4F56-B6C0-17E6E1E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6A4BC-DFBF-4056-8DF1-7456ED9C918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C0D351-5358-4EAD-AB44-41C6EC9F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provide an overview of the Annual Planning module within the new </a:t>
            </a:r>
            <a:r>
              <a:rPr lang="en-US" sz="1200" dirty="0" err="1"/>
              <a:t>Nuventive</a:t>
            </a:r>
            <a:r>
              <a:rPr lang="en-US" sz="1200" dirty="0"/>
              <a:t>, including how to navigate and input annual plans from the Word worksheet into </a:t>
            </a:r>
            <a:r>
              <a:rPr lang="en-US" sz="1200" dirty="0" err="1"/>
              <a:t>Nuventive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goal status – the other categories can apply throughout the year (as goals are completed or abandoned because they are no longer relevant).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goal status – the other categories can apply throughout the year (as goals are completed or abandoned because they are no longer relevant).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request for ongoing funding is an increase to the annual operating budget.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An initiative may also have an initial cost for implementation with ongoing maintenance costs, which may be a different amount. Specify the amount for annual ongoing maintenance under “Rationale for funding request”.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goal status – the other categories can apply throughout the year (as goals are completed or abandoned because they are no longer relevant).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D351-5358-4EAD-AB44-41C6EC9F74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D71D3-7263-564A-830F-7711707D55F1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 Camino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8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7108"/>
            <a:ext cx="10058400" cy="914400"/>
          </a:xfrm>
        </p:spPr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88720"/>
            <a:ext cx="10058400" cy="5029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5AC32-6633-4D4D-8066-5ECC86F6960B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7616" y="257108"/>
            <a:ext cx="10058400" cy="9144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616" y="1229034"/>
            <a:ext cx="4937760" cy="5053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29032"/>
            <a:ext cx="4937760" cy="5053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11EDA-EE9E-7D43-9FDE-04BD875A3CEE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6376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4628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82567"/>
            <a:ext cx="4937760" cy="42707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4628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982566"/>
            <a:ext cx="4937760" cy="4270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A5662-20C6-8749-B3EF-A59BCC21163D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D045B3-12C3-F640-8893-4752CF69435B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8D655-F8A0-054F-96A6-A385E2D05DEF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El Camino College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1628C39A-BF41-3D47-BC4F-EACB17299D8E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El Camino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9846C-253D-E24B-8158-09A418A852C3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6933-4F25-4DFC-9A8D-D2E2F728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2554" y="25711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555" y="1188720"/>
            <a:ext cx="10058400" cy="5029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49287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7C9B2ADB-0BC5-FE42-A44E-931EC3CE2286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cap="all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El Camino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7" y="649287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619C6933-4F25-4DFC-9A8D-D2E2F728CC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79" y="119353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gou@elcamino.edu" TargetMode="External"/><Relationship Id="rId2" Type="http://schemas.openxmlformats.org/officeDocument/2006/relationships/hyperlink" Target="mailto:dhong@elcamino.ed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lcamino.edu/about/institutional-research/planning-platform-nuventiv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camino.edu/about/institutional-research/planning-platform-nuventive.aspx" TargetMode="External"/><Relationship Id="rId2" Type="http://schemas.openxmlformats.org/officeDocument/2006/relationships/hyperlink" Target="https://www.elcamino.edu/about/institutional-research/ind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0" y="1676401"/>
            <a:ext cx="10744620" cy="234863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bg1">
                    <a:lumMod val="50000"/>
                  </a:schemeClr>
                </a:solidFill>
              </a:rPr>
              <a:t>FY2022-23 Annual Planning</a:t>
            </a:r>
            <a:br>
              <a:rPr lang="en-US" sz="6600" dirty="0"/>
            </a:br>
            <a:r>
              <a:rPr lang="en-US" sz="6600" dirty="0" err="1"/>
              <a:t>Nuventive</a:t>
            </a:r>
            <a:r>
              <a:rPr lang="en-US" sz="6600" dirty="0"/>
              <a:t> Improve Training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1091950" cy="1143000"/>
          </a:xfrm>
        </p:spPr>
        <p:txBody>
          <a:bodyPr>
            <a:normAutofit/>
          </a:bodyPr>
          <a:lstStyle/>
          <a:p>
            <a:r>
              <a:rPr lang="en-US" sz="2200" i="1" dirty="0"/>
              <a:t>January 14,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latin typeface="Century Gothic" panose="020B0502020202020204" pitchFamily="34" charset="0"/>
              </a:rPr>
              <a:t>El Camino College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8D8C3C-9C53-49A3-9386-56FFB7A7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5CF3AA-F5F6-42E9-BAD8-BEA2059B4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04DC-F711-4CC1-A47B-F19E8DEB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569A-9113-4683-83D5-9B3B7E4F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27571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CD2606-9FF4-4D96-B570-B6251FF9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15" y="2089415"/>
            <a:ext cx="11207727" cy="3821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94B21-C26B-4D4F-B075-6721DA5C3520}"/>
              </a:ext>
            </a:extLst>
          </p:cNvPr>
          <p:cNvSpPr txBox="1"/>
          <p:nvPr/>
        </p:nvSpPr>
        <p:spPr>
          <a:xfrm>
            <a:off x="4249271" y="1377627"/>
            <a:ext cx="33746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Click      to add a goal.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ACF597-DBA9-4EB3-BAFF-7ADB3992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9567" y="1439182"/>
            <a:ext cx="433955" cy="40011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A9E13FB-E343-4FF0-B490-DC1A1375CCF6}"/>
              </a:ext>
            </a:extLst>
          </p:cNvPr>
          <p:cNvSpPr/>
          <p:nvPr/>
        </p:nvSpPr>
        <p:spPr>
          <a:xfrm>
            <a:off x="10842172" y="2715707"/>
            <a:ext cx="1013170" cy="713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D53A48-829B-4632-8D95-7BD056E87797}"/>
              </a:ext>
            </a:extLst>
          </p:cNvPr>
          <p:cNvSpPr/>
          <p:nvPr/>
        </p:nvSpPr>
        <p:spPr>
          <a:xfrm>
            <a:off x="6850084" y="5254210"/>
            <a:ext cx="1094508" cy="656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55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4DFC4-DE8D-4843-8940-B1064641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93" y="1265135"/>
            <a:ext cx="5572295" cy="5058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5F72979-2585-4175-BE7C-5FBA3498C080}"/>
              </a:ext>
            </a:extLst>
          </p:cNvPr>
          <p:cNvSpPr/>
          <p:nvPr/>
        </p:nvSpPr>
        <p:spPr>
          <a:xfrm rot="5400000">
            <a:off x="4971135" y="2873988"/>
            <a:ext cx="400109" cy="1080335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CA99D-F56A-4A4F-8E9E-4A904EAE7270}"/>
              </a:ext>
            </a:extLst>
          </p:cNvPr>
          <p:cNvSpPr txBox="1"/>
          <p:nvPr/>
        </p:nvSpPr>
        <p:spPr>
          <a:xfrm>
            <a:off x="5711357" y="3232026"/>
            <a:ext cx="294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Indicates a required field</a:t>
            </a:r>
          </a:p>
        </p:txBody>
      </p:sp>
    </p:spTree>
    <p:extLst>
      <p:ext uri="{BB962C8B-B14F-4D97-AF65-F5344CB8AC3E}">
        <p14:creationId xmlns:p14="http://schemas.microsoft.com/office/powerpoint/2010/main" val="210075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57E2-8099-4229-9C5E-4C49E593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07A3-CA4D-4943-83C1-E3A7FED9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5FFC0-578C-4848-832D-A076CE6A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6813CE-377A-4A94-A367-AEB44C9A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4327364"/>
            <a:ext cx="10058400" cy="1935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1D34D-B78D-4A5B-A400-BFC59F9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295400"/>
            <a:ext cx="4832825" cy="2834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47C3DC-C870-4C79-BBBA-56EE122284C1}"/>
              </a:ext>
            </a:extLst>
          </p:cNvPr>
          <p:cNvSpPr/>
          <p:nvPr/>
        </p:nvSpPr>
        <p:spPr>
          <a:xfrm rot="10800000">
            <a:off x="5856953" y="2578136"/>
            <a:ext cx="781352" cy="438195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ADDCD91-A5B9-4F59-83F4-95623A7F6246}"/>
              </a:ext>
            </a:extLst>
          </p:cNvPr>
          <p:cNvSpPr/>
          <p:nvPr/>
        </p:nvSpPr>
        <p:spPr>
          <a:xfrm>
            <a:off x="10533928" y="3697419"/>
            <a:ext cx="442237" cy="2066306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95BD9-623D-40C6-B347-21CA9F420BC8}"/>
              </a:ext>
            </a:extLst>
          </p:cNvPr>
          <p:cNvSpPr txBox="1"/>
          <p:nvPr/>
        </p:nvSpPr>
        <p:spPr>
          <a:xfrm>
            <a:off x="6638305" y="2078276"/>
            <a:ext cx="1721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description will appear the first time you click in the field.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32E8C-BAF5-40D8-996E-B1342CB4CA92}"/>
              </a:ext>
            </a:extLst>
          </p:cNvPr>
          <p:cNvSpPr txBox="1"/>
          <p:nvPr/>
        </p:nvSpPr>
        <p:spPr>
          <a:xfrm>
            <a:off x="9363815" y="1992286"/>
            <a:ext cx="2215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“x” to close the description box. To access the description again, click on the      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8AF02-3A5F-4435-B162-AFBD6B0C9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691" y="3293521"/>
            <a:ext cx="3238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4DFC4-DE8D-4843-8940-B10646417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9"/>
          <a:stretch/>
        </p:blipFill>
        <p:spPr>
          <a:xfrm>
            <a:off x="523705" y="1270033"/>
            <a:ext cx="5572295" cy="4986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BC5303-D61B-44D5-B801-9A3F11F60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86"/>
          <a:stretch/>
        </p:blipFill>
        <p:spPr>
          <a:xfrm>
            <a:off x="6385410" y="1622609"/>
            <a:ext cx="5557413" cy="2436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467C51-5F94-4877-B09D-5E225E9F469A}"/>
              </a:ext>
            </a:extLst>
          </p:cNvPr>
          <p:cNvSpPr txBox="1"/>
          <p:nvPr/>
        </p:nvSpPr>
        <p:spPr>
          <a:xfrm>
            <a:off x="6343592" y="1326466"/>
            <a:ext cx="493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Annual Plan – Word worksheet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4EC57D-718D-4EC1-8EB0-39E71FAF6737}"/>
              </a:ext>
            </a:extLst>
          </p:cNvPr>
          <p:cNvSpPr/>
          <p:nvPr/>
        </p:nvSpPr>
        <p:spPr>
          <a:xfrm>
            <a:off x="6343592" y="1704093"/>
            <a:ext cx="1252446" cy="365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6B4857-7D0E-4EB9-BF4E-CA9DF0AB825D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2038625" y="2015746"/>
            <a:ext cx="4488383" cy="1368135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D0BB0F9-C732-482A-A48D-89C85BFA41A1}"/>
              </a:ext>
            </a:extLst>
          </p:cNvPr>
          <p:cNvSpPr/>
          <p:nvPr/>
        </p:nvSpPr>
        <p:spPr>
          <a:xfrm>
            <a:off x="8508990" y="1661857"/>
            <a:ext cx="1501284" cy="365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90ED13-8C27-49A2-9785-9088D41D85E3}"/>
              </a:ext>
            </a:extLst>
          </p:cNvPr>
          <p:cNvCxnSpPr>
            <a:cxnSpLocks/>
          </p:cNvCxnSpPr>
          <p:nvPr/>
        </p:nvCxnSpPr>
        <p:spPr>
          <a:xfrm flipH="1">
            <a:off x="2472273" y="2026981"/>
            <a:ext cx="6222548" cy="2032369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59AB08-D358-49EA-A4DF-DE6DFE198532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2253029" y="4717953"/>
            <a:ext cx="4758604" cy="88651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7777C8-3722-4591-B2D2-D102E6324D64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348321" y="5393169"/>
            <a:ext cx="4621494" cy="30263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4FC6D9-701F-4A6A-8053-EF54EA894505}"/>
              </a:ext>
            </a:extLst>
          </p:cNvPr>
          <p:cNvSpPr txBox="1"/>
          <p:nvPr/>
        </p:nvSpPr>
        <p:spPr>
          <a:xfrm>
            <a:off x="6969815" y="5193114"/>
            <a:ext cx="418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Annual Planning Year = 2022-23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6539F8-8BD6-4A49-8C0C-23E7F9D3D060}"/>
              </a:ext>
            </a:extLst>
          </p:cNvPr>
          <p:cNvCxnSpPr>
            <a:cxnSpLocks/>
          </p:cNvCxnSpPr>
          <p:nvPr/>
        </p:nvCxnSpPr>
        <p:spPr>
          <a:xfrm flipH="1">
            <a:off x="3887160" y="5923193"/>
            <a:ext cx="3082655" cy="33392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194A8E-01EB-4D2A-A15A-9FF423EE9423}"/>
              </a:ext>
            </a:extLst>
          </p:cNvPr>
          <p:cNvSpPr txBox="1"/>
          <p:nvPr/>
        </p:nvSpPr>
        <p:spPr>
          <a:xfrm>
            <a:off x="6969815" y="5708876"/>
            <a:ext cx="438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Optional for divisions:</a:t>
            </a:r>
            <a:r>
              <a:rPr lang="en-US" sz="2000" dirty="0">
                <a:solidFill>
                  <a:srgbClr val="FF0000"/>
                </a:solidFill>
              </a:rPr>
              <a:t>  Helps provide context to the goal.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53E85F-0BE1-4806-A434-58B6FB6FF978}"/>
              </a:ext>
            </a:extLst>
          </p:cNvPr>
          <p:cNvSpPr txBox="1"/>
          <p:nvPr/>
        </p:nvSpPr>
        <p:spPr>
          <a:xfrm>
            <a:off x="7011633" y="4364010"/>
            <a:ext cx="465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entering a new goal, select </a:t>
            </a:r>
            <a:r>
              <a:rPr lang="en-US" sz="2000" b="1" dirty="0">
                <a:solidFill>
                  <a:srgbClr val="FF0000"/>
                </a:solidFill>
              </a:rPr>
              <a:t>ACTIVE</a:t>
            </a:r>
            <a:r>
              <a:rPr lang="en-US" sz="2000" dirty="0">
                <a:solidFill>
                  <a:srgbClr val="FF0000"/>
                </a:solidFill>
              </a:rPr>
              <a:t> as the “Annual Goal Status”. </a:t>
            </a:r>
          </a:p>
        </p:txBody>
      </p:sp>
    </p:spTree>
    <p:extLst>
      <p:ext uri="{BB962C8B-B14F-4D97-AF65-F5344CB8AC3E}">
        <p14:creationId xmlns:p14="http://schemas.microsoft.com/office/powerpoint/2010/main" val="15302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529C8C-E1A7-4EB7-8B27-5B610B8B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31"/>
          <a:stretch/>
        </p:blipFill>
        <p:spPr>
          <a:xfrm>
            <a:off x="290995" y="1909735"/>
            <a:ext cx="5557413" cy="3295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8213B-B0BC-44F3-89B3-772E1166D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74" t="14578" b="49291"/>
          <a:stretch/>
        </p:blipFill>
        <p:spPr>
          <a:xfrm>
            <a:off x="6343592" y="1671853"/>
            <a:ext cx="5343637" cy="3092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7C51-5F94-4877-B09D-5E225E9F469A}"/>
              </a:ext>
            </a:extLst>
          </p:cNvPr>
          <p:cNvSpPr txBox="1"/>
          <p:nvPr/>
        </p:nvSpPr>
        <p:spPr>
          <a:xfrm>
            <a:off x="6343592" y="1326466"/>
            <a:ext cx="493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Annual Plan – Word worksheet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4EC57D-718D-4EC1-8EB0-39E71FAF6737}"/>
              </a:ext>
            </a:extLst>
          </p:cNvPr>
          <p:cNvSpPr/>
          <p:nvPr/>
        </p:nvSpPr>
        <p:spPr>
          <a:xfrm>
            <a:off x="5988931" y="1784059"/>
            <a:ext cx="1252446" cy="365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6B4857-7D0E-4EB9-BF4E-CA9DF0AB825D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5694531" y="2095712"/>
            <a:ext cx="477816" cy="53471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D0BB0F9-C732-482A-A48D-89C85BFA41A1}"/>
              </a:ext>
            </a:extLst>
          </p:cNvPr>
          <p:cNvSpPr/>
          <p:nvPr/>
        </p:nvSpPr>
        <p:spPr>
          <a:xfrm>
            <a:off x="8792907" y="1768394"/>
            <a:ext cx="1666545" cy="605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90ED13-8C27-49A2-9785-9088D41D85E3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760527" y="2285509"/>
            <a:ext cx="5276440" cy="717677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7777C8-3722-4591-B2D2-D102E6324D64}"/>
              </a:ext>
            </a:extLst>
          </p:cNvPr>
          <p:cNvCxnSpPr>
            <a:cxnSpLocks/>
          </p:cNvCxnSpPr>
          <p:nvPr/>
        </p:nvCxnSpPr>
        <p:spPr>
          <a:xfrm flipV="1">
            <a:off x="2775284" y="5024689"/>
            <a:ext cx="0" cy="581095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4FC6D9-701F-4A6A-8053-EF54EA894505}"/>
              </a:ext>
            </a:extLst>
          </p:cNvPr>
          <p:cNvSpPr txBox="1"/>
          <p:nvPr/>
        </p:nvSpPr>
        <p:spPr>
          <a:xfrm>
            <a:off x="2336015" y="5605784"/>
            <a:ext cx="509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Yes</a:t>
            </a:r>
            <a:r>
              <a:rPr lang="en-US" sz="2000" dirty="0">
                <a:solidFill>
                  <a:srgbClr val="FF0000"/>
                </a:solidFill>
              </a:rPr>
              <a:t> or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Enter funding request in separate form.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1BC7C-2609-4B1C-BAB6-4B84E5DBB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74"/>
          <a:stretch/>
        </p:blipFill>
        <p:spPr>
          <a:xfrm>
            <a:off x="8319714" y="3293575"/>
            <a:ext cx="2139738" cy="294173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0EB8065-F0EF-40F5-9211-9F16C158AD1D}"/>
              </a:ext>
            </a:extLst>
          </p:cNvPr>
          <p:cNvSpPr/>
          <p:nvPr/>
        </p:nvSpPr>
        <p:spPr>
          <a:xfrm>
            <a:off x="8203694" y="3316691"/>
            <a:ext cx="2139738" cy="752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4048D9-18D6-43BE-B5F5-3AAC791A1B1E}"/>
              </a:ext>
            </a:extLst>
          </p:cNvPr>
          <p:cNvCxnSpPr>
            <a:cxnSpLocks/>
          </p:cNvCxnSpPr>
          <p:nvPr/>
        </p:nvCxnSpPr>
        <p:spPr>
          <a:xfrm flipH="1">
            <a:off x="4224487" y="3922529"/>
            <a:ext cx="4210634" cy="19019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2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7C51-5F94-4877-B09D-5E225E9F469A}"/>
              </a:ext>
            </a:extLst>
          </p:cNvPr>
          <p:cNvSpPr txBox="1"/>
          <p:nvPr/>
        </p:nvSpPr>
        <p:spPr>
          <a:xfrm>
            <a:off x="1219488" y="1326466"/>
            <a:ext cx="7748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goals are entered: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One “card” per goal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Filters used to view goal cards and hide old cards.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F255E-3C3C-4737-BFB0-49056943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5" y="3429000"/>
            <a:ext cx="106013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2B571-33B9-4AC1-9B67-8F1E5196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&amp; Attaching Documents (Document Repository)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989E6-E16B-4CC8-A6DB-1D36A5466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8ACB-E9C1-45EB-8057-F2C92F01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14AB8-5B98-4723-B419-1582A1F4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109967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9FF33E-8104-4A87-85F1-114F3ECE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36" y="2286576"/>
            <a:ext cx="10540828" cy="3948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F4309-A5E2-4811-A2B1-E84436D8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Documents on the Side 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8E94-2BB3-4406-A718-C8DED685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17493-4C1A-4DE0-BCAF-822DB811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BF47F6-FD23-4A22-BA9B-42DF41A8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data/documents are available on the side bar for you to use to support your annual planning goals. Click on viewing options to enlarge data/documents on the right side bar.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0ACC9-9DF3-4663-9C53-0ED988A3EF75}"/>
              </a:ext>
            </a:extLst>
          </p:cNvPr>
          <p:cNvSpPr/>
          <p:nvPr/>
        </p:nvSpPr>
        <p:spPr>
          <a:xfrm>
            <a:off x="8655503" y="2061921"/>
            <a:ext cx="2909453" cy="753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156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76815A-E7F4-42B8-B9E0-A79C5E7A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158658"/>
            <a:ext cx="10058400" cy="3444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2D9BB-87C0-4044-8AAF-4C3D3AFB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Document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B7B6-4FC8-4500-830B-2739CA5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0F7E-F071-47B5-9115-98F69B81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FFF144-8666-46C7-9287-D08027826A4C}"/>
              </a:ext>
            </a:extLst>
          </p:cNvPr>
          <p:cNvSpPr/>
          <p:nvPr/>
        </p:nvSpPr>
        <p:spPr>
          <a:xfrm>
            <a:off x="10062909" y="2777032"/>
            <a:ext cx="885589" cy="368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756B2-D84E-48E9-BA57-925DDBC77614}"/>
              </a:ext>
            </a:extLst>
          </p:cNvPr>
          <p:cNvSpPr txBox="1"/>
          <p:nvPr/>
        </p:nvSpPr>
        <p:spPr>
          <a:xfrm>
            <a:off x="1852549" y="1401720"/>
            <a:ext cx="853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Download or print documents by clicking on the appropriate icons.  </a:t>
            </a:r>
          </a:p>
        </p:txBody>
      </p:sp>
    </p:spTree>
    <p:extLst>
      <p:ext uri="{BB962C8B-B14F-4D97-AF65-F5344CB8AC3E}">
        <p14:creationId xmlns:p14="http://schemas.microsoft.com/office/powerpoint/2010/main" val="36447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86BE-2653-4A5F-865D-5732402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EAFC8-FD02-4994-9B89-96511AE6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F460-6464-4D3D-87C5-E6EDA07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76BC2-6763-4408-82F7-8C25094DB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91"/>
          <a:stretch/>
        </p:blipFill>
        <p:spPr>
          <a:xfrm>
            <a:off x="-1" y="2784046"/>
            <a:ext cx="7849603" cy="3170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48937-E1D0-4006-B3FE-C5F79A669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437" y="4205085"/>
            <a:ext cx="3228975" cy="62865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8682888-46FA-4E08-BC8E-07FEE57CCCD7}"/>
              </a:ext>
            </a:extLst>
          </p:cNvPr>
          <p:cNvSpPr/>
          <p:nvPr/>
        </p:nvSpPr>
        <p:spPr>
          <a:xfrm>
            <a:off x="7849602" y="4205085"/>
            <a:ext cx="664247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DAF9C5-D0E7-4F3E-BA4A-214C255AA87C}"/>
              </a:ext>
            </a:extLst>
          </p:cNvPr>
          <p:cNvSpPr txBox="1"/>
          <p:nvPr/>
        </p:nvSpPr>
        <p:spPr>
          <a:xfrm>
            <a:off x="1024128" y="1203592"/>
            <a:ext cx="107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provide an overview of how to navigate the </a:t>
            </a:r>
            <a:r>
              <a:rPr lang="en-US" sz="2800" dirty="0" err="1"/>
              <a:t>Nuventive</a:t>
            </a:r>
            <a:r>
              <a:rPr lang="en-US" sz="2800" dirty="0"/>
              <a:t> Annual Planning module and copy annual plans from the Word Annual Planning worksheet into </a:t>
            </a:r>
            <a:r>
              <a:rPr lang="en-US" sz="2800" dirty="0" err="1"/>
              <a:t>Nuventive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64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8335-8355-4996-B027-A46E6F00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Repository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F36887-D285-41F1-A5ED-32110A5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110" y="2064594"/>
            <a:ext cx="6433576" cy="34234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0B45-A97C-4E05-BCB6-BA101DE0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87D7C-2B4F-4F0F-A6FB-27F1BE9E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4A0B-4A1C-4690-A558-05643C9E4B14}"/>
              </a:ext>
            </a:extLst>
          </p:cNvPr>
          <p:cNvSpPr txBox="1"/>
          <p:nvPr/>
        </p:nvSpPr>
        <p:spPr>
          <a:xfrm>
            <a:off x="1236136" y="1883512"/>
            <a:ext cx="2472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Access the Document Repository by clicking on the hamburger. All the documents you upload/add are stored in the Document Repository.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50EFD4D-81D1-42DD-B03A-6F420C9A2B96}"/>
              </a:ext>
            </a:extLst>
          </p:cNvPr>
          <p:cNvSpPr/>
          <p:nvPr/>
        </p:nvSpPr>
        <p:spPr>
          <a:xfrm rot="16200000">
            <a:off x="4003122" y="4502040"/>
            <a:ext cx="365125" cy="1174917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834AB3-68C6-4ECD-93E2-C4A987292F3B}"/>
              </a:ext>
            </a:extLst>
          </p:cNvPr>
          <p:cNvSpPr/>
          <p:nvPr/>
        </p:nvSpPr>
        <p:spPr>
          <a:xfrm>
            <a:off x="4931110" y="4674738"/>
            <a:ext cx="2942231" cy="789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0A50DAB-1D28-47F2-A9AD-F278F9249674}"/>
              </a:ext>
            </a:extLst>
          </p:cNvPr>
          <p:cNvSpPr/>
          <p:nvPr/>
        </p:nvSpPr>
        <p:spPr>
          <a:xfrm rot="16200000">
            <a:off x="4047102" y="1772713"/>
            <a:ext cx="365125" cy="1174917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622E5E-6019-4E7A-88EE-DCA4B2EC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39" y="2633646"/>
            <a:ext cx="9330032" cy="3673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0BB62-5736-4183-9DD0-2AE9489F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Repository: Creating Folders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D56C-A52F-4BF7-A7A3-C7F3AA1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0E5B-F17F-4937-8BBD-253BF4A5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92CD9-6767-4F0D-BC94-5876E211E8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323821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As there is no drag and drop feature here, we highly recommend to create folders before adding in documents </a:t>
            </a:r>
            <a:r>
              <a:rPr lang="en-US" sz="2000" dirty="0"/>
              <a:t>so you can add files to relevant folders before you attach the documents to the Planning of Annual Goals page(s)/card(s). Folders can be renamed, shared, and deleted.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9F5D6-8438-4636-898F-7FEFF111E0AC}"/>
              </a:ext>
            </a:extLst>
          </p:cNvPr>
          <p:cNvSpPr/>
          <p:nvPr/>
        </p:nvSpPr>
        <p:spPr>
          <a:xfrm>
            <a:off x="9468578" y="3724311"/>
            <a:ext cx="1041602" cy="688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DBBE-3131-4759-91AC-5B9B5D0C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6266"/>
            <a:ext cx="10058400" cy="914400"/>
          </a:xfrm>
        </p:spPr>
        <p:txBody>
          <a:bodyPr/>
          <a:lstStyle/>
          <a:p>
            <a:r>
              <a:rPr lang="en-US" dirty="0"/>
              <a:t>Document Repository: Adding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C7D5-5448-4537-8C13-FD3A3E7D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561" y="1341252"/>
            <a:ext cx="9942639" cy="60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the folder you would like add the document, then click        to add.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ED0F-1150-4139-914F-A073150B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B189C-815A-4199-AAFB-3B3428E7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16C1A-8F3B-4ED8-86A2-B33E706BA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87" y="2058570"/>
            <a:ext cx="7011734" cy="40787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64EC86-C050-486F-AFF7-4571B04AB427}"/>
              </a:ext>
            </a:extLst>
          </p:cNvPr>
          <p:cNvSpPr/>
          <p:nvPr/>
        </p:nvSpPr>
        <p:spPr>
          <a:xfrm>
            <a:off x="9337998" y="2872746"/>
            <a:ext cx="715180" cy="556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19B2F-7B3C-4CB6-A650-DE3D677A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88" y="1305343"/>
            <a:ext cx="390525" cy="533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AE2BE62-347E-49DA-852B-1FBD1C5FD1B7}"/>
              </a:ext>
            </a:extLst>
          </p:cNvPr>
          <p:cNvSpPr/>
          <p:nvPr/>
        </p:nvSpPr>
        <p:spPr>
          <a:xfrm>
            <a:off x="3028208" y="3325091"/>
            <a:ext cx="2576945" cy="603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6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5F0A-0A4F-4B23-AB12-8A44A540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Repository: Adding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D8332-D0F2-4557-BB69-EFC132DC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697188"/>
            <a:ext cx="10058400" cy="26167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7894-2976-4895-8CD9-20F1CD9F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B82D-0D8D-4CF3-8344-A7C39560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C743A1-BE81-4C9F-8420-D0EB74B0A36D}"/>
              </a:ext>
            </a:extLst>
          </p:cNvPr>
          <p:cNvSpPr txBox="1">
            <a:spLocks/>
          </p:cNvSpPr>
          <p:nvPr/>
        </p:nvSpPr>
        <p:spPr>
          <a:xfrm>
            <a:off x="1538821" y="1369571"/>
            <a:ext cx="8804587" cy="11836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/>
              <a:t>Complete the information in this pop-up window. Add a document by choosing files from you computer or by inserting the </a:t>
            </a:r>
            <a:r>
              <a:rPr lang="en-US" sz="2400" dirty="0" err="1"/>
              <a:t>Url</a:t>
            </a:r>
            <a:r>
              <a:rPr lang="en-US" sz="2400" dirty="0"/>
              <a:t>. Click Save when done.</a:t>
            </a:r>
          </a:p>
        </p:txBody>
      </p:sp>
    </p:spTree>
    <p:extLst>
      <p:ext uri="{BB962C8B-B14F-4D97-AF65-F5344CB8AC3E}">
        <p14:creationId xmlns:p14="http://schemas.microsoft.com/office/powerpoint/2010/main" val="135619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655C-D692-49C3-835C-42030130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Repository: Adding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FA77-E1EE-4F1E-B68D-5B33F52D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36" y="1458122"/>
            <a:ext cx="9846392" cy="365125"/>
          </a:xfrm>
        </p:spPr>
        <p:txBody>
          <a:bodyPr>
            <a:noAutofit/>
          </a:bodyPr>
          <a:lstStyle/>
          <a:p>
            <a:r>
              <a:rPr lang="en-US" sz="2600" dirty="0"/>
              <a:t>Click on the three dots to the right of a document to see a list of features.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8A43-4933-4B48-8683-A612A8E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C796-6F2B-4054-BFF4-8F55AE7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7E239-2C42-4C3D-B39B-F24CD16D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87" y="2265806"/>
            <a:ext cx="6655474" cy="387148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6D8E756-9863-409B-8DB0-13554995A7F8}"/>
              </a:ext>
            </a:extLst>
          </p:cNvPr>
          <p:cNvSpPr/>
          <p:nvPr/>
        </p:nvSpPr>
        <p:spPr>
          <a:xfrm>
            <a:off x="8857476" y="1823247"/>
            <a:ext cx="442237" cy="2186369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F9D1771-AC44-4350-899D-F8A36C3D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542" y="2559581"/>
            <a:ext cx="9098915" cy="2714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06A64-D41F-4102-A7A4-D638AA95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7108"/>
            <a:ext cx="10497032" cy="914400"/>
          </a:xfrm>
        </p:spPr>
        <p:txBody>
          <a:bodyPr>
            <a:normAutofit/>
          </a:bodyPr>
          <a:lstStyle/>
          <a:p>
            <a:r>
              <a:rPr lang="en-US" dirty="0"/>
              <a:t>Adding Documents in Planning of Annual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3D38-E2B9-4A34-AEBA-F164D958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C811-87D2-40CA-AFED-90543612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D2DCEE-964D-4048-9981-017F6DB03F06}"/>
              </a:ext>
            </a:extLst>
          </p:cNvPr>
          <p:cNvSpPr/>
          <p:nvPr/>
        </p:nvSpPr>
        <p:spPr>
          <a:xfrm>
            <a:off x="9844644" y="3916772"/>
            <a:ext cx="929151" cy="1106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234DC-825C-43E1-A9F0-25CFBD4EDA02}"/>
              </a:ext>
            </a:extLst>
          </p:cNvPr>
          <p:cNvSpPr txBox="1"/>
          <p:nvPr/>
        </p:nvSpPr>
        <p:spPr>
          <a:xfrm>
            <a:off x="3673135" y="1634712"/>
            <a:ext cx="465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       to attach a document.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974F9-675A-4D34-AF51-2F7DDB35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71" y="1658462"/>
            <a:ext cx="4762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7E3433-68A5-4A15-A4DF-80A1536E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24" y="2536076"/>
            <a:ext cx="6273745" cy="3561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E0B48-7BBA-455B-BC7D-ACC03FA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Documents in Planning of Annual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9D3E-B2CC-4296-8448-8CC6A858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12F2-64B6-4831-AB71-8D0D5255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355E10-755B-4A82-9BC3-D0AEF51A7959}"/>
              </a:ext>
            </a:extLst>
          </p:cNvPr>
          <p:cNvSpPr/>
          <p:nvPr/>
        </p:nvSpPr>
        <p:spPr>
          <a:xfrm>
            <a:off x="6651363" y="2536076"/>
            <a:ext cx="1305106" cy="59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5313CF7-DF18-4461-B60C-482DF46D836D}"/>
              </a:ext>
            </a:extLst>
          </p:cNvPr>
          <p:cNvSpPr/>
          <p:nvPr/>
        </p:nvSpPr>
        <p:spPr>
          <a:xfrm>
            <a:off x="6816437" y="1947553"/>
            <a:ext cx="308759" cy="588523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33DD6-4C9B-4264-8335-00D4DE8A24E9}"/>
              </a:ext>
            </a:extLst>
          </p:cNvPr>
          <p:cNvSpPr txBox="1"/>
          <p:nvPr/>
        </p:nvSpPr>
        <p:spPr>
          <a:xfrm>
            <a:off x="6053328" y="1485888"/>
            <a:ext cx="227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document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DC35E27-2FBF-4EE8-91B6-07666346A2BC}"/>
              </a:ext>
            </a:extLst>
          </p:cNvPr>
          <p:cNvSpPr/>
          <p:nvPr/>
        </p:nvSpPr>
        <p:spPr>
          <a:xfrm rot="5400000">
            <a:off x="8166112" y="2480814"/>
            <a:ext cx="365125" cy="700643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D7890-A203-409B-A6C8-93E96A93D740}"/>
              </a:ext>
            </a:extLst>
          </p:cNvPr>
          <p:cNvSpPr txBox="1"/>
          <p:nvPr/>
        </p:nvSpPr>
        <p:spPr>
          <a:xfrm>
            <a:off x="8776120" y="2648573"/>
            <a:ext cx="222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 folder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D2E7C-D709-4EF0-B75E-6F55E1117A22}"/>
              </a:ext>
            </a:extLst>
          </p:cNvPr>
          <p:cNvSpPr txBox="1"/>
          <p:nvPr/>
        </p:nvSpPr>
        <p:spPr>
          <a:xfrm>
            <a:off x="8354418" y="4753451"/>
            <a:ext cx="306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documents will show here after they’ve been added.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48903DE-2C08-4EB9-9F35-104CA3D7846E}"/>
              </a:ext>
            </a:extLst>
          </p:cNvPr>
          <p:cNvSpPr/>
          <p:nvPr/>
        </p:nvSpPr>
        <p:spPr>
          <a:xfrm rot="5400000">
            <a:off x="7592339" y="4557072"/>
            <a:ext cx="343595" cy="1039091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8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0E1DE1-ED04-43B7-9E66-EE5C9B4B9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356" y="2440964"/>
            <a:ext cx="8365172" cy="3827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079B8-4880-44CA-BA15-529AAE04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Attaching Documents in Planning of Annual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7FCA-EFF4-4AEF-8826-9EE4D27B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5C05-F328-4876-83FF-FDD8087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0DE28A-FD5C-4346-BCB4-C40939593BCF}"/>
              </a:ext>
            </a:extLst>
          </p:cNvPr>
          <p:cNvSpPr/>
          <p:nvPr/>
        </p:nvSpPr>
        <p:spPr>
          <a:xfrm>
            <a:off x="7037629" y="2521704"/>
            <a:ext cx="1305106" cy="59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CF5C3-C353-4342-B0EA-83DF76AD2D23}"/>
              </a:ext>
            </a:extLst>
          </p:cNvPr>
          <p:cNvSpPr txBox="1"/>
          <p:nvPr/>
        </p:nvSpPr>
        <p:spPr>
          <a:xfrm>
            <a:off x="1187532" y="1240635"/>
            <a:ext cx="989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the document has been added, select the document by clicking on it (when selected, the document appears yellow with a check mark) and then click “ATTACH”.</a:t>
            </a:r>
          </a:p>
        </p:txBody>
      </p:sp>
    </p:spTree>
    <p:extLst>
      <p:ext uri="{BB962C8B-B14F-4D97-AF65-F5344CB8AC3E}">
        <p14:creationId xmlns:p14="http://schemas.microsoft.com/office/powerpoint/2010/main" val="197274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2109-578F-476A-BA9C-8D0CC2F9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Attaching Documents in Planning of Annual Goals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44A090-FC60-47C9-B4CB-7DF7257DB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690" y="2956963"/>
            <a:ext cx="9086850" cy="2152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9531-415D-4541-ABBA-E74B7C7E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E65BD-ABD3-41D5-898D-CAF43792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E7D2-F958-45E5-BADF-831510EF75DC}"/>
              </a:ext>
            </a:extLst>
          </p:cNvPr>
          <p:cNvSpPr txBox="1"/>
          <p:nvPr/>
        </p:nvSpPr>
        <p:spPr>
          <a:xfrm>
            <a:off x="1532690" y="1261810"/>
            <a:ext cx="4051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document that has been attached will appear in this section of the Planning of Annual Goals page.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330A7-5DC1-4829-952F-FCB653996E10}"/>
              </a:ext>
            </a:extLst>
          </p:cNvPr>
          <p:cNvSpPr txBox="1"/>
          <p:nvPr/>
        </p:nvSpPr>
        <p:spPr>
          <a:xfrm>
            <a:off x="1781211" y="4512348"/>
            <a:ext cx="7113407" cy="475013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035ED-678E-4989-9DD2-388E9976224B}"/>
              </a:ext>
            </a:extLst>
          </p:cNvPr>
          <p:cNvSpPr txBox="1"/>
          <p:nvPr/>
        </p:nvSpPr>
        <p:spPr>
          <a:xfrm>
            <a:off x="7465053" y="1545936"/>
            <a:ext cx="355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delete an attached document, click on the X.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65DF21E6-F19E-41FD-A8E8-4681FB86C76A}"/>
              </a:ext>
            </a:extLst>
          </p:cNvPr>
          <p:cNvSpPr/>
          <p:nvPr/>
        </p:nvSpPr>
        <p:spPr>
          <a:xfrm rot="5400000">
            <a:off x="4173855" y="2853250"/>
            <a:ext cx="2426499" cy="891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C5B868A6-B6FA-4878-ABF6-FF9BD07BADCF}"/>
              </a:ext>
            </a:extLst>
          </p:cNvPr>
          <p:cNvSpPr/>
          <p:nvPr/>
        </p:nvSpPr>
        <p:spPr>
          <a:xfrm rot="10800000" flipH="1">
            <a:off x="9143139" y="2376932"/>
            <a:ext cx="827579" cy="25207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380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5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922A2-6BF2-44CE-BF0E-AEDE38E48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254108"/>
            <a:ext cx="9900926" cy="159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80FD3-EC0B-4712-8EBD-4DF397DD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Augmentation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EC9B-D1F9-40A7-A5FE-39BDBB87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0E0A-AE94-40E6-B123-69A782FE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CB10D96-2F57-44BA-AE53-5B8BF71C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74" y="2963916"/>
            <a:ext cx="3053726" cy="31435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2E22DB8-57FD-4666-876F-A42F2F915B71}"/>
              </a:ext>
            </a:extLst>
          </p:cNvPr>
          <p:cNvSpPr/>
          <p:nvPr/>
        </p:nvSpPr>
        <p:spPr>
          <a:xfrm>
            <a:off x="5664533" y="4971511"/>
            <a:ext cx="2019690" cy="463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0EA6A-9686-47E7-8427-3C8472A4DC7B}"/>
              </a:ext>
            </a:extLst>
          </p:cNvPr>
          <p:cNvSpPr/>
          <p:nvPr/>
        </p:nvSpPr>
        <p:spPr>
          <a:xfrm>
            <a:off x="712519" y="1134484"/>
            <a:ext cx="10544404" cy="917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C765-F5D5-414C-B625-34FDDC5078B5}"/>
              </a:ext>
            </a:extLst>
          </p:cNvPr>
          <p:cNvSpPr txBox="1"/>
          <p:nvPr/>
        </p:nvSpPr>
        <p:spPr>
          <a:xfrm>
            <a:off x="1236136" y="2929469"/>
            <a:ext cx="3649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 you select “yes” to this question, you will need to complete a Funding Request form. </a:t>
            </a:r>
          </a:p>
          <a:p>
            <a:endParaRPr lang="en-US" sz="2400" dirty="0"/>
          </a:p>
          <a:p>
            <a:r>
              <a:rPr lang="en-US" sz="2400" dirty="0"/>
              <a:t>Be sure to save Planning of Annual Goals page first before you access the Funding Request Form.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F663420-95C8-44AA-BDEE-432A80478F3A}"/>
              </a:ext>
            </a:extLst>
          </p:cNvPr>
          <p:cNvSpPr/>
          <p:nvPr/>
        </p:nvSpPr>
        <p:spPr>
          <a:xfrm rot="16200000">
            <a:off x="5021341" y="3126708"/>
            <a:ext cx="463137" cy="93593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9FC8-F087-0A49-8A80-52FEDD40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7108"/>
            <a:ext cx="10058400" cy="914400"/>
          </a:xfrm>
        </p:spPr>
        <p:txBody>
          <a:bodyPr/>
          <a:lstStyle/>
          <a:p>
            <a:r>
              <a:rPr lang="en-US" dirty="0"/>
              <a:t>Timeline and Process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1749-F81A-0B48-8416-24DC1164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F547-5707-B047-ABB7-40395A5D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98068C1-E73B-4C33-9976-2191767FF201}"/>
              </a:ext>
            </a:extLst>
          </p:cNvPr>
          <p:cNvSpPr/>
          <p:nvPr/>
        </p:nvSpPr>
        <p:spPr>
          <a:xfrm>
            <a:off x="2264634" y="1700358"/>
            <a:ext cx="3657600" cy="2286000"/>
          </a:xfrm>
          <a:custGeom>
            <a:avLst/>
            <a:gdLst>
              <a:gd name="connsiteX0" fmla="*/ 0 w 3030565"/>
              <a:gd name="connsiteY0" fmla="*/ 397364 h 2649096"/>
              <a:gd name="connsiteX1" fmla="*/ 1706017 w 3030565"/>
              <a:gd name="connsiteY1" fmla="*/ 397364 h 2649096"/>
              <a:gd name="connsiteX2" fmla="*/ 1706017 w 3030565"/>
              <a:gd name="connsiteY2" fmla="*/ 0 h 2649096"/>
              <a:gd name="connsiteX3" fmla="*/ 3030565 w 3030565"/>
              <a:gd name="connsiteY3" fmla="*/ 1324548 h 2649096"/>
              <a:gd name="connsiteX4" fmla="*/ 1706017 w 3030565"/>
              <a:gd name="connsiteY4" fmla="*/ 2649096 h 2649096"/>
              <a:gd name="connsiteX5" fmla="*/ 1706017 w 3030565"/>
              <a:gd name="connsiteY5" fmla="*/ 2251732 h 2649096"/>
              <a:gd name="connsiteX6" fmla="*/ 0 w 3030565"/>
              <a:gd name="connsiteY6" fmla="*/ 2251732 h 2649096"/>
              <a:gd name="connsiteX7" fmla="*/ 0 w 3030565"/>
              <a:gd name="connsiteY7" fmla="*/ 397364 h 264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565" h="2649096">
                <a:moveTo>
                  <a:pt x="0" y="397364"/>
                </a:moveTo>
                <a:lnTo>
                  <a:pt x="1706017" y="397364"/>
                </a:lnTo>
                <a:lnTo>
                  <a:pt x="1706017" y="0"/>
                </a:lnTo>
                <a:lnTo>
                  <a:pt x="3030565" y="1324548"/>
                </a:lnTo>
                <a:lnTo>
                  <a:pt x="1706017" y="2649096"/>
                </a:lnTo>
                <a:lnTo>
                  <a:pt x="1706017" y="2251732"/>
                </a:lnTo>
                <a:lnTo>
                  <a:pt x="0" y="2251732"/>
                </a:lnTo>
                <a:lnTo>
                  <a:pt x="0" y="397364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8602" tIns="412604" rIns="826002" bIns="4126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/>
              <a:t>Divisions/Units </a:t>
            </a:r>
            <a:r>
              <a:rPr lang="en-US" sz="2400" kern="1200" dirty="0"/>
              <a:t>begin developing annual plans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959DC4-71F0-4D99-BA66-4CD25C391F2C}"/>
              </a:ext>
            </a:extLst>
          </p:cNvPr>
          <p:cNvSpPr/>
          <p:nvPr/>
        </p:nvSpPr>
        <p:spPr>
          <a:xfrm>
            <a:off x="1506993" y="2085717"/>
            <a:ext cx="1515282" cy="1515282"/>
          </a:xfrm>
          <a:custGeom>
            <a:avLst/>
            <a:gdLst>
              <a:gd name="connsiteX0" fmla="*/ 0 w 1515282"/>
              <a:gd name="connsiteY0" fmla="*/ 757641 h 1515282"/>
              <a:gd name="connsiteX1" fmla="*/ 757641 w 1515282"/>
              <a:gd name="connsiteY1" fmla="*/ 0 h 1515282"/>
              <a:gd name="connsiteX2" fmla="*/ 1515282 w 1515282"/>
              <a:gd name="connsiteY2" fmla="*/ 757641 h 1515282"/>
              <a:gd name="connsiteX3" fmla="*/ 757641 w 1515282"/>
              <a:gd name="connsiteY3" fmla="*/ 1515282 h 1515282"/>
              <a:gd name="connsiteX4" fmla="*/ 0 w 1515282"/>
              <a:gd name="connsiteY4" fmla="*/ 757641 h 15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82" h="1515282">
                <a:moveTo>
                  <a:pt x="0" y="757641"/>
                </a:moveTo>
                <a:cubicBezTo>
                  <a:pt x="0" y="339207"/>
                  <a:pt x="339207" y="0"/>
                  <a:pt x="757641" y="0"/>
                </a:cubicBezTo>
                <a:cubicBezTo>
                  <a:pt x="1176075" y="0"/>
                  <a:pt x="1515282" y="339207"/>
                  <a:pt x="1515282" y="757641"/>
                </a:cubicBezTo>
                <a:cubicBezTo>
                  <a:pt x="1515282" y="1176075"/>
                  <a:pt x="1176075" y="1515282"/>
                  <a:pt x="757641" y="1515282"/>
                </a:cubicBezTo>
                <a:cubicBezTo>
                  <a:pt x="339207" y="1515282"/>
                  <a:pt x="0" y="1176075"/>
                  <a:pt x="0" y="7576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148" tIns="237148" rIns="237148" bIns="23714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Nov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2021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2E1ACF-7B2D-4B21-8163-E34689E0E8F4}"/>
              </a:ext>
            </a:extLst>
          </p:cNvPr>
          <p:cNvSpPr/>
          <p:nvPr/>
        </p:nvSpPr>
        <p:spPr>
          <a:xfrm>
            <a:off x="7198771" y="1700358"/>
            <a:ext cx="3657600" cy="2286000"/>
          </a:xfrm>
          <a:custGeom>
            <a:avLst/>
            <a:gdLst>
              <a:gd name="connsiteX0" fmla="*/ 0 w 3030565"/>
              <a:gd name="connsiteY0" fmla="*/ 397364 h 2649096"/>
              <a:gd name="connsiteX1" fmla="*/ 1706017 w 3030565"/>
              <a:gd name="connsiteY1" fmla="*/ 397364 h 2649096"/>
              <a:gd name="connsiteX2" fmla="*/ 1706017 w 3030565"/>
              <a:gd name="connsiteY2" fmla="*/ 0 h 2649096"/>
              <a:gd name="connsiteX3" fmla="*/ 3030565 w 3030565"/>
              <a:gd name="connsiteY3" fmla="*/ 1324548 h 2649096"/>
              <a:gd name="connsiteX4" fmla="*/ 1706017 w 3030565"/>
              <a:gd name="connsiteY4" fmla="*/ 2649096 h 2649096"/>
              <a:gd name="connsiteX5" fmla="*/ 1706017 w 3030565"/>
              <a:gd name="connsiteY5" fmla="*/ 2251732 h 2649096"/>
              <a:gd name="connsiteX6" fmla="*/ 0 w 3030565"/>
              <a:gd name="connsiteY6" fmla="*/ 2251732 h 2649096"/>
              <a:gd name="connsiteX7" fmla="*/ 0 w 3030565"/>
              <a:gd name="connsiteY7" fmla="*/ 397364 h 264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565" h="2649096">
                <a:moveTo>
                  <a:pt x="0" y="397364"/>
                </a:moveTo>
                <a:lnTo>
                  <a:pt x="1706017" y="397364"/>
                </a:lnTo>
                <a:lnTo>
                  <a:pt x="1706017" y="0"/>
                </a:lnTo>
                <a:lnTo>
                  <a:pt x="3030565" y="1324548"/>
                </a:lnTo>
                <a:lnTo>
                  <a:pt x="1706017" y="2649096"/>
                </a:lnTo>
                <a:lnTo>
                  <a:pt x="1706017" y="2251732"/>
                </a:lnTo>
                <a:lnTo>
                  <a:pt x="0" y="2251732"/>
                </a:lnTo>
                <a:lnTo>
                  <a:pt x="0" y="39736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8602" tIns="412604" rIns="826002" bIns="4126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/>
              <a:t>Divisions/Units </a:t>
            </a:r>
            <a:r>
              <a:rPr lang="en-US" sz="2400" kern="1200" dirty="0"/>
              <a:t>enter annual plans in </a:t>
            </a:r>
            <a:r>
              <a:rPr lang="en-US" sz="2400" kern="1200" dirty="0" err="1"/>
              <a:t>Nuventive</a:t>
            </a:r>
            <a:endParaRPr lang="en-US" sz="24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A0E7BE9-7AA4-4C59-9BC0-38DAF23299A9}"/>
              </a:ext>
            </a:extLst>
          </p:cNvPr>
          <p:cNvSpPr/>
          <p:nvPr/>
        </p:nvSpPr>
        <p:spPr>
          <a:xfrm>
            <a:off x="6441130" y="2085717"/>
            <a:ext cx="1515282" cy="1515282"/>
          </a:xfrm>
          <a:custGeom>
            <a:avLst/>
            <a:gdLst>
              <a:gd name="connsiteX0" fmla="*/ 0 w 1515282"/>
              <a:gd name="connsiteY0" fmla="*/ 757641 h 1515282"/>
              <a:gd name="connsiteX1" fmla="*/ 757641 w 1515282"/>
              <a:gd name="connsiteY1" fmla="*/ 0 h 1515282"/>
              <a:gd name="connsiteX2" fmla="*/ 1515282 w 1515282"/>
              <a:gd name="connsiteY2" fmla="*/ 757641 h 1515282"/>
              <a:gd name="connsiteX3" fmla="*/ 757641 w 1515282"/>
              <a:gd name="connsiteY3" fmla="*/ 1515282 h 1515282"/>
              <a:gd name="connsiteX4" fmla="*/ 0 w 1515282"/>
              <a:gd name="connsiteY4" fmla="*/ 757641 h 15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82" h="1515282">
                <a:moveTo>
                  <a:pt x="0" y="757641"/>
                </a:moveTo>
                <a:cubicBezTo>
                  <a:pt x="0" y="339207"/>
                  <a:pt x="339207" y="0"/>
                  <a:pt x="757641" y="0"/>
                </a:cubicBezTo>
                <a:cubicBezTo>
                  <a:pt x="1176075" y="0"/>
                  <a:pt x="1515282" y="339207"/>
                  <a:pt x="1515282" y="757641"/>
                </a:cubicBezTo>
                <a:cubicBezTo>
                  <a:pt x="1515282" y="1176075"/>
                  <a:pt x="1176075" y="1515282"/>
                  <a:pt x="757641" y="1515282"/>
                </a:cubicBezTo>
                <a:cubicBezTo>
                  <a:pt x="339207" y="1515282"/>
                  <a:pt x="0" y="1176075"/>
                  <a:pt x="0" y="757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148" tIns="237148" rIns="237148" bIns="23714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January 28, 2022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1EA8E7-0C6F-4162-9FC7-AE3204C575F5}"/>
              </a:ext>
            </a:extLst>
          </p:cNvPr>
          <p:cNvSpPr/>
          <p:nvPr/>
        </p:nvSpPr>
        <p:spPr>
          <a:xfrm>
            <a:off x="2269937" y="4106785"/>
            <a:ext cx="3657600" cy="2286000"/>
          </a:xfrm>
          <a:custGeom>
            <a:avLst/>
            <a:gdLst>
              <a:gd name="connsiteX0" fmla="*/ 0 w 3030565"/>
              <a:gd name="connsiteY0" fmla="*/ 397364 h 2649096"/>
              <a:gd name="connsiteX1" fmla="*/ 1706017 w 3030565"/>
              <a:gd name="connsiteY1" fmla="*/ 397364 h 2649096"/>
              <a:gd name="connsiteX2" fmla="*/ 1706017 w 3030565"/>
              <a:gd name="connsiteY2" fmla="*/ 0 h 2649096"/>
              <a:gd name="connsiteX3" fmla="*/ 3030565 w 3030565"/>
              <a:gd name="connsiteY3" fmla="*/ 1324548 h 2649096"/>
              <a:gd name="connsiteX4" fmla="*/ 1706017 w 3030565"/>
              <a:gd name="connsiteY4" fmla="*/ 2649096 h 2649096"/>
              <a:gd name="connsiteX5" fmla="*/ 1706017 w 3030565"/>
              <a:gd name="connsiteY5" fmla="*/ 2251732 h 2649096"/>
              <a:gd name="connsiteX6" fmla="*/ 0 w 3030565"/>
              <a:gd name="connsiteY6" fmla="*/ 2251732 h 2649096"/>
              <a:gd name="connsiteX7" fmla="*/ 0 w 3030565"/>
              <a:gd name="connsiteY7" fmla="*/ 397364 h 264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565" h="2649096">
                <a:moveTo>
                  <a:pt x="0" y="397364"/>
                </a:moveTo>
                <a:lnTo>
                  <a:pt x="1706017" y="397364"/>
                </a:lnTo>
                <a:lnTo>
                  <a:pt x="1706017" y="0"/>
                </a:lnTo>
                <a:lnTo>
                  <a:pt x="3030565" y="1324548"/>
                </a:lnTo>
                <a:lnTo>
                  <a:pt x="1706017" y="2649096"/>
                </a:lnTo>
                <a:lnTo>
                  <a:pt x="1706017" y="2251732"/>
                </a:lnTo>
                <a:lnTo>
                  <a:pt x="0" y="2251732"/>
                </a:lnTo>
                <a:lnTo>
                  <a:pt x="0" y="397364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8602" tIns="412604" rIns="826002" bIns="4126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Offices/ Programs </a:t>
            </a:r>
            <a:r>
              <a:rPr lang="en-US" sz="2400" kern="1200" dirty="0"/>
              <a:t>begin developing annual plans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C5AC89-F7E2-4EA0-A2FB-E37A39210349}"/>
              </a:ext>
            </a:extLst>
          </p:cNvPr>
          <p:cNvSpPr/>
          <p:nvPr/>
        </p:nvSpPr>
        <p:spPr>
          <a:xfrm>
            <a:off x="1512296" y="4492144"/>
            <a:ext cx="1515282" cy="1515282"/>
          </a:xfrm>
          <a:custGeom>
            <a:avLst/>
            <a:gdLst>
              <a:gd name="connsiteX0" fmla="*/ 0 w 1515282"/>
              <a:gd name="connsiteY0" fmla="*/ 757641 h 1515282"/>
              <a:gd name="connsiteX1" fmla="*/ 757641 w 1515282"/>
              <a:gd name="connsiteY1" fmla="*/ 0 h 1515282"/>
              <a:gd name="connsiteX2" fmla="*/ 1515282 w 1515282"/>
              <a:gd name="connsiteY2" fmla="*/ 757641 h 1515282"/>
              <a:gd name="connsiteX3" fmla="*/ 757641 w 1515282"/>
              <a:gd name="connsiteY3" fmla="*/ 1515282 h 1515282"/>
              <a:gd name="connsiteX4" fmla="*/ 0 w 1515282"/>
              <a:gd name="connsiteY4" fmla="*/ 757641 h 15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82" h="1515282">
                <a:moveTo>
                  <a:pt x="0" y="757641"/>
                </a:moveTo>
                <a:cubicBezTo>
                  <a:pt x="0" y="339207"/>
                  <a:pt x="339207" y="0"/>
                  <a:pt x="757641" y="0"/>
                </a:cubicBezTo>
                <a:cubicBezTo>
                  <a:pt x="1176075" y="0"/>
                  <a:pt x="1515282" y="339207"/>
                  <a:pt x="1515282" y="757641"/>
                </a:cubicBezTo>
                <a:cubicBezTo>
                  <a:pt x="1515282" y="1176075"/>
                  <a:pt x="1176075" y="1515282"/>
                  <a:pt x="757641" y="1515282"/>
                </a:cubicBezTo>
                <a:cubicBezTo>
                  <a:pt x="339207" y="1515282"/>
                  <a:pt x="0" y="1176075"/>
                  <a:pt x="0" y="7576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148" tIns="237148" rIns="237148" bIns="237148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Feb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kern="1200" dirty="0"/>
              <a:t>2022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D413D6-EB63-4805-B74F-AB112050964A}"/>
              </a:ext>
            </a:extLst>
          </p:cNvPr>
          <p:cNvSpPr/>
          <p:nvPr/>
        </p:nvSpPr>
        <p:spPr>
          <a:xfrm>
            <a:off x="7204074" y="4106785"/>
            <a:ext cx="3657600" cy="2286000"/>
          </a:xfrm>
          <a:custGeom>
            <a:avLst/>
            <a:gdLst>
              <a:gd name="connsiteX0" fmla="*/ 0 w 3030565"/>
              <a:gd name="connsiteY0" fmla="*/ 397364 h 2649096"/>
              <a:gd name="connsiteX1" fmla="*/ 1706017 w 3030565"/>
              <a:gd name="connsiteY1" fmla="*/ 397364 h 2649096"/>
              <a:gd name="connsiteX2" fmla="*/ 1706017 w 3030565"/>
              <a:gd name="connsiteY2" fmla="*/ 0 h 2649096"/>
              <a:gd name="connsiteX3" fmla="*/ 3030565 w 3030565"/>
              <a:gd name="connsiteY3" fmla="*/ 1324548 h 2649096"/>
              <a:gd name="connsiteX4" fmla="*/ 1706017 w 3030565"/>
              <a:gd name="connsiteY4" fmla="*/ 2649096 h 2649096"/>
              <a:gd name="connsiteX5" fmla="*/ 1706017 w 3030565"/>
              <a:gd name="connsiteY5" fmla="*/ 2251732 h 2649096"/>
              <a:gd name="connsiteX6" fmla="*/ 0 w 3030565"/>
              <a:gd name="connsiteY6" fmla="*/ 2251732 h 2649096"/>
              <a:gd name="connsiteX7" fmla="*/ 0 w 3030565"/>
              <a:gd name="connsiteY7" fmla="*/ 397364 h 264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565" h="2649096">
                <a:moveTo>
                  <a:pt x="0" y="397364"/>
                </a:moveTo>
                <a:lnTo>
                  <a:pt x="1706017" y="397364"/>
                </a:lnTo>
                <a:lnTo>
                  <a:pt x="1706017" y="0"/>
                </a:lnTo>
                <a:lnTo>
                  <a:pt x="3030565" y="1324548"/>
                </a:lnTo>
                <a:lnTo>
                  <a:pt x="1706017" y="2649096"/>
                </a:lnTo>
                <a:lnTo>
                  <a:pt x="1706017" y="2251732"/>
                </a:lnTo>
                <a:lnTo>
                  <a:pt x="0" y="2251732"/>
                </a:lnTo>
                <a:lnTo>
                  <a:pt x="0" y="397364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8602" tIns="412604" rIns="826002" bIns="4126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Offices/ Programs </a:t>
            </a:r>
            <a:r>
              <a:rPr lang="en-US" sz="2400" kern="1200" dirty="0"/>
              <a:t>enter annual plans in </a:t>
            </a:r>
            <a:r>
              <a:rPr lang="en-US" sz="2400" kern="1200" dirty="0" err="1"/>
              <a:t>Nuventive</a:t>
            </a:r>
            <a:endParaRPr lang="en-US" sz="24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D380CB-D9F1-4488-A30A-085BBA241F75}"/>
              </a:ext>
            </a:extLst>
          </p:cNvPr>
          <p:cNvSpPr/>
          <p:nvPr/>
        </p:nvSpPr>
        <p:spPr>
          <a:xfrm>
            <a:off x="6446433" y="4492144"/>
            <a:ext cx="1515282" cy="1515282"/>
          </a:xfrm>
          <a:custGeom>
            <a:avLst/>
            <a:gdLst>
              <a:gd name="connsiteX0" fmla="*/ 0 w 1515282"/>
              <a:gd name="connsiteY0" fmla="*/ 757641 h 1515282"/>
              <a:gd name="connsiteX1" fmla="*/ 757641 w 1515282"/>
              <a:gd name="connsiteY1" fmla="*/ 0 h 1515282"/>
              <a:gd name="connsiteX2" fmla="*/ 1515282 w 1515282"/>
              <a:gd name="connsiteY2" fmla="*/ 757641 h 1515282"/>
              <a:gd name="connsiteX3" fmla="*/ 757641 w 1515282"/>
              <a:gd name="connsiteY3" fmla="*/ 1515282 h 1515282"/>
              <a:gd name="connsiteX4" fmla="*/ 0 w 1515282"/>
              <a:gd name="connsiteY4" fmla="*/ 757641 h 15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82" h="1515282">
                <a:moveTo>
                  <a:pt x="0" y="757641"/>
                </a:moveTo>
                <a:cubicBezTo>
                  <a:pt x="0" y="339207"/>
                  <a:pt x="339207" y="0"/>
                  <a:pt x="757641" y="0"/>
                </a:cubicBezTo>
                <a:cubicBezTo>
                  <a:pt x="1176075" y="0"/>
                  <a:pt x="1515282" y="339207"/>
                  <a:pt x="1515282" y="757641"/>
                </a:cubicBezTo>
                <a:cubicBezTo>
                  <a:pt x="1515282" y="1176075"/>
                  <a:pt x="1176075" y="1515282"/>
                  <a:pt x="757641" y="1515282"/>
                </a:cubicBezTo>
                <a:cubicBezTo>
                  <a:pt x="339207" y="1515282"/>
                  <a:pt x="0" y="1176075"/>
                  <a:pt x="0" y="7576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148" tIns="237148" rIns="237148" bIns="23714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April 15,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86BE9-27A1-49C6-8CF0-4119653E2DD9}"/>
              </a:ext>
            </a:extLst>
          </p:cNvPr>
          <p:cNvSpPr txBox="1"/>
          <p:nvPr/>
        </p:nvSpPr>
        <p:spPr>
          <a:xfrm>
            <a:off x="1506993" y="1266581"/>
            <a:ext cx="505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Annual Planning worksheet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(MS Word)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680AE-3006-4485-A0D0-B67262E1A9AD}"/>
              </a:ext>
            </a:extLst>
          </p:cNvPr>
          <p:cNvSpPr txBox="1"/>
          <p:nvPr/>
        </p:nvSpPr>
        <p:spPr>
          <a:xfrm>
            <a:off x="6441130" y="1295732"/>
            <a:ext cx="505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New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Nuventive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annual planning forms</a:t>
            </a:r>
          </a:p>
        </p:txBody>
      </p:sp>
    </p:spTree>
    <p:extLst>
      <p:ext uri="{BB962C8B-B14F-4D97-AF65-F5344CB8AC3E}">
        <p14:creationId xmlns:p14="http://schemas.microsoft.com/office/powerpoint/2010/main" val="3045555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21E7A3-4144-4BFA-971B-24799104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Annual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6D192C-A24C-4861-BFA1-5F0DBDE6A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C1AB-11F5-41F5-9685-12CB7C4A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71F8B-239B-47F9-8902-7A5598D6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1272756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E4E1D4-C293-4703-803B-B574CEE19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36" y="1266509"/>
            <a:ext cx="7473477" cy="4838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7253C-4905-474D-A829-97D4D6D2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FB606-5A83-7141-95A9-4DB685FA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21D4-A290-AC4E-8E50-FA2F3C72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D99F6E-25DB-4DBB-BA29-ABD7F464306A}"/>
              </a:ext>
            </a:extLst>
          </p:cNvPr>
          <p:cNvSpPr/>
          <p:nvPr/>
        </p:nvSpPr>
        <p:spPr>
          <a:xfrm>
            <a:off x="7944526" y="911935"/>
            <a:ext cx="85509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2C4BC817-C2EB-447C-B9D2-43E891EB0183}"/>
              </a:ext>
            </a:extLst>
          </p:cNvPr>
          <p:cNvSpPr/>
          <p:nvPr/>
        </p:nvSpPr>
        <p:spPr>
          <a:xfrm rot="10800000" flipV="1">
            <a:off x="8858990" y="1207132"/>
            <a:ext cx="855088" cy="978919"/>
          </a:xfrm>
          <a:prstGeom prst="bentArrow">
            <a:avLst>
              <a:gd name="adj1" fmla="val 25000"/>
              <a:gd name="adj2" fmla="val 25000"/>
              <a:gd name="adj3" fmla="val 43774"/>
              <a:gd name="adj4" fmla="val 43750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56A62-69FB-41A1-97C3-3F4650228513}"/>
              </a:ext>
            </a:extLst>
          </p:cNvPr>
          <p:cNvSpPr txBox="1"/>
          <p:nvPr/>
        </p:nvSpPr>
        <p:spPr>
          <a:xfrm>
            <a:off x="8959633" y="2186051"/>
            <a:ext cx="2832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Save function only works when all required fields (indicated with *) have been completed. So be sure to complete all your fields, especially the required ones before saving. </a:t>
            </a:r>
          </a:p>
        </p:txBody>
      </p:sp>
    </p:spTree>
    <p:extLst>
      <p:ext uri="{BB962C8B-B14F-4D97-AF65-F5344CB8AC3E}">
        <p14:creationId xmlns:p14="http://schemas.microsoft.com/office/powerpoint/2010/main" val="402091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643F7-7E13-4359-9626-276419FB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19" y="4346695"/>
            <a:ext cx="9494097" cy="133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96D6E-FF44-4321-8726-1BBCA46DF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39" y="1283652"/>
            <a:ext cx="9463977" cy="2773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924FD0-6E66-D548-9929-A1FB8A6CDB77}"/>
              </a:ext>
            </a:extLst>
          </p:cNvPr>
          <p:cNvSpPr/>
          <p:nvPr/>
        </p:nvSpPr>
        <p:spPr>
          <a:xfrm>
            <a:off x="9329716" y="4643190"/>
            <a:ext cx="1239322" cy="74464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C44263-16A0-4F4D-A86D-CB9AFB65FFEA}"/>
              </a:ext>
            </a:extLst>
          </p:cNvPr>
          <p:cNvSpPr/>
          <p:nvPr/>
        </p:nvSpPr>
        <p:spPr>
          <a:xfrm>
            <a:off x="9517742" y="1661173"/>
            <a:ext cx="1239322" cy="74464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9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289F6A-12B6-41DA-9E3C-A0CEA368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131812-8628-4B8B-A172-A63941AC0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80D8-B2E1-4D5F-993F-C965668E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385B-17B7-44FB-950A-7DC2E198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204017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922A2-6BF2-44CE-BF0E-AEDE38E48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08" y="3462821"/>
            <a:ext cx="10952584" cy="1765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80FD3-EC0B-4712-8EBD-4DF397DD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Do you need to complete a Funding Request Form?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EC9B-D1F9-40A7-A5FE-39BDBB87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0E0A-AE94-40E6-B123-69A782FE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C765-F5D5-414C-B625-34FDDC5078B5}"/>
              </a:ext>
            </a:extLst>
          </p:cNvPr>
          <p:cNvSpPr txBox="1"/>
          <p:nvPr/>
        </p:nvSpPr>
        <p:spPr>
          <a:xfrm>
            <a:off x="1637846" y="1761564"/>
            <a:ext cx="883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will only need to complete a Funding Request form if you select “yes” to the budget augmentation question in the Planning of Annual Goals.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7C82FD-C91C-4905-8E99-D85EB7856C02}"/>
              </a:ext>
            </a:extLst>
          </p:cNvPr>
          <p:cNvSpPr/>
          <p:nvPr/>
        </p:nvSpPr>
        <p:spPr>
          <a:xfrm>
            <a:off x="310180" y="4701781"/>
            <a:ext cx="1427896" cy="635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8825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BF15F64-75DB-43DE-BA8C-5A83437E9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1" r="59888"/>
          <a:stretch/>
        </p:blipFill>
        <p:spPr>
          <a:xfrm>
            <a:off x="373987" y="1561634"/>
            <a:ext cx="3884377" cy="4044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9E1F2-84CC-4E92-B89E-7879E1E3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22"/>
          <a:stretch/>
        </p:blipFill>
        <p:spPr>
          <a:xfrm>
            <a:off x="3838364" y="2535284"/>
            <a:ext cx="8086356" cy="1948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6B4857-7D0E-4EB9-BF4E-CA9DF0AB825D}"/>
              </a:ext>
            </a:extLst>
          </p:cNvPr>
          <p:cNvCxnSpPr>
            <a:cxnSpLocks/>
          </p:cNvCxnSpPr>
          <p:nvPr/>
        </p:nvCxnSpPr>
        <p:spPr>
          <a:xfrm flipH="1">
            <a:off x="3324181" y="2368981"/>
            <a:ext cx="1873461" cy="567819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90ED13-8C27-49A2-9785-9088D41D85E3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472272" y="2950076"/>
            <a:ext cx="8484721" cy="1333107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0EB8065-F0EF-40F5-9211-9F16C158AD1D}"/>
              </a:ext>
            </a:extLst>
          </p:cNvPr>
          <p:cNvSpPr/>
          <p:nvPr/>
        </p:nvSpPr>
        <p:spPr>
          <a:xfrm>
            <a:off x="9127957" y="2506245"/>
            <a:ext cx="1219201" cy="519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4048D9-18D6-43BE-B5F5-3AAC791A1B1E}"/>
              </a:ext>
            </a:extLst>
          </p:cNvPr>
          <p:cNvCxnSpPr>
            <a:cxnSpLocks/>
          </p:cNvCxnSpPr>
          <p:nvPr/>
        </p:nvCxnSpPr>
        <p:spPr>
          <a:xfrm flipH="1">
            <a:off x="2336015" y="2910146"/>
            <a:ext cx="6791943" cy="2114543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D0BB0F9-C732-482A-A48D-89C85BFA41A1}"/>
              </a:ext>
            </a:extLst>
          </p:cNvPr>
          <p:cNvSpPr/>
          <p:nvPr/>
        </p:nvSpPr>
        <p:spPr>
          <a:xfrm>
            <a:off x="10745099" y="2506245"/>
            <a:ext cx="1446901" cy="519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E8457-1884-45C5-932C-535E31D32222}"/>
              </a:ext>
            </a:extLst>
          </p:cNvPr>
          <p:cNvSpPr txBox="1"/>
          <p:nvPr/>
        </p:nvSpPr>
        <p:spPr>
          <a:xfrm>
            <a:off x="5246530" y="1795314"/>
            <a:ext cx="657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title for this funding request.  Shortened description to help in the review of this request for approval.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577FB-1D67-4ED2-B1A0-04FDA8F2B7F9}"/>
              </a:ext>
            </a:extLst>
          </p:cNvPr>
          <p:cNvSpPr txBox="1"/>
          <p:nvPr/>
        </p:nvSpPr>
        <p:spPr>
          <a:xfrm>
            <a:off x="5069305" y="5174281"/>
            <a:ext cx="65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 If a request requires more than one funding category (e.g., software and staff to implement the new software), please complete one form for each funding category.</a:t>
            </a:r>
          </a:p>
        </p:txBody>
      </p:sp>
    </p:spTree>
    <p:extLst>
      <p:ext uri="{BB962C8B-B14F-4D97-AF65-F5344CB8AC3E}">
        <p14:creationId xmlns:p14="http://schemas.microsoft.com/office/powerpoint/2010/main" val="3416367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2E2D88-6D13-4D33-BDF0-84FA71CA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0" y="1369503"/>
            <a:ext cx="7734300" cy="239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9E1F2-84CC-4E92-B89E-7879E1E32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22"/>
          <a:stretch/>
        </p:blipFill>
        <p:spPr>
          <a:xfrm>
            <a:off x="3843733" y="4085481"/>
            <a:ext cx="8086356" cy="1948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90ED13-8C27-49A2-9785-9088D41D85E3}"/>
              </a:ext>
            </a:extLst>
          </p:cNvPr>
          <p:cNvCxnSpPr>
            <a:cxnSpLocks/>
          </p:cNvCxnSpPr>
          <p:nvPr/>
        </p:nvCxnSpPr>
        <p:spPr>
          <a:xfrm flipH="1" flipV="1">
            <a:off x="3096126" y="3514396"/>
            <a:ext cx="4067334" cy="836868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D0BB0F9-C732-482A-A48D-89C85BFA41A1}"/>
              </a:ext>
            </a:extLst>
          </p:cNvPr>
          <p:cNvSpPr/>
          <p:nvPr/>
        </p:nvSpPr>
        <p:spPr>
          <a:xfrm>
            <a:off x="7163460" y="4097396"/>
            <a:ext cx="1446901" cy="519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E8457-1884-45C5-932C-535E31D32222}"/>
              </a:ext>
            </a:extLst>
          </p:cNvPr>
          <p:cNvSpPr txBox="1"/>
          <p:nvPr/>
        </p:nvSpPr>
        <p:spPr>
          <a:xfrm>
            <a:off x="6096000" y="1460402"/>
            <a:ext cx="569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request for one-time funding supports an initiative that has a beginning and an end.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4048D9-18D6-43BE-B5F5-3AAC791A1B1E}"/>
              </a:ext>
            </a:extLst>
          </p:cNvPr>
          <p:cNvCxnSpPr>
            <a:cxnSpLocks/>
          </p:cNvCxnSpPr>
          <p:nvPr/>
        </p:nvCxnSpPr>
        <p:spPr>
          <a:xfrm flipH="1">
            <a:off x="4555958" y="1725420"/>
            <a:ext cx="1497371" cy="23683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4A0653-7B63-4CC5-A0DC-77865F1891F5}"/>
              </a:ext>
            </a:extLst>
          </p:cNvPr>
          <p:cNvSpPr txBox="1"/>
          <p:nvPr/>
        </p:nvSpPr>
        <p:spPr>
          <a:xfrm>
            <a:off x="6231358" y="3150256"/>
            <a:ext cx="569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Applicable for Programs only.  For divisions, select N/A – Program Review not required.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3D31CA-D2CC-4312-82E8-EAF90034FE76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2825053"/>
            <a:ext cx="1354559" cy="533056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5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96781A4-4A13-4489-B7DF-44F9FFFF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8116" y="1386094"/>
            <a:ext cx="4712214" cy="4850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6E779-A94E-4FA0-A9E2-E10EEB8E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665B6-6876-4851-A93E-67FCDC1C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7B10-0BE8-427F-8945-567830FD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ACAD8-BBB9-4835-AA00-37DED0EB5A7E}"/>
              </a:ext>
            </a:extLst>
          </p:cNvPr>
          <p:cNvSpPr txBox="1"/>
          <p:nvPr/>
        </p:nvSpPr>
        <p:spPr>
          <a:xfrm>
            <a:off x="2065109" y="2090172"/>
            <a:ext cx="2137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Access Funding Request Form, click on the hamburger and select Funding Request Form.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43989B1-0C65-4882-A563-3A8E8EDA06A6}"/>
              </a:ext>
            </a:extLst>
          </p:cNvPr>
          <p:cNvSpPr/>
          <p:nvPr/>
        </p:nvSpPr>
        <p:spPr>
          <a:xfrm rot="16200000">
            <a:off x="4380743" y="1675788"/>
            <a:ext cx="439272" cy="1268040"/>
          </a:xfrm>
          <a:prstGeom prst="down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4C652-A175-424F-8330-86CE5E334BF9}"/>
              </a:ext>
            </a:extLst>
          </p:cNvPr>
          <p:cNvSpPr/>
          <p:nvPr/>
        </p:nvSpPr>
        <p:spPr>
          <a:xfrm>
            <a:off x="5498278" y="4465122"/>
            <a:ext cx="2339436" cy="636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737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A3855D6-F5D1-4C65-83A5-0E889304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559481"/>
            <a:ext cx="7689400" cy="4154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A81C1-0211-4CB0-847F-A991FA03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1917-2777-4456-89BF-827FD8E4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77B4-4D3D-4CA3-B020-CE245F48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02C8C-314C-4FD2-B0E5-A6BC95D7360D}"/>
              </a:ext>
            </a:extLst>
          </p:cNvPr>
          <p:cNvSpPr txBox="1"/>
          <p:nvPr/>
        </p:nvSpPr>
        <p:spPr>
          <a:xfrm>
            <a:off x="9380067" y="2399340"/>
            <a:ext cx="2256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Indicates a required field. Be sure to complete the form and save your work.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C39DEF-F05B-4422-8068-1792064D2C93}"/>
              </a:ext>
            </a:extLst>
          </p:cNvPr>
          <p:cNvSpPr/>
          <p:nvPr/>
        </p:nvSpPr>
        <p:spPr>
          <a:xfrm rot="10800000">
            <a:off x="2936055" y="3194462"/>
            <a:ext cx="6314823" cy="234536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30DD20-470B-40DB-A9B4-C64EB22E7989}"/>
              </a:ext>
            </a:extLst>
          </p:cNvPr>
          <p:cNvSpPr/>
          <p:nvPr/>
        </p:nvSpPr>
        <p:spPr>
          <a:xfrm flipH="1" flipV="1">
            <a:off x="8370664" y="2448447"/>
            <a:ext cx="880214" cy="379836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2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DED-B251-4183-A2B8-44396CAB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Form: Amount Requested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46DFC-5237-4E3E-8FB3-A29E9C74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F4410-F9E9-490A-B6E5-0EF19E70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587E2-CE6C-4BD1-A7F9-3D7D9B83E5F7}"/>
              </a:ext>
            </a:extLst>
          </p:cNvPr>
          <p:cNvSpPr txBox="1"/>
          <p:nvPr/>
        </p:nvSpPr>
        <p:spPr>
          <a:xfrm>
            <a:off x="1866378" y="2090172"/>
            <a:ext cx="1929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to enter </a:t>
            </a:r>
            <a:r>
              <a:rPr lang="en-US" sz="2800" b="1" i="1" dirty="0"/>
              <a:t>numbers only </a:t>
            </a:r>
            <a:r>
              <a:rPr lang="en-US" sz="2800" dirty="0"/>
              <a:t>for the Amount Requested.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51B0D-96F5-4AE5-AF08-5A900865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54" y="1600227"/>
            <a:ext cx="5583382" cy="4059584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6A19E1D7-B0B4-4AB0-B189-673E184BEA9A}"/>
              </a:ext>
            </a:extLst>
          </p:cNvPr>
          <p:cNvSpPr/>
          <p:nvPr/>
        </p:nvSpPr>
        <p:spPr>
          <a:xfrm flipV="1">
            <a:off x="2633998" y="4745411"/>
            <a:ext cx="2104375" cy="914400"/>
          </a:xfrm>
          <a:prstGeom prst="ben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BE9523-29E5-44A3-8968-8601CD55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Nuventive</a:t>
            </a:r>
            <a:r>
              <a:rPr lang="en-US" dirty="0"/>
              <a:t> Access &amp; Log-in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F2CDB9-94ED-4192-9258-263B2F5E8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DA3CB-3464-43FB-BB33-FB5DA286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FB65-8696-4B38-9B18-4B621A6F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3153809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4CD1-5EB3-4DCE-83FD-87456A2F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 Form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4512B-8A27-4CA1-9AFD-7F1756B1A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658" y="1342279"/>
            <a:ext cx="5443669" cy="47804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AF86-FF32-4E1E-9CD1-D3340D9A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4AE98-BA78-4383-94FC-D07D21D8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EAA5F3-06B9-4CAF-B713-74A0091C888F}"/>
              </a:ext>
            </a:extLst>
          </p:cNvPr>
          <p:cNvSpPr/>
          <p:nvPr/>
        </p:nvSpPr>
        <p:spPr>
          <a:xfrm>
            <a:off x="5255998" y="4280763"/>
            <a:ext cx="2403104" cy="74464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C8FE9-0A1E-4F2A-B4FF-7B3708353C90}"/>
              </a:ext>
            </a:extLst>
          </p:cNvPr>
          <p:cNvSpPr txBox="1"/>
          <p:nvPr/>
        </p:nvSpPr>
        <p:spPr>
          <a:xfrm>
            <a:off x="1603169" y="2802576"/>
            <a:ext cx="308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the funding request form. Keep the “For Manager Use Only” blank.</a:t>
            </a:r>
          </a:p>
        </p:txBody>
      </p:sp>
    </p:spTree>
    <p:extLst>
      <p:ext uri="{BB962C8B-B14F-4D97-AF65-F5344CB8AC3E}">
        <p14:creationId xmlns:p14="http://schemas.microsoft.com/office/powerpoint/2010/main" val="343529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Funding Requests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7C51-5F94-4877-B09D-5E225E9F469A}"/>
              </a:ext>
            </a:extLst>
          </p:cNvPr>
          <p:cNvSpPr txBox="1"/>
          <p:nvPr/>
        </p:nvSpPr>
        <p:spPr>
          <a:xfrm>
            <a:off x="1219488" y="1326466"/>
            <a:ext cx="10568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funding requests are entered: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One “card” per funding request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Filters used to view funding request cards and hide old cards.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DECCE-126A-4565-96B9-B8DA4A57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3" y="3067625"/>
            <a:ext cx="11082528" cy="10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5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ADB65A-8ED1-4268-BDC5-4692995E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65B7EE-62AD-4D12-9F58-D3337AC2B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4889-52E0-48F5-A4E8-EB5AA613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2CF6A-A912-4D88-932B-A6C98369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177221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D070CB-35D7-43AC-9FF0-EECEA115B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392" y="1249919"/>
            <a:ext cx="5353060" cy="4796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30717-0A66-4A8A-80D6-C308700C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F398-548F-47F7-9C3B-043FCA1A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CB32-2470-4A52-B54D-DFFA0EC6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F5FA8-CDCD-445E-B808-36A8563D3951}"/>
              </a:ext>
            </a:extLst>
          </p:cNvPr>
          <p:cNvSpPr txBox="1"/>
          <p:nvPr/>
        </p:nvSpPr>
        <p:spPr>
          <a:xfrm>
            <a:off x="7917058" y="2521059"/>
            <a:ext cx="2714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on Mapping to link each Funding Request to a goal.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AF16A-67B8-4016-8179-4A9D597AD8C3}"/>
              </a:ext>
            </a:extLst>
          </p:cNvPr>
          <p:cNvSpPr/>
          <p:nvPr/>
        </p:nvSpPr>
        <p:spPr>
          <a:xfrm>
            <a:off x="5473102" y="3065349"/>
            <a:ext cx="2008351" cy="7273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1831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DDC53F-9B4F-4E60-BB5B-4C42A3221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124" y="1259714"/>
            <a:ext cx="7823541" cy="4933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0D363-58D7-4E7D-8AD3-10185218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Funding Request to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0F6DC-40CE-4C86-B275-8277E3A8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430AF-C88A-451C-A755-8A38EE8E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90FAC-0CFD-430D-A134-B28CA623AB5F}"/>
              </a:ext>
            </a:extLst>
          </p:cNvPr>
          <p:cNvSpPr txBox="1"/>
          <p:nvPr/>
        </p:nvSpPr>
        <p:spPr>
          <a:xfrm>
            <a:off x="1236136" y="1500093"/>
            <a:ext cx="2195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the “L” button to link the funding request to the goal(s) that apply. A button highlighted in Yellow indicates the funding request is linked to the goal on the left.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0E9CC-5ADB-45FA-A195-ADAC45C5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688" y="5224400"/>
            <a:ext cx="1367617" cy="42929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264C66C-F68F-44DF-9C6A-65A5C5B93F9E}"/>
              </a:ext>
            </a:extLst>
          </p:cNvPr>
          <p:cNvSpPr/>
          <p:nvPr/>
        </p:nvSpPr>
        <p:spPr>
          <a:xfrm rot="10800000">
            <a:off x="11082528" y="4490524"/>
            <a:ext cx="367420" cy="666748"/>
          </a:xfrm>
          <a:prstGeom prst="downArrow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D06ED-EF93-42A9-94DC-C138CB1A8347}"/>
              </a:ext>
            </a:extLst>
          </p:cNvPr>
          <p:cNvSpPr txBox="1"/>
          <p:nvPr/>
        </p:nvSpPr>
        <p:spPr>
          <a:xfrm>
            <a:off x="3686186" y="2828226"/>
            <a:ext cx="5054053" cy="24748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49B6E-A41A-482D-8D9F-EE8089D40340}"/>
              </a:ext>
            </a:extLst>
          </p:cNvPr>
          <p:cNvSpPr/>
          <p:nvPr/>
        </p:nvSpPr>
        <p:spPr>
          <a:xfrm>
            <a:off x="9245588" y="5157272"/>
            <a:ext cx="2784115" cy="722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763CD-1026-4267-AE1A-1256533B8E9D}"/>
              </a:ext>
            </a:extLst>
          </p:cNvPr>
          <p:cNvSpPr txBox="1"/>
          <p:nvPr/>
        </p:nvSpPr>
        <p:spPr>
          <a:xfrm>
            <a:off x="9293902" y="5254382"/>
            <a:ext cx="12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Use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6925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9E1F2-84CC-4E92-B89E-7879E1E32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5" t="-2908" r="35367" b="2908"/>
          <a:stretch/>
        </p:blipFill>
        <p:spPr>
          <a:xfrm>
            <a:off x="1454851" y="3137520"/>
            <a:ext cx="8555422" cy="2758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8BDD-988F-BE46-AFB1-C7CF3D2C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Funding Request to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A223-45E6-1941-BBCB-D2FC695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9FAA-437D-5D4B-8008-3707F332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EB8065-F0EF-40F5-9211-9F16C158AD1D}"/>
              </a:ext>
            </a:extLst>
          </p:cNvPr>
          <p:cNvSpPr/>
          <p:nvPr/>
        </p:nvSpPr>
        <p:spPr>
          <a:xfrm>
            <a:off x="3605975" y="3169010"/>
            <a:ext cx="1219201" cy="519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0BB0F9-C732-482A-A48D-89C85BFA41A1}"/>
              </a:ext>
            </a:extLst>
          </p:cNvPr>
          <p:cNvSpPr/>
          <p:nvPr/>
        </p:nvSpPr>
        <p:spPr>
          <a:xfrm>
            <a:off x="1236136" y="3169010"/>
            <a:ext cx="2369839" cy="825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E8457-1884-45C5-932C-535E31D32222}"/>
              </a:ext>
            </a:extLst>
          </p:cNvPr>
          <p:cNvSpPr txBox="1"/>
          <p:nvPr/>
        </p:nvSpPr>
        <p:spPr>
          <a:xfrm>
            <a:off x="1024128" y="1332161"/>
            <a:ext cx="9916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Word worksheet should help with mapping funding request to an annual goal.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01E29-1CC6-42BD-B8C8-EE3EF5CD0F52}"/>
              </a:ext>
            </a:extLst>
          </p:cNvPr>
          <p:cNvSpPr txBox="1"/>
          <p:nvPr/>
        </p:nvSpPr>
        <p:spPr>
          <a:xfrm>
            <a:off x="1236135" y="2667024"/>
            <a:ext cx="23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Funding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4CC37-3B75-4D75-BDB2-7E70D04617E4}"/>
              </a:ext>
            </a:extLst>
          </p:cNvPr>
          <p:cNvSpPr txBox="1"/>
          <p:nvPr/>
        </p:nvSpPr>
        <p:spPr>
          <a:xfrm>
            <a:off x="3818995" y="2728714"/>
            <a:ext cx="236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753349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0BDE-1468-E740-9E96-15979B65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A280-97F7-874D-BA54-69317281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4" name="Freeform 3"/>
          <p:cNvSpPr/>
          <p:nvPr/>
        </p:nvSpPr>
        <p:spPr>
          <a:xfrm>
            <a:off x="711400" y="1569208"/>
            <a:ext cx="2044356" cy="792000"/>
          </a:xfrm>
          <a:custGeom>
            <a:avLst/>
            <a:gdLst>
              <a:gd name="connsiteX0" fmla="*/ 0 w 2044356"/>
              <a:gd name="connsiteY0" fmla="*/ 0 h 792000"/>
              <a:gd name="connsiteX1" fmla="*/ 2044356 w 2044356"/>
              <a:gd name="connsiteY1" fmla="*/ 0 h 792000"/>
              <a:gd name="connsiteX2" fmla="*/ 2044356 w 2044356"/>
              <a:gd name="connsiteY2" fmla="*/ 792000 h 792000"/>
              <a:gd name="connsiteX3" fmla="*/ 0 w 2044356"/>
              <a:gd name="connsiteY3" fmla="*/ 792000 h 792000"/>
              <a:gd name="connsiteX4" fmla="*/ 0 w 2044356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356" h="792000">
                <a:moveTo>
                  <a:pt x="0" y="0"/>
                </a:moveTo>
                <a:lnTo>
                  <a:pt x="2044356" y="0"/>
                </a:lnTo>
                <a:lnTo>
                  <a:pt x="2044356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60960" rIns="170688" bIns="6096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Division / Unit-level</a:t>
            </a:r>
            <a:r>
              <a:rPr lang="en-US" sz="2400" dirty="0"/>
              <a:t> Annual Planning</a:t>
            </a:r>
            <a:endParaRPr lang="en-US" sz="2400" kern="1200" dirty="0"/>
          </a:p>
        </p:txBody>
      </p:sp>
      <p:sp>
        <p:nvSpPr>
          <p:cNvPr id="7" name="Left Brace 6"/>
          <p:cNvSpPr/>
          <p:nvPr/>
        </p:nvSpPr>
        <p:spPr>
          <a:xfrm>
            <a:off x="2755756" y="1247458"/>
            <a:ext cx="230307" cy="1435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218311" y="1247458"/>
            <a:ext cx="7896405" cy="1435500"/>
          </a:xfrm>
          <a:custGeom>
            <a:avLst/>
            <a:gdLst>
              <a:gd name="connsiteX0" fmla="*/ 0 w 7896405"/>
              <a:gd name="connsiteY0" fmla="*/ 0 h 1435500"/>
              <a:gd name="connsiteX1" fmla="*/ 7896405 w 7896405"/>
              <a:gd name="connsiteY1" fmla="*/ 0 h 1435500"/>
              <a:gd name="connsiteX2" fmla="*/ 7896405 w 7896405"/>
              <a:gd name="connsiteY2" fmla="*/ 1435500 h 1435500"/>
              <a:gd name="connsiteX3" fmla="*/ 0 w 7896405"/>
              <a:gd name="connsiteY3" fmla="*/ 1435500 h 1435500"/>
              <a:gd name="connsiteX4" fmla="*/ 0 w 7896405"/>
              <a:gd name="connsiteY4" fmla="*/ 0 h 14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405" h="1435500">
                <a:moveTo>
                  <a:pt x="0" y="0"/>
                </a:moveTo>
                <a:lnTo>
                  <a:pt x="7896405" y="0"/>
                </a:lnTo>
                <a:lnTo>
                  <a:pt x="7896405" y="1435500"/>
                </a:lnTo>
                <a:lnTo>
                  <a:pt x="0" y="14355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b="1" dirty="0">
                <a:solidFill>
                  <a:schemeClr val="tx1"/>
                </a:solidFill>
              </a:rPr>
              <a:t>January 28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enter divisional-level annual plans in </a:t>
            </a:r>
            <a:r>
              <a:rPr lang="en-US" sz="2400" dirty="0" err="1">
                <a:solidFill>
                  <a:schemeClr val="tx1"/>
                </a:solidFill>
              </a:rPr>
              <a:t>Nuventive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Freeform 8"/>
          <p:cNvSpPr/>
          <p:nvPr/>
        </p:nvSpPr>
        <p:spPr>
          <a:xfrm>
            <a:off x="711400" y="4036147"/>
            <a:ext cx="2065490" cy="1138500"/>
          </a:xfrm>
          <a:custGeom>
            <a:avLst/>
            <a:gdLst>
              <a:gd name="connsiteX0" fmla="*/ 0 w 2065490"/>
              <a:gd name="connsiteY0" fmla="*/ 0 h 1138500"/>
              <a:gd name="connsiteX1" fmla="*/ 2065490 w 2065490"/>
              <a:gd name="connsiteY1" fmla="*/ 0 h 1138500"/>
              <a:gd name="connsiteX2" fmla="*/ 2065490 w 2065490"/>
              <a:gd name="connsiteY2" fmla="*/ 1138500 h 1138500"/>
              <a:gd name="connsiteX3" fmla="*/ 0 w 2065490"/>
              <a:gd name="connsiteY3" fmla="*/ 1138500 h 1138500"/>
              <a:gd name="connsiteX4" fmla="*/ 0 w 2065490"/>
              <a:gd name="connsiteY4" fmla="*/ 0 h 11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490" h="1138500">
                <a:moveTo>
                  <a:pt x="0" y="0"/>
                </a:moveTo>
                <a:lnTo>
                  <a:pt x="2065490" y="0"/>
                </a:lnTo>
                <a:lnTo>
                  <a:pt x="2065490" y="1138500"/>
                </a:lnTo>
                <a:lnTo>
                  <a:pt x="0" y="1138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60960" rIns="170688" bIns="6096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Office / Program-level Annual Planning</a:t>
            </a:r>
          </a:p>
        </p:txBody>
      </p:sp>
      <p:sp>
        <p:nvSpPr>
          <p:cNvPr id="10" name="Left Brace 9"/>
          <p:cNvSpPr/>
          <p:nvPr/>
        </p:nvSpPr>
        <p:spPr>
          <a:xfrm>
            <a:off x="2776890" y="2862069"/>
            <a:ext cx="248533" cy="3486656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208465" y="2804469"/>
            <a:ext cx="7896405" cy="3556877"/>
          </a:xfrm>
          <a:custGeom>
            <a:avLst/>
            <a:gdLst>
              <a:gd name="connsiteX0" fmla="*/ 0 w 7896405"/>
              <a:gd name="connsiteY0" fmla="*/ 0 h 3556877"/>
              <a:gd name="connsiteX1" fmla="*/ 7896405 w 7896405"/>
              <a:gd name="connsiteY1" fmla="*/ 0 h 3556877"/>
              <a:gd name="connsiteX2" fmla="*/ 7896405 w 7896405"/>
              <a:gd name="connsiteY2" fmla="*/ 3556877 h 3556877"/>
              <a:gd name="connsiteX3" fmla="*/ 0 w 7896405"/>
              <a:gd name="connsiteY3" fmla="*/ 3556877 h 3556877"/>
              <a:gd name="connsiteX4" fmla="*/ 0 w 7896405"/>
              <a:gd name="connsiteY4" fmla="*/ 0 h 35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405" h="3556877">
                <a:moveTo>
                  <a:pt x="0" y="0"/>
                </a:moveTo>
                <a:lnTo>
                  <a:pt x="7896405" y="0"/>
                </a:lnTo>
                <a:lnTo>
                  <a:pt x="7896405" y="3556877"/>
                </a:lnTo>
                <a:lnTo>
                  <a:pt x="0" y="35568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4770" tIns="0" rIns="64770" bIns="0" numCol="1" spcCol="1270" anchor="ctr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dirty="0">
                <a:solidFill>
                  <a:schemeClr val="tx1"/>
                </a:solidFill>
              </a:rPr>
              <a:t>Before</a:t>
            </a:r>
            <a:r>
              <a:rPr lang="en-US" sz="2400" b="1" dirty="0">
                <a:solidFill>
                  <a:schemeClr val="tx1"/>
                </a:solidFill>
              </a:rPr>
              <a:t> February 25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Deans/Managers meet with Office/Program Annual Planners to kick-off Office/Program-level annual planning.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b="1" dirty="0">
                <a:solidFill>
                  <a:schemeClr val="tx1"/>
                </a:solidFill>
              </a:rPr>
              <a:t>March 25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Office/Programs complete Word worksheet with annual plans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b="1" dirty="0">
                <a:solidFill>
                  <a:schemeClr val="tx1"/>
                </a:solidFill>
              </a:rPr>
              <a:t>April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Nuventive</a:t>
            </a:r>
            <a:r>
              <a:rPr lang="en-US" sz="2400" dirty="0">
                <a:solidFill>
                  <a:schemeClr val="tx1"/>
                </a:solidFill>
              </a:rPr>
              <a:t> training with Office/Program Annual Planners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b="1" dirty="0">
                <a:solidFill>
                  <a:schemeClr val="tx1"/>
                </a:solidFill>
              </a:rPr>
              <a:t>April 15th</a:t>
            </a:r>
            <a:r>
              <a:rPr lang="en-US" sz="2400" dirty="0">
                <a:solidFill>
                  <a:schemeClr val="tx1"/>
                </a:solidFill>
              </a:rPr>
              <a:t>, Office/Programs enter annual plans in </a:t>
            </a:r>
            <a:r>
              <a:rPr lang="en-US" sz="2400" dirty="0" err="1">
                <a:solidFill>
                  <a:schemeClr val="tx1"/>
                </a:solidFill>
              </a:rPr>
              <a:t>Nuventive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0" kern="12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5289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DA8D-6B52-43DC-BCE3-A761F3D5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8FE9B-A191-426E-AFF9-17604FA7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88719"/>
            <a:ext cx="9841794" cy="51645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for questions related to </a:t>
            </a:r>
            <a:r>
              <a:rPr lang="en-US" dirty="0" err="1"/>
              <a:t>Nuventive</a:t>
            </a:r>
            <a:r>
              <a:rPr lang="en-US" dirty="0"/>
              <a:t> access &amp; support: Diora Hong (</a:t>
            </a:r>
            <a:r>
              <a:rPr lang="en-US" dirty="0">
                <a:hlinkClick r:id="rId2"/>
              </a:rPr>
              <a:t>dhong@elcamino.edu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Contact for questions related to annual planning process: Grace Ou (</a:t>
            </a:r>
            <a:r>
              <a:rPr lang="en-US" dirty="0">
                <a:hlinkClick r:id="rId3"/>
              </a:rPr>
              <a:t>gou@elcamino.edu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ADAFD-859C-482F-8AF2-AC42D3D3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3018E-8F7B-4698-87A0-EAEAAE9F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</p:spTree>
    <p:extLst>
      <p:ext uri="{BB962C8B-B14F-4D97-AF65-F5344CB8AC3E}">
        <p14:creationId xmlns:p14="http://schemas.microsoft.com/office/powerpoint/2010/main" val="1235877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14C5-2BF4-45AE-898D-DA3DC34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Nuventive</a:t>
            </a:r>
            <a:r>
              <a:rPr lang="en-US" dirty="0"/>
              <a:t> Resources on IRP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8C15-6224-43E7-A24F-283399EB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88720"/>
            <a:ext cx="10058400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Nuventive</a:t>
            </a:r>
            <a:r>
              <a:rPr lang="en-US" sz="2800" dirty="0"/>
              <a:t> log-in link can be found in </a:t>
            </a:r>
            <a:r>
              <a:rPr lang="en-US" sz="2800" dirty="0" err="1">
                <a:hlinkClick r:id="rId2"/>
              </a:rPr>
              <a:t>Nuventive</a:t>
            </a:r>
            <a:r>
              <a:rPr lang="en-US" sz="2800" dirty="0">
                <a:hlinkClick r:id="rId2"/>
              </a:rPr>
              <a:t> Access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Today’s PowerPoint presentation can be found in </a:t>
            </a:r>
            <a:r>
              <a:rPr lang="en-US" sz="2800" dirty="0" err="1">
                <a:hlinkClick r:id="rId2"/>
              </a:rPr>
              <a:t>Nuventive</a:t>
            </a:r>
            <a:r>
              <a:rPr lang="en-US" sz="2800" dirty="0">
                <a:hlinkClick r:id="rId2"/>
              </a:rPr>
              <a:t> Training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E308C-2DDF-4DD5-B136-542ECAD3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9857-AFCB-49D6-86EA-3FBBEFEA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54CC711-7527-40F6-A051-1C5CA29F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08" y="2819234"/>
            <a:ext cx="2380022" cy="3640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4CC25-41F8-4741-8DE0-BD4A31F0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552" y="2925601"/>
            <a:ext cx="6596923" cy="32923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A89DE0-859E-4FD0-BFBD-09131E565E6A}"/>
              </a:ext>
            </a:extLst>
          </p:cNvPr>
          <p:cNvSpPr/>
          <p:nvPr/>
        </p:nvSpPr>
        <p:spPr>
          <a:xfrm>
            <a:off x="3364082" y="5228429"/>
            <a:ext cx="2778826" cy="126444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65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B166A-84BA-4935-AA58-F7C4F936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 Camino College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24000" y="1"/>
            <a:ext cx="9144000" cy="6341805"/>
          </a:xfrm>
          <a:prstGeom prst="rect">
            <a:avLst/>
          </a:prstGeom>
          <a:solidFill>
            <a:srgbClr val="0033CC"/>
          </a:solidFill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8A9DD-7558-4C8B-A524-B7FCC263F526}"/>
              </a:ext>
            </a:extLst>
          </p:cNvPr>
          <p:cNvSpPr/>
          <p:nvPr/>
        </p:nvSpPr>
        <p:spPr>
          <a:xfrm>
            <a:off x="0" y="0"/>
            <a:ext cx="12192000" cy="63418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24000" y="4647173"/>
            <a:ext cx="9144000" cy="707922"/>
          </a:xfrm>
          <a:prstGeom prst="rect">
            <a:avLst/>
          </a:prstGeom>
          <a:solidFill>
            <a:srgbClr val="0033CC"/>
          </a:solidFill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Questions?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FD482-5E6D-45FB-B987-3F7791FD8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"/>
          <a:stretch/>
        </p:blipFill>
        <p:spPr>
          <a:xfrm>
            <a:off x="1524000" y="860322"/>
            <a:ext cx="9144000" cy="36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628C-B489-124B-9978-10F956AB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with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1BEF-8FCF-7C4A-B975-B1615346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36" y="1188720"/>
            <a:ext cx="10058400" cy="50292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solutions.nuventive.com</a:t>
            </a:r>
            <a:r>
              <a:rPr lang="en-US" dirty="0"/>
              <a:t>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1943-3E50-B74B-AAA1-59BAD3D5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B3768-18D7-3240-BEB6-BC3E094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931A4-3044-FC48-8BD8-2097C6DB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77" y="1933418"/>
            <a:ext cx="8172102" cy="42845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0D234C3-B964-E14B-9DAB-848A48357719}"/>
              </a:ext>
            </a:extLst>
          </p:cNvPr>
          <p:cNvSpPr/>
          <p:nvPr/>
        </p:nvSpPr>
        <p:spPr>
          <a:xfrm>
            <a:off x="9381994" y="1916206"/>
            <a:ext cx="889348" cy="43868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14C5-2BF4-45AE-898D-DA3DC34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through IRP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8C15-6224-43E7-A24F-283399EBC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log-in link can also be found in the </a:t>
            </a:r>
            <a:r>
              <a:rPr lang="en-US" sz="2800" dirty="0">
                <a:hlinkClick r:id="rId2"/>
              </a:rPr>
              <a:t>IRP website </a:t>
            </a:r>
            <a:r>
              <a:rPr lang="en-US" sz="2800" dirty="0"/>
              <a:t>. Click on the </a:t>
            </a:r>
            <a:r>
              <a:rPr lang="en-US" sz="2800" dirty="0" err="1"/>
              <a:t>Nuventive</a:t>
            </a:r>
            <a:r>
              <a:rPr lang="en-US" sz="2800" dirty="0"/>
              <a:t> button below for quick access to the New </a:t>
            </a:r>
            <a:r>
              <a:rPr lang="en-US" sz="2800" dirty="0" err="1"/>
              <a:t>Nuventive</a:t>
            </a:r>
            <a:r>
              <a:rPr lang="en-US" sz="2800" dirty="0"/>
              <a:t> Improve link.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E308C-2DDF-4DD5-B136-542ECAD3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9857-AFCB-49D6-86EA-3FBBEFEA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54CC711-7527-40F6-A051-1C5CA29F6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905" y="2421516"/>
            <a:ext cx="2385281" cy="364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497D3-DF10-4F44-ACE1-2CB633839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351" y="2421516"/>
            <a:ext cx="7323744" cy="34529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A89DE0-859E-4FD0-BFBD-09131E565E6A}"/>
              </a:ext>
            </a:extLst>
          </p:cNvPr>
          <p:cNvSpPr/>
          <p:nvPr/>
        </p:nvSpPr>
        <p:spPr>
          <a:xfrm>
            <a:off x="3567351" y="5229893"/>
            <a:ext cx="2619693" cy="43938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3673-4A53-DD43-A908-2F98FA40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5A8C6-1EED-B540-B2DA-34AE14BB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1E34-E302-DA4F-88EA-EFBB8CE8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A33B79-7638-0049-83E4-79EB777EC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2038981"/>
            <a:ext cx="3447822" cy="2335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F0CA62-1AB1-5247-A930-5085F1D16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11045"/>
          <a:stretch/>
        </p:blipFill>
        <p:spPr>
          <a:xfrm>
            <a:off x="4434214" y="2038982"/>
            <a:ext cx="3983276" cy="2618903"/>
          </a:xfrm>
          <a:prstGeom prst="rect">
            <a:avLst/>
          </a:prstGeom>
        </p:spPr>
      </p:pic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AD971323-85AF-0041-8809-06B571AA46AE}"/>
              </a:ext>
            </a:extLst>
          </p:cNvPr>
          <p:cNvSpPr/>
          <p:nvPr/>
        </p:nvSpPr>
        <p:spPr>
          <a:xfrm>
            <a:off x="3707705" y="2943617"/>
            <a:ext cx="651353" cy="58872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A772AD1A-9398-B648-81CC-7F2246D50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7601"/>
          <a:stretch/>
        </p:blipFill>
        <p:spPr>
          <a:xfrm>
            <a:off x="9328009" y="2201005"/>
            <a:ext cx="2534137" cy="2358470"/>
          </a:xfrm>
        </p:spPr>
      </p:pic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id="{EFCC3CF4-BA83-9143-8AD9-8D998FAF3732}"/>
              </a:ext>
            </a:extLst>
          </p:cNvPr>
          <p:cNvSpPr/>
          <p:nvPr/>
        </p:nvSpPr>
        <p:spPr>
          <a:xfrm>
            <a:off x="8567802" y="2912302"/>
            <a:ext cx="651353" cy="58872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57A6EC-8ECB-413A-80A6-216463A78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36" y="3450507"/>
            <a:ext cx="10058400" cy="1355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886BE-2653-4A5F-865D-57324029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Office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EAFC8-FD02-4994-9B89-96511AE6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F460-6464-4D3D-87C5-E6EDA07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D553BF-7BAD-4CB2-8E11-E559E6CACD7D}"/>
              </a:ext>
            </a:extLst>
          </p:cNvPr>
          <p:cNvSpPr/>
          <p:nvPr/>
        </p:nvSpPr>
        <p:spPr>
          <a:xfrm>
            <a:off x="1567543" y="3867314"/>
            <a:ext cx="2739357" cy="61751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6124E-1BAA-41DF-A5C3-1028291992D1}"/>
              </a:ext>
            </a:extLst>
          </p:cNvPr>
          <p:cNvSpPr txBox="1"/>
          <p:nvPr/>
        </p:nvSpPr>
        <p:spPr>
          <a:xfrm>
            <a:off x="1420407" y="1833954"/>
            <a:ext cx="9265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your division or program/office name by either typing in the name or by clicking the dropdown arrow to view the list.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E5CC88-04CA-41FD-BFD9-6EE1CA50E19D}"/>
              </a:ext>
            </a:extLst>
          </p:cNvPr>
          <p:cNvSpPr/>
          <p:nvPr/>
        </p:nvSpPr>
        <p:spPr>
          <a:xfrm>
            <a:off x="10139549" y="3964337"/>
            <a:ext cx="1330037" cy="61751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024F2F-1C6D-45AB-8E36-B19283126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9198" y="1299791"/>
            <a:ext cx="4857750" cy="500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33673-4A53-DD43-A908-2F98FA40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2283"/>
            <a:ext cx="10058400" cy="914400"/>
          </a:xfrm>
        </p:spPr>
        <p:txBody>
          <a:bodyPr/>
          <a:lstStyle/>
          <a:p>
            <a:r>
              <a:rPr lang="en-US" dirty="0" err="1"/>
              <a:t>Nuventive</a:t>
            </a:r>
            <a:r>
              <a:rPr lang="en-US" dirty="0"/>
              <a:t> Menu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5A8C6-1EED-B540-B2DA-34AE14BB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5FE5-C955-124D-9044-DD9CA01CDB08}" type="datetime4">
              <a:rPr lang="en-US" smtClean="0"/>
              <a:pPr/>
              <a:t>January 13,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1E34-E302-DA4F-88EA-EFBB8CE8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 Camino College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A83BF5-A48F-3946-9FE5-F67BF8474E00}"/>
              </a:ext>
            </a:extLst>
          </p:cNvPr>
          <p:cNvSpPr/>
          <p:nvPr/>
        </p:nvSpPr>
        <p:spPr>
          <a:xfrm>
            <a:off x="5640779" y="3800104"/>
            <a:ext cx="2576946" cy="778912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7DD23A1-CF13-9C4F-8D44-73B258AF7DEE}"/>
              </a:ext>
            </a:extLst>
          </p:cNvPr>
          <p:cNvSpPr/>
          <p:nvPr/>
        </p:nvSpPr>
        <p:spPr>
          <a:xfrm>
            <a:off x="4723652" y="4106967"/>
            <a:ext cx="797020" cy="328596"/>
          </a:xfrm>
          <a:prstGeom prst="rightArrow">
            <a:avLst/>
          </a:prstGeom>
          <a:solidFill>
            <a:srgbClr val="00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537B1-BAB5-4405-AA17-DFF7F744CBF5}"/>
              </a:ext>
            </a:extLst>
          </p:cNvPr>
          <p:cNvSpPr txBox="1"/>
          <p:nvPr/>
        </p:nvSpPr>
        <p:spPr>
          <a:xfrm>
            <a:off x="2330021" y="2031355"/>
            <a:ext cx="2196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the hamburger to get to the Home screen and then click on Planning of Annual Goals to start entering your goal(s).</a:t>
            </a:r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8F9B24C3-8F96-4395-98FD-320D85F00D9E}"/>
              </a:ext>
            </a:extLst>
          </p:cNvPr>
          <p:cNvSpPr/>
          <p:nvPr/>
        </p:nvSpPr>
        <p:spPr>
          <a:xfrm>
            <a:off x="4647063" y="2082744"/>
            <a:ext cx="797020" cy="328596"/>
          </a:xfrm>
          <a:prstGeom prst="rightArrow">
            <a:avLst/>
          </a:prstGeom>
          <a:solidFill>
            <a:srgbClr val="00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9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212745"/>
      </a:dk2>
      <a:lt2>
        <a:srgbClr val="333399"/>
      </a:lt2>
      <a:accent1>
        <a:srgbClr val="B3B5B5"/>
      </a:accent1>
      <a:accent2>
        <a:srgbClr val="333399"/>
      </a:accent2>
      <a:accent3>
        <a:srgbClr val="5ECCF3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6ECAFF1-DAF0-4B99-8197-95B05D189377}" vid="{279094B0-1A1E-4B87-8CA4-3DC47A1ED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6D3EA364BD047B795EF0DDE408CF9" ma:contentTypeVersion="12" ma:contentTypeDescription="Create a new document." ma:contentTypeScope="" ma:versionID="8117a817f1ab1e111c195ce1ec2d0089">
  <xsd:schema xmlns:xsd="http://www.w3.org/2001/XMLSchema" xmlns:xs="http://www.w3.org/2001/XMLSchema" xmlns:p="http://schemas.microsoft.com/office/2006/metadata/properties" xmlns:ns3="2adda741-c8ca-4ff7-9e7d-eb0832e67851" xmlns:ns4="0aaaa5ab-f4bc-4284-8bbc-29e124b45ef4" targetNamespace="http://schemas.microsoft.com/office/2006/metadata/properties" ma:root="true" ma:fieldsID="32cc8c670568052e0169ca0371da6750" ns3:_="" ns4:_="">
    <xsd:import namespace="2adda741-c8ca-4ff7-9e7d-eb0832e67851"/>
    <xsd:import namespace="0aaaa5ab-f4bc-4284-8bbc-29e124b45e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da741-c8ca-4ff7-9e7d-eb0832e678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aa5ab-f4bc-4284-8bbc-29e124b45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3BD79B-7CE4-438F-A8E5-9AE1F77D4453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adda741-c8ca-4ff7-9e7d-eb0832e67851"/>
    <ds:schemaRef ds:uri="http://purl.org/dc/dcmitype/"/>
    <ds:schemaRef ds:uri="http://schemas.microsoft.com/office/infopath/2007/PartnerControls"/>
    <ds:schemaRef ds:uri="0aaaa5ab-f4bc-4284-8bbc-29e124b45ef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6301E5-4137-4BAE-AB21-598B46F82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da741-c8ca-4ff7-9e7d-eb0832e67851"/>
    <ds:schemaRef ds:uri="0aaaa5ab-f4bc-4284-8bbc-29e124b45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A6C4F-3C0A-45BB-A29A-6FB14906B1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IRP Template_GP</Template>
  <TotalTime>60647</TotalTime>
  <Words>1594</Words>
  <Application>Microsoft Office PowerPoint</Application>
  <PresentationFormat>Widescreen</PresentationFormat>
  <Paragraphs>242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Retrospect</vt:lpstr>
      <vt:lpstr>FY2022-23 Annual Planning Nuventive Improve Training</vt:lpstr>
      <vt:lpstr>Purpose of this meeting</vt:lpstr>
      <vt:lpstr>Timeline and Process to Date</vt:lpstr>
      <vt:lpstr>Nuventive Access &amp; Log-in</vt:lpstr>
      <vt:lpstr>Logging in with URL</vt:lpstr>
      <vt:lpstr>Logging in through IRP website</vt:lpstr>
      <vt:lpstr>Logging in</vt:lpstr>
      <vt:lpstr>Select Your Office Name</vt:lpstr>
      <vt:lpstr>Nuventive Menu</vt:lpstr>
      <vt:lpstr>Entering Goals</vt:lpstr>
      <vt:lpstr>Entering Goals</vt:lpstr>
      <vt:lpstr>Entering Goals</vt:lpstr>
      <vt:lpstr>Entering Goals</vt:lpstr>
      <vt:lpstr>Entering Goals</vt:lpstr>
      <vt:lpstr>Entering Goals</vt:lpstr>
      <vt:lpstr>Reviewing Goals</vt:lpstr>
      <vt:lpstr>Adding &amp; Attaching Documents (Document Repository)</vt:lpstr>
      <vt:lpstr>Data and Documents on the Side Bar</vt:lpstr>
      <vt:lpstr>Data and Document</vt:lpstr>
      <vt:lpstr>Document Repository</vt:lpstr>
      <vt:lpstr>Document Repository: Creating Folders</vt:lpstr>
      <vt:lpstr>Document Repository: Adding Documents</vt:lpstr>
      <vt:lpstr>Document Repository: Adding Documents</vt:lpstr>
      <vt:lpstr>Document Repository: Adding Documents</vt:lpstr>
      <vt:lpstr>Adding Documents in Planning of Annual Goals</vt:lpstr>
      <vt:lpstr>Adding Documents in Planning of Annual Goals</vt:lpstr>
      <vt:lpstr>Attaching Documents in Planning of Annual Goals</vt:lpstr>
      <vt:lpstr>Attaching Documents in Planning of Annual Goals</vt:lpstr>
      <vt:lpstr>Budget Augmentation</vt:lpstr>
      <vt:lpstr>Saving Your Annual Plan</vt:lpstr>
      <vt:lpstr>Saving Goals</vt:lpstr>
      <vt:lpstr>Saving Goals</vt:lpstr>
      <vt:lpstr>Funding Request Form</vt:lpstr>
      <vt:lpstr>Do you need to complete a Funding Request Form?</vt:lpstr>
      <vt:lpstr>Funding Request Form</vt:lpstr>
      <vt:lpstr>Funding Request Form</vt:lpstr>
      <vt:lpstr>Funding Request Form</vt:lpstr>
      <vt:lpstr>Funding Request Form</vt:lpstr>
      <vt:lpstr>Funding Request Form: Amount Requested</vt:lpstr>
      <vt:lpstr>Funding Request Form </vt:lpstr>
      <vt:lpstr>Reviewing Funding Requests</vt:lpstr>
      <vt:lpstr>Mapping</vt:lpstr>
      <vt:lpstr>Mapping </vt:lpstr>
      <vt:lpstr>Mapping Funding Request to Goal</vt:lpstr>
      <vt:lpstr>Mapping Funding Request to Goal</vt:lpstr>
      <vt:lpstr>Next Steps</vt:lpstr>
      <vt:lpstr>Contact for Support</vt:lpstr>
      <vt:lpstr>Nuventive Resources on IRP Website</vt:lpstr>
      <vt:lpstr>PowerPoint Presentation</vt:lpstr>
    </vt:vector>
  </TitlesOfParts>
  <Company>El Camino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ECC Campus Climate Survey: Qualitative Findings</dc:title>
  <dc:creator>Park Gina</dc:creator>
  <cp:lastModifiedBy>Hong, Diora</cp:lastModifiedBy>
  <cp:revision>741</cp:revision>
  <cp:lastPrinted>2020-09-16T05:28:42Z</cp:lastPrinted>
  <dcterms:created xsi:type="dcterms:W3CDTF">2019-05-03T19:17:49Z</dcterms:created>
  <dcterms:modified xsi:type="dcterms:W3CDTF">2022-01-14T00:09:00Z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0x01010035B6D3EA364BD047B795EF0DDE408CF9</vt:lpwstr>
  </property>
</Properties>
</file>