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3"/>
  </p:notesMasterIdLst>
  <p:handoutMasterIdLst>
    <p:handoutMasterId r:id="rId24"/>
  </p:handoutMasterIdLst>
  <p:sldIdLst>
    <p:sldId id="256" r:id="rId5"/>
    <p:sldId id="421" r:id="rId6"/>
    <p:sldId id="407" r:id="rId7"/>
    <p:sldId id="412" r:id="rId8"/>
    <p:sldId id="417" r:id="rId9"/>
    <p:sldId id="418" r:id="rId10"/>
    <p:sldId id="419" r:id="rId11"/>
    <p:sldId id="420" r:id="rId12"/>
    <p:sldId id="423" r:id="rId13"/>
    <p:sldId id="413" r:id="rId14"/>
    <p:sldId id="414" r:id="rId15"/>
    <p:sldId id="415" r:id="rId16"/>
    <p:sldId id="416" r:id="rId17"/>
    <p:sldId id="409" r:id="rId18"/>
    <p:sldId id="411" r:id="rId19"/>
    <p:sldId id="424" r:id="rId20"/>
    <p:sldId id="426" r:id="rId21"/>
    <p:sldId id="405" r:id="rId2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rk Gina" initials="PG" lastIdx="1" clrIdx="0">
    <p:extLst>
      <p:ext uri="{19B8F6BF-5375-455C-9EA6-DF929625EA0E}">
        <p15:presenceInfo xmlns:p15="http://schemas.microsoft.com/office/powerpoint/2012/main" userId="S-1-5-21-2083222152-335755925-1552899311-11791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92D050"/>
    <a:srgbClr val="99CCFF"/>
    <a:srgbClr val="3333FF"/>
    <a:srgbClr val="CCECFF"/>
    <a:srgbClr val="0099FF"/>
    <a:srgbClr val="00FFFF"/>
    <a:srgbClr val="FFFF00"/>
    <a:srgbClr val="FF99FF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3" autoAdjust="0"/>
    <p:restoredTop sz="93883" autoAdjust="0"/>
  </p:normalViewPr>
  <p:slideViewPr>
    <p:cSldViewPr snapToGrid="0">
      <p:cViewPr varScale="1">
        <p:scale>
          <a:sx n="63" d="100"/>
          <a:sy n="63" d="100"/>
        </p:scale>
        <p:origin x="612" y="6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AB4BE9D-25F6-439B-9F67-2F6BEC30A303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E645693-C577-4F56-B6C0-17E6E1EAE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0640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476A4BC-DFBF-4056-8DF1-7456ED9C918D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4C0D351-5358-4EAD-AB44-41C6EC9F7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26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="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6933-4F25-4DFC-9A8D-D2E2F728CCF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2181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6933-4F25-4DFC-9A8D-D2E2F728C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670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12302"/>
            <a:ext cx="2628900" cy="5759898"/>
          </a:xfrm>
        </p:spPr>
        <p:txBody>
          <a:bodyPr vert="eaVert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6933-4F25-4DFC-9A8D-D2E2F728C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01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6933-4F25-4DFC-9A8D-D2E2F728C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97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6933-4F25-4DFC-9A8D-D2E2F728CCF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61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6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6933-4F25-4DFC-9A8D-D2E2F728C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991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6933-4F25-4DFC-9A8D-D2E2F728C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15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6933-4F25-4DFC-9A8D-D2E2F728C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796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El Camino College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6933-4F25-4DFC-9A8D-D2E2F728C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18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3" y="6459787"/>
            <a:ext cx="2618511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May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7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El Camino College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9C6933-4F25-4DFC-9A8D-D2E2F728C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882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7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936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936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6933-4F25-4DFC-9A8D-D2E2F728C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82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79" y="1845734"/>
            <a:ext cx="100584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" y="649287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/>
              <a:t>May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 cap="all" baseline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/>
              <a:t>El Camino College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79977" y="6492874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fld id="{619C6933-4F25-4DFC-9A8D-D2E2F728CCF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199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050" y="2068553"/>
            <a:ext cx="10744620" cy="1956485"/>
          </a:xfrm>
        </p:spPr>
        <p:txBody>
          <a:bodyPr>
            <a:normAutofit/>
          </a:bodyPr>
          <a:lstStyle/>
          <a:p>
            <a:r>
              <a:rPr lang="en-US" sz="6600" dirty="0"/>
              <a:t>Administrative</a:t>
            </a:r>
            <a:br>
              <a:rPr lang="en-US" sz="6600" dirty="0"/>
            </a:br>
            <a:r>
              <a:rPr lang="en-US" sz="6600" dirty="0"/>
              <a:t>Program Review Training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0" y="4455621"/>
            <a:ext cx="11091950" cy="1143000"/>
          </a:xfrm>
        </p:spPr>
        <p:txBody>
          <a:bodyPr>
            <a:normAutofit/>
          </a:bodyPr>
          <a:lstStyle/>
          <a:p>
            <a:r>
              <a:rPr lang="en-US" sz="2200" i="1" dirty="0"/>
              <a:t>institutional research &amp; planning</a:t>
            </a:r>
            <a:endParaRPr lang="en-US" sz="22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59786"/>
            <a:ext cx="2472271" cy="365125"/>
          </a:xfrm>
        </p:spPr>
        <p:txBody>
          <a:bodyPr/>
          <a:lstStyle/>
          <a:p>
            <a:r>
              <a:rPr lang="en-US" sz="1000" dirty="0">
                <a:latin typeface="Century Gothic" panose="020B0502020202020204" pitchFamily="34" charset="0"/>
              </a:rPr>
              <a:t>October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>
                <a:latin typeface="Century Gothic" panose="020B0502020202020204" pitchFamily="34" charset="0"/>
              </a:rPr>
              <a:t>El Camino College</a:t>
            </a:r>
            <a:endParaRPr lang="en-US" sz="1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25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B2729-3CDA-4898-AC06-DFA0AB09D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4-Year Goals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13461B-E562-41A2-A9CD-E2727B81A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39D30C-8E9B-46AA-977B-B19A09D94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D48F0C-1869-4755-989C-65B200918374}"/>
              </a:ext>
            </a:extLst>
          </p:cNvPr>
          <p:cNvSpPr/>
          <p:nvPr/>
        </p:nvSpPr>
        <p:spPr>
          <a:xfrm>
            <a:off x="1236136" y="2084477"/>
            <a:ext cx="9807784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Long-range, broad statements that express desired results.  Reflect the key role and responsibilities of the office and help setting its direction. </a:t>
            </a:r>
          </a:p>
          <a:p>
            <a:pPr>
              <a:spcAft>
                <a:spcPts val="1200"/>
              </a:spcAft>
            </a:pPr>
            <a:r>
              <a:rPr lang="en-US" sz="2000" dirty="0"/>
              <a:t>One way of writing goals is to think about broad sentences starting with a verb that depicts areas that the office will work on in the next 4-years. </a:t>
            </a:r>
          </a:p>
          <a:p>
            <a:pPr>
              <a:spcAft>
                <a:spcPts val="1200"/>
              </a:spcAft>
            </a:pPr>
            <a:r>
              <a:rPr lang="en-US" sz="2000" b="1" u="sng" dirty="0"/>
              <a:t>Guiding question: </a:t>
            </a:r>
            <a:r>
              <a:rPr lang="en-US" sz="2000" i="1" u="sng" dirty="0"/>
              <a:t>Given the unique role and responsibilities of the office, how would it better serve key constituents in the next four years?</a:t>
            </a:r>
            <a:r>
              <a:rPr lang="en-US" sz="2000" u="sng" dirty="0"/>
              <a:t> </a:t>
            </a:r>
            <a:endParaRPr lang="en-US" sz="2000" dirty="0"/>
          </a:p>
          <a:p>
            <a:pPr>
              <a:spcAft>
                <a:spcPts val="1200"/>
              </a:spcAft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081A3E-717E-4BFB-A29E-E991928FDA11}"/>
              </a:ext>
            </a:extLst>
          </p:cNvPr>
          <p:cNvSpPr/>
          <p:nvPr/>
        </p:nvSpPr>
        <p:spPr>
          <a:xfrm>
            <a:off x="1236136" y="4739502"/>
            <a:ext cx="9807784" cy="40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Example of a goal from IRP:</a:t>
            </a:r>
            <a:r>
              <a:rPr lang="en-US" sz="2000" b="1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000" i="1" dirty="0">
                <a:solidFill>
                  <a:srgbClr val="39393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“Champion the re-engineering of the </a:t>
            </a:r>
            <a:r>
              <a:rPr lang="en-US" sz="2000" i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annual planning process.”</a:t>
            </a:r>
            <a:endParaRPr lang="en-US" sz="20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433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B2729-3CDA-4898-AC06-DFA0AB09D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4-Year Outcomes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13461B-E562-41A2-A9CD-E2727B81A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39D30C-8E9B-46AA-977B-B19A09D94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El Camino College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B2DCFB-5AD6-4D03-921E-06E48326390E}"/>
              </a:ext>
            </a:extLst>
          </p:cNvPr>
          <p:cNvSpPr/>
          <p:nvPr/>
        </p:nvSpPr>
        <p:spPr>
          <a:xfrm>
            <a:off x="1219200" y="1782396"/>
            <a:ext cx="982472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Related to the distinct role of the office at ECC and to the key services it provides to the institution. </a:t>
            </a:r>
          </a:p>
          <a:p>
            <a:pPr>
              <a:spcAft>
                <a:spcPts val="12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Express what stakeholders (students, faculty, staff, and possibly external stakeholders) served by the office will experience, receive, or understand if the goals of the office are met.</a:t>
            </a:r>
          </a:p>
          <a:p>
            <a:pPr>
              <a:spcAft>
                <a:spcPts val="1200"/>
              </a:spcAft>
            </a:pPr>
            <a:r>
              <a:rPr lang="en-US" sz="2000" b="1" u="sng" dirty="0"/>
              <a:t>Guiding question</a:t>
            </a:r>
            <a:r>
              <a:rPr lang="en-US" sz="2000" dirty="0"/>
              <a:t>: </a:t>
            </a:r>
            <a:r>
              <a:rPr lang="en-US" sz="2000" i="1" u="sng" dirty="0"/>
              <a:t>Given the unique role and responsibilities of the office, what will its stakeholders experience, receive, or understand in the next four years, if the goals of the office are met?</a:t>
            </a:r>
            <a:endParaRPr lang="en-US" sz="2000" dirty="0"/>
          </a:p>
          <a:p>
            <a:pPr>
              <a:spcAft>
                <a:spcPts val="120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3EF3EE-0168-4376-9AF6-068E38230A84}"/>
              </a:ext>
            </a:extLst>
          </p:cNvPr>
          <p:cNvSpPr/>
          <p:nvPr/>
        </p:nvSpPr>
        <p:spPr>
          <a:xfrm>
            <a:off x="1236136" y="4451533"/>
            <a:ext cx="9807784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 of an administrative outcome from IRP:</a:t>
            </a:r>
            <a:r>
              <a:rPr lang="en-US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“Managers who participate in the </a:t>
            </a:r>
            <a:r>
              <a:rPr lang="en-US" i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annual planning </a:t>
            </a: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training will feel adequately prepared and confident to lead the annual planning process within their </a:t>
            </a:r>
            <a:r>
              <a:rPr lang="en-US" i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offices</a:t>
            </a: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.”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113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C22EC-D2B4-46D3-B3A0-0A885AA0F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Establish 4-Year Actions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859ABA-6447-4B36-BF03-D9448231D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17CFA5-7915-4009-BDD1-17B1C23BC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BAE825-95C1-465D-83A3-29805A590437}"/>
              </a:ext>
            </a:extLst>
          </p:cNvPr>
          <p:cNvSpPr/>
          <p:nvPr/>
        </p:nvSpPr>
        <p:spPr>
          <a:xfrm>
            <a:off x="1371600" y="2148116"/>
            <a:ext cx="963168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/>
              <a:t>Tasks to complete in order to progress </a:t>
            </a:r>
            <a:r>
              <a:rPr lang="en-US" sz="2200" dirty="0">
                <a:solidFill>
                  <a:schemeClr val="tx2"/>
                </a:solidFill>
              </a:rPr>
              <a:t>towards a goal/outcome </a:t>
            </a:r>
            <a:r>
              <a:rPr lang="en-US" sz="2200" dirty="0"/>
              <a:t>and/or to achieve a </a:t>
            </a:r>
            <a:r>
              <a:rPr lang="en-US" sz="2200" dirty="0">
                <a:solidFill>
                  <a:schemeClr val="tx2"/>
                </a:solidFill>
              </a:rPr>
              <a:t>goal/outcome </a:t>
            </a:r>
            <a:r>
              <a:rPr lang="en-US" sz="2200" dirty="0"/>
              <a:t>(e.g., update procedures, develop training, refurbish technology, etc.).</a:t>
            </a:r>
          </a:p>
          <a:p>
            <a:endParaRPr lang="en-US" sz="2200" dirty="0"/>
          </a:p>
          <a:p>
            <a:pPr>
              <a:spcAft>
                <a:spcPts val="1200"/>
              </a:spcAft>
            </a:pPr>
            <a:r>
              <a:rPr lang="en-US" sz="2200" b="1" u="sng" dirty="0"/>
              <a:t>Guiding question</a:t>
            </a:r>
            <a:r>
              <a:rPr lang="en-US" sz="2200" dirty="0"/>
              <a:t>: </a:t>
            </a:r>
            <a:r>
              <a:rPr lang="en-US" sz="2200" i="1" u="sng" dirty="0"/>
              <a:t>Given the goals and outcomes set for the office, what actions need to be completed by the office during the next four years to achieve/see progress on these goals and outcomes?</a:t>
            </a:r>
            <a:endParaRPr lang="en-US" sz="2200" dirty="0"/>
          </a:p>
          <a:p>
            <a:pPr>
              <a:spcAft>
                <a:spcPts val="1200"/>
              </a:spcAf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038B6A-67CD-4C09-B909-9317627F9EDC}"/>
              </a:ext>
            </a:extLst>
          </p:cNvPr>
          <p:cNvSpPr/>
          <p:nvPr/>
        </p:nvSpPr>
        <p:spPr>
          <a:xfrm>
            <a:off x="1371600" y="4881542"/>
            <a:ext cx="96316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 of Actions from IRP: </a:t>
            </a:r>
            <a:r>
              <a:rPr lang="en-US" sz="2200" i="1" dirty="0"/>
              <a:t>: “Provide annual training to managers participating in the </a:t>
            </a:r>
            <a:r>
              <a:rPr lang="en-US" sz="2200" i="1" dirty="0">
                <a:solidFill>
                  <a:schemeClr val="tx2"/>
                </a:solidFill>
              </a:rPr>
              <a:t>annual planning </a:t>
            </a:r>
            <a:r>
              <a:rPr lang="en-US" sz="2200" i="1" dirty="0"/>
              <a:t>process.” </a:t>
            </a:r>
            <a:endParaRPr lang="en-US" sz="22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788380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C22EC-D2B4-46D3-B3A0-0A885AA0F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Envision Resources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859ABA-6447-4B36-BF03-D9448231D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17CFA5-7915-4009-BDD1-17B1C23BC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El Camino College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D4EC6E-4E3E-46CF-860F-7CA802B18D5B}"/>
              </a:ext>
            </a:extLst>
          </p:cNvPr>
          <p:cNvSpPr/>
          <p:nvPr/>
        </p:nvSpPr>
        <p:spPr>
          <a:xfrm>
            <a:off x="1097280" y="2050256"/>
            <a:ext cx="103530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Assets relative to facilities, technology, staffing needed </a:t>
            </a:r>
            <a:r>
              <a:rPr lang="en-US" sz="2400" dirty="0">
                <a:solidFill>
                  <a:schemeClr val="tx2"/>
                </a:solidFill>
              </a:rPr>
              <a:t>to achieve goals and outcomes</a:t>
            </a:r>
            <a:r>
              <a:rPr lang="en-US" sz="2400" dirty="0"/>
              <a:t> (e.g. personnel hire, software/hardware, instructional equipment, non-instructional equipment, furniture, facilities).  </a:t>
            </a:r>
          </a:p>
          <a:p>
            <a:endParaRPr lang="en-US" sz="2400" dirty="0"/>
          </a:p>
          <a:p>
            <a:r>
              <a:rPr lang="en-US" sz="2400" dirty="0"/>
              <a:t>Evaluate the need of resources for the office in order to ensure goals and outcomes are realized in the next four years.</a:t>
            </a:r>
          </a:p>
        </p:txBody>
      </p:sp>
    </p:spTree>
    <p:extLst>
      <p:ext uri="{BB962C8B-B14F-4D97-AF65-F5344CB8AC3E}">
        <p14:creationId xmlns:p14="http://schemas.microsoft.com/office/powerpoint/2010/main" val="4143697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CB0CC-E400-45B2-9F1C-380760D9D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for Next 4-Years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0C8F24-7658-4522-8DD6-98A706AC7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E59F5-CFCA-43C8-B727-C01EADB3C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FC98565-72E9-4F95-9681-E2A83A2AB4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564956"/>
              </p:ext>
            </p:extLst>
          </p:nvPr>
        </p:nvGraphicFramePr>
        <p:xfrm>
          <a:off x="1076960" y="1828800"/>
          <a:ext cx="10170161" cy="4137805"/>
        </p:xfrm>
        <a:graphic>
          <a:graphicData uri="http://schemas.openxmlformats.org/drawingml/2006/table">
            <a:tbl>
              <a:tblPr/>
              <a:tblGrid>
                <a:gridCol w="3230880">
                  <a:extLst>
                    <a:ext uri="{9D8B030D-6E8A-4147-A177-3AD203B41FA5}">
                      <a16:colId xmlns:a16="http://schemas.microsoft.com/office/drawing/2014/main" val="188013032"/>
                    </a:ext>
                  </a:extLst>
                </a:gridCol>
                <a:gridCol w="1843611">
                  <a:extLst>
                    <a:ext uri="{9D8B030D-6E8A-4147-A177-3AD203B41FA5}">
                      <a16:colId xmlns:a16="http://schemas.microsoft.com/office/drawing/2014/main" val="3088198658"/>
                    </a:ext>
                  </a:extLst>
                </a:gridCol>
                <a:gridCol w="2677589">
                  <a:extLst>
                    <a:ext uri="{9D8B030D-6E8A-4147-A177-3AD203B41FA5}">
                      <a16:colId xmlns:a16="http://schemas.microsoft.com/office/drawing/2014/main" val="554827352"/>
                    </a:ext>
                  </a:extLst>
                </a:gridCol>
                <a:gridCol w="2418081">
                  <a:extLst>
                    <a:ext uri="{9D8B030D-6E8A-4147-A177-3AD203B41FA5}">
                      <a16:colId xmlns:a16="http://schemas.microsoft.com/office/drawing/2014/main" val="585403763"/>
                    </a:ext>
                  </a:extLst>
                </a:gridCol>
              </a:tblGrid>
              <a:tr h="10409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Guiding Questions: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Given the goals, outcomes, and actions established for the next four years: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Facilities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Technology/Software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Staffing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857371"/>
                  </a:ext>
                </a:extLst>
              </a:tr>
              <a:tr h="9678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resources does the office currently have?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21459"/>
                  </a:ext>
                </a:extLst>
              </a:tr>
              <a:tr h="20551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8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resources does the office need to better support the goals and outcomes?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8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Example from IRP: “Additional online team collaboration tools to coordinate and facilitate the training”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8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Example from IRP: “Hiring an additional staff member to coordinate and facilitate the training, and to develop training materials”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46173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0580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B2729-3CDA-4898-AC06-DFA0AB09D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Indicators/Accomplishments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13461B-E562-41A2-A9CD-E2727B81A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Sept 2020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39D30C-8E9B-46AA-977B-B19A09D94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1EB029-F0D5-4973-9B92-DEA85A12DE41}"/>
              </a:ext>
            </a:extLst>
          </p:cNvPr>
          <p:cNvSpPr/>
          <p:nvPr/>
        </p:nvSpPr>
        <p:spPr>
          <a:xfrm>
            <a:off x="1097280" y="1920895"/>
            <a:ext cx="948944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000" dirty="0"/>
              <a:t>easures used to track progress </a:t>
            </a:r>
            <a:r>
              <a:rPr lang="en-US" sz="2000" dirty="0">
                <a:solidFill>
                  <a:schemeClr val="tx2"/>
                </a:solidFill>
              </a:rPr>
              <a:t>of goals and outcomes of an office.</a:t>
            </a:r>
            <a:endParaRPr lang="en-US" sz="2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000" dirty="0"/>
              <a:t>Outcomes </a:t>
            </a:r>
            <a:r>
              <a:rPr lang="en-US" sz="2000" dirty="0">
                <a:solidFill>
                  <a:schemeClr val="tx2"/>
                </a:solidFill>
              </a:rPr>
              <a:t>of </a:t>
            </a:r>
            <a:r>
              <a:rPr lang="en-US" sz="2000" dirty="0"/>
              <a:t>an office are tracked through the level of satisfaction, knowledge or awareness of its stakeholders.</a:t>
            </a:r>
          </a:p>
          <a:p>
            <a:pPr>
              <a:spcAft>
                <a:spcPts val="1200"/>
              </a:spcAft>
            </a:pPr>
            <a:r>
              <a:rPr lang="en-US" sz="2000" dirty="0"/>
              <a:t>While performance indicators are usually quantitative, </a:t>
            </a:r>
            <a:r>
              <a:rPr lang="en-US" sz="2000" dirty="0">
                <a:solidFill>
                  <a:schemeClr val="tx2"/>
                </a:solidFill>
              </a:rPr>
              <a:t>some goals/</a:t>
            </a:r>
            <a:r>
              <a:rPr lang="en-US" sz="2000" dirty="0"/>
              <a:t>outcomes may be linked to the successful completion of a project (e.g. the development of a document, the installation of a software, etc.). In these cases, the performance indicator is not quantitative, but an accomplishment (more qualitative). </a:t>
            </a:r>
          </a:p>
          <a:p>
            <a:pPr>
              <a:spcAft>
                <a:spcPts val="1200"/>
              </a:spcAft>
            </a:pPr>
            <a:r>
              <a:rPr lang="en-US" sz="2000" b="1" u="sng" dirty="0"/>
              <a:t>Guiding question: </a:t>
            </a:r>
            <a:r>
              <a:rPr lang="en-US" sz="2000" i="1" u="sng" dirty="0"/>
              <a:t>Given the goals and outcomes set for the office, what measures or accomplishments will be used during the next four years to track </a:t>
            </a:r>
            <a:r>
              <a:rPr lang="en-US" sz="2000" i="1" u="sng" dirty="0">
                <a:solidFill>
                  <a:schemeClr val="tx2"/>
                </a:solidFill>
              </a:rPr>
              <a:t>progress of goals and outcomes</a:t>
            </a:r>
            <a:r>
              <a:rPr lang="en-US" sz="2000" i="1" u="sng" dirty="0"/>
              <a:t>?</a:t>
            </a:r>
            <a:endParaRPr lang="en-US" sz="2000" dirty="0"/>
          </a:p>
          <a:p>
            <a:pPr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9931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B2729-3CDA-4898-AC06-DFA0AB09D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Indicators/Accomplishments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13461B-E562-41A2-A9CD-E2727B81A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39D30C-8E9B-46AA-977B-B19A09D94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0A3E2A-E15E-4A37-9D82-356A4B25276B}"/>
              </a:ext>
            </a:extLst>
          </p:cNvPr>
          <p:cNvSpPr/>
          <p:nvPr/>
        </p:nvSpPr>
        <p:spPr>
          <a:xfrm>
            <a:off x="1236136" y="1989296"/>
            <a:ext cx="8852744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 of a performance indicator from IRP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“Percentage of managers who participated in the annual planning training who are comfortable articulating clear </a:t>
            </a:r>
            <a:r>
              <a:rPr lang="en-US" sz="2400" i="1" u="sng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goals for </a:t>
            </a:r>
            <a:r>
              <a:rPr lang="en-US" sz="2400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their offices.”</a:t>
            </a:r>
          </a:p>
          <a:p>
            <a:pPr>
              <a:spcAft>
                <a:spcPts val="1200"/>
              </a:spcAft>
            </a:pPr>
            <a:endParaRPr lang="en-US" sz="2400" i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b="1" u="sng" dirty="0"/>
              <a:t>Example of an accomplishment from IRP: </a:t>
            </a:r>
            <a:r>
              <a:rPr lang="en-US" sz="2400" i="1" dirty="0"/>
              <a:t>“</a:t>
            </a:r>
            <a:r>
              <a:rPr lang="en-US" sz="2400" i="1" u="sng" dirty="0">
                <a:solidFill>
                  <a:schemeClr val="tx2"/>
                </a:solidFill>
              </a:rPr>
              <a:t>Development of </a:t>
            </a:r>
            <a:r>
              <a:rPr lang="en-US" sz="2400" i="1" u="sng" dirty="0"/>
              <a:t>materials and templates for the </a:t>
            </a:r>
            <a:r>
              <a:rPr lang="en-US" sz="2400" i="1" u="sng" dirty="0">
                <a:solidFill>
                  <a:schemeClr val="tx2"/>
                </a:solidFill>
              </a:rPr>
              <a:t>annual planning </a:t>
            </a:r>
            <a:r>
              <a:rPr lang="en-US" sz="2400" i="1" u="sng" dirty="0"/>
              <a:t>training.”</a:t>
            </a:r>
            <a:endParaRPr lang="en-US" sz="24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0913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6655" y="220186"/>
            <a:ext cx="4590474" cy="609181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53953" y="418006"/>
            <a:ext cx="68227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Program Review Worksheet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53953" y="1191491"/>
            <a:ext cx="6748811" cy="923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53953" y="1348518"/>
            <a:ext cx="65088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It is recommended to use </a:t>
            </a:r>
            <a:r>
              <a:rPr lang="en-US" sz="1600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cluster thinking</a:t>
            </a:r>
            <a:r>
              <a:rPr lang="en-US" sz="1600" dirty="0">
                <a:solidFill>
                  <a:srgbClr val="003399"/>
                </a:solidFill>
              </a:rPr>
              <a:t> </a:t>
            </a:r>
            <a:r>
              <a:rPr lang="en-US" sz="1600" dirty="0"/>
              <a:t>when developing goals and outcomes.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For example, one goal for the Institutional Research Planning Office is to “</a:t>
            </a:r>
            <a:r>
              <a:rPr lang="en-US" sz="1600" i="1" dirty="0"/>
              <a:t>champion the</a:t>
            </a: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re-engineering of the annual planning process.”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 Once the goal has been developed, think:</a:t>
            </a:r>
          </a:p>
          <a:p>
            <a:pPr marL="682625" indent="-682625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indicator or accomplishment will help measure the progress of the goal?</a:t>
            </a:r>
          </a:p>
          <a:p>
            <a:pPr marL="682625" indent="-682625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actions does the office need to perform to make progress towards the goal?</a:t>
            </a:r>
          </a:p>
          <a:p>
            <a:pPr marL="682625" indent="-682625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current or additional resources will the office use or need to perform actions and make progress towards the goal?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This same path can be used to think about office outcomes.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87641" y="5118715"/>
            <a:ext cx="64414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It is important to know that actions and resources could serve to support progress in multiple goals and/or outcomes. This is why </a:t>
            </a:r>
            <a:r>
              <a:rPr lang="en-US" sz="1600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cluster thinking </a:t>
            </a:r>
            <a:r>
              <a:rPr lang="en-US" sz="1600" dirty="0"/>
              <a:t>is important so that program reviewers always think about the relationships between all planning elements.   </a:t>
            </a:r>
          </a:p>
        </p:txBody>
      </p:sp>
    </p:spTree>
    <p:extLst>
      <p:ext uri="{BB962C8B-B14F-4D97-AF65-F5344CB8AC3E}">
        <p14:creationId xmlns:p14="http://schemas.microsoft.com/office/powerpoint/2010/main" val="41002870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44B166A-84BA-4935-AA58-F7C4F936B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sp>
        <p:nvSpPr>
          <p:cNvPr id="11" name="Content Placeholder 4"/>
          <p:cNvSpPr txBox="1">
            <a:spLocks/>
          </p:cNvSpPr>
          <p:nvPr/>
        </p:nvSpPr>
        <p:spPr>
          <a:xfrm>
            <a:off x="1524000" y="1"/>
            <a:ext cx="9144000" cy="6341805"/>
          </a:xfrm>
          <a:prstGeom prst="rect">
            <a:avLst/>
          </a:prstGeom>
          <a:solidFill>
            <a:srgbClr val="0033CC"/>
          </a:solidFill>
        </p:spPr>
        <p:txBody>
          <a:bodyPr>
            <a:noAutofit/>
          </a:bodyPr>
          <a:lstStyle>
            <a:lvl1pPr marL="68580" indent="-68580" algn="l" defTabSz="6858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803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2519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6235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9951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82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97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12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27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4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3F8A9DD-7558-4C8B-A524-B7FCC263F526}"/>
              </a:ext>
            </a:extLst>
          </p:cNvPr>
          <p:cNvSpPr/>
          <p:nvPr/>
        </p:nvSpPr>
        <p:spPr>
          <a:xfrm>
            <a:off x="0" y="0"/>
            <a:ext cx="12192000" cy="634180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1524000" y="4647173"/>
            <a:ext cx="9144000" cy="707922"/>
          </a:xfrm>
          <a:prstGeom prst="rect">
            <a:avLst/>
          </a:prstGeom>
          <a:solidFill>
            <a:srgbClr val="0033CC"/>
          </a:solidFill>
        </p:spPr>
        <p:txBody>
          <a:bodyPr>
            <a:noAutofit/>
          </a:bodyPr>
          <a:lstStyle>
            <a:lvl1pPr marL="68580" indent="-68580" algn="l" defTabSz="6858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803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2519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6235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9951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82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97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12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27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+mj-lt"/>
              </a:rPr>
              <a:t>Thank You</a:t>
            </a: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+mj-lt"/>
              </a:rPr>
              <a:t>Questions?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5FD482-5E6D-45FB-B987-3F7791FD8A6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38"/>
          <a:stretch/>
        </p:blipFill>
        <p:spPr>
          <a:xfrm>
            <a:off x="1524000" y="860322"/>
            <a:ext cx="9144000" cy="3618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462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44FCBA1-7A46-4767-92C1-37E93DAA5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Program Review Participants and Timeline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04C46-518A-4172-8B65-41D57BDC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7B00E8-6B9D-46CE-A0CC-0AA22D91A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</p:spTree>
    <p:extLst>
      <p:ext uri="{BB962C8B-B14F-4D97-AF65-F5344CB8AC3E}">
        <p14:creationId xmlns:p14="http://schemas.microsoft.com/office/powerpoint/2010/main" val="2111832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96126-282A-4380-8853-5B10F8036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Participants – Group B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DC39B5-C13F-4380-8A47-88AA2726C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16E55D-9666-4F22-A0CE-60B6F0D77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25F29C9-A1D2-4CF1-9C7B-4A802C43A3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871559"/>
              </p:ext>
            </p:extLst>
          </p:nvPr>
        </p:nvGraphicFramePr>
        <p:xfrm>
          <a:off x="1153159" y="1737362"/>
          <a:ext cx="9946641" cy="432816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675911">
                  <a:extLst>
                    <a:ext uri="{9D8B030D-6E8A-4147-A177-3AD203B41FA5}">
                      <a16:colId xmlns:a16="http://schemas.microsoft.com/office/drawing/2014/main" val="3400947279"/>
                    </a:ext>
                  </a:extLst>
                </a:gridCol>
                <a:gridCol w="3635365">
                  <a:extLst>
                    <a:ext uri="{9D8B030D-6E8A-4147-A177-3AD203B41FA5}">
                      <a16:colId xmlns:a16="http://schemas.microsoft.com/office/drawing/2014/main" val="455477502"/>
                    </a:ext>
                  </a:extLst>
                </a:gridCol>
                <a:gridCol w="3635365">
                  <a:extLst>
                    <a:ext uri="{9D8B030D-6E8A-4147-A177-3AD203B41FA5}">
                      <a16:colId xmlns:a16="http://schemas.microsoft.com/office/drawing/2014/main" val="2780736548"/>
                    </a:ext>
                  </a:extLst>
                </a:gridCol>
              </a:tblGrid>
              <a:tr h="7181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 Program Reviewers Reports to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Office Conducting</a:t>
                      </a:r>
                    </a:p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 Review 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Manager Conducting </a:t>
                      </a:r>
                    </a:p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 Review 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476738"/>
                  </a:ext>
                </a:extLst>
              </a:tr>
              <a:tr h="7065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u="none" strike="noStrike" dirty="0">
                          <a:effectLst/>
                        </a:rPr>
                        <a:t>President's Office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Institutional Research and Planning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Viviana Unda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932521"/>
                  </a:ext>
                </a:extLst>
              </a:tr>
              <a:tr h="684496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800" b="0" u="none" strike="noStrike" dirty="0">
                          <a:effectLst/>
                        </a:rPr>
                        <a:t>Vice Presidency of Administrative Services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 Services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Jeff Hinshaw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849798"/>
                  </a:ext>
                </a:extLst>
              </a:tr>
              <a:tr h="6844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Technology Services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Loic Audusseau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543010"/>
                  </a:ext>
                </a:extLst>
              </a:tr>
              <a:tr h="6507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933460"/>
                  </a:ext>
                </a:extLst>
              </a:tr>
              <a:tr h="8837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u="none" strike="noStrike" dirty="0">
                          <a:effectLst/>
                        </a:rPr>
                        <a:t>Vice Presidency of Human Resources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Title IX, Diversity and Inclusion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Jaynie Ishikawa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431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2173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96126-282A-4380-8853-5B10F8036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</a:t>
            </a:r>
            <a:br>
              <a:rPr lang="en-US" dirty="0"/>
            </a:br>
            <a:r>
              <a:rPr lang="en-US" dirty="0"/>
              <a:t>Program Reviewers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DC39B5-C13F-4380-8A47-88AA2726C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16E55D-9666-4F22-A0CE-60B6F0D77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3321C10-9AC2-411B-B69A-A21E562B0F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914449"/>
              </p:ext>
            </p:extLst>
          </p:nvPr>
        </p:nvGraphicFramePr>
        <p:xfrm>
          <a:off x="1236136" y="1737362"/>
          <a:ext cx="9919544" cy="43599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32139">
                  <a:extLst>
                    <a:ext uri="{9D8B030D-6E8A-4147-A177-3AD203B41FA5}">
                      <a16:colId xmlns:a16="http://schemas.microsoft.com/office/drawing/2014/main" val="3878745393"/>
                    </a:ext>
                  </a:extLst>
                </a:gridCol>
                <a:gridCol w="3287405">
                  <a:extLst>
                    <a:ext uri="{9D8B030D-6E8A-4147-A177-3AD203B41FA5}">
                      <a16:colId xmlns:a16="http://schemas.microsoft.com/office/drawing/2014/main" val="2971669433"/>
                    </a:ext>
                  </a:extLst>
                </a:gridCol>
              </a:tblGrid>
              <a:tr h="5590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Task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Deadline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45031299"/>
                  </a:ext>
                </a:extLst>
              </a:tr>
              <a:tr h="7182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Group B participates in IRP Office training to </a:t>
                      </a:r>
                      <a:r>
                        <a:rPr lang="en-US" sz="2000" u="none" strike="noStrike" dirty="0">
                          <a:solidFill>
                            <a:schemeClr val="tx2"/>
                          </a:solidFill>
                          <a:effectLst/>
                        </a:rPr>
                        <a:t>kick-off program review process </a:t>
                      </a:r>
                      <a:r>
                        <a:rPr lang="en-US" sz="2000" u="none" strike="noStrike" dirty="0">
                          <a:effectLst/>
                        </a:rPr>
                        <a:t>(template walk through)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Nov 2021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163668"/>
                  </a:ext>
                </a:extLst>
              </a:tr>
              <a:tr h="11181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Group B develops program review based on template provided in training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Nov 2021 - Jan 2022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355612"/>
                  </a:ext>
                </a:extLst>
              </a:tr>
              <a:tr h="8385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Program reviewers input program review information in </a:t>
                      </a:r>
                      <a:r>
                        <a:rPr lang="en-US" sz="2000" u="none" strike="noStrike" dirty="0" err="1">
                          <a:effectLst/>
                        </a:rPr>
                        <a:t>Nuventive</a:t>
                      </a:r>
                      <a:r>
                        <a:rPr lang="en-US" sz="2000" u="none" strike="noStrike" dirty="0">
                          <a:effectLst/>
                        </a:rPr>
                        <a:t>.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February 2022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381840"/>
                  </a:ext>
                </a:extLst>
              </a:tr>
              <a:tr h="11258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Program reviewers incorporate feedback from committee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April 2022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3263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3369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96126-282A-4380-8853-5B10F8036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</a:t>
            </a:r>
            <a:br>
              <a:rPr lang="en-US" dirty="0"/>
            </a:br>
            <a:r>
              <a:rPr lang="en-US" dirty="0"/>
              <a:t>Review Committee, Deans/VPs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DC39B5-C13F-4380-8A47-88AA2726C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16E55D-9666-4F22-A0CE-60B6F0D77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A8DF9C8-F9CA-450C-B781-D14F789FF4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866491"/>
              </p:ext>
            </p:extLst>
          </p:nvPr>
        </p:nvGraphicFramePr>
        <p:xfrm>
          <a:off x="1182140" y="1860808"/>
          <a:ext cx="9882100" cy="38874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2609">
                  <a:extLst>
                    <a:ext uri="{9D8B030D-6E8A-4147-A177-3AD203B41FA5}">
                      <a16:colId xmlns:a16="http://schemas.microsoft.com/office/drawing/2014/main" val="866031642"/>
                    </a:ext>
                  </a:extLst>
                </a:gridCol>
                <a:gridCol w="4129571">
                  <a:extLst>
                    <a:ext uri="{9D8B030D-6E8A-4147-A177-3AD203B41FA5}">
                      <a16:colId xmlns:a16="http://schemas.microsoft.com/office/drawing/2014/main" val="1836520667"/>
                    </a:ext>
                  </a:extLst>
                </a:gridCol>
                <a:gridCol w="1899920">
                  <a:extLst>
                    <a:ext uri="{9D8B030D-6E8A-4147-A177-3AD203B41FA5}">
                      <a16:colId xmlns:a16="http://schemas.microsoft.com/office/drawing/2014/main" val="1808243532"/>
                    </a:ext>
                  </a:extLst>
                </a:gridCol>
              </a:tblGrid>
              <a:tr h="4384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Role Performing Task</a:t>
                      </a:r>
                    </a:p>
                  </a:txBody>
                  <a:tcPr marL="4912" marR="4912" marT="491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Task</a:t>
                      </a:r>
                    </a:p>
                  </a:txBody>
                  <a:tcPr marL="4912" marR="4912" marT="491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Deadline</a:t>
                      </a:r>
                    </a:p>
                  </a:txBody>
                  <a:tcPr marL="4912" marR="4912" marT="4912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76460"/>
                  </a:ext>
                </a:extLst>
              </a:tr>
              <a:tr h="550826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Program Review Committee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2" marR="4912" marT="4912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Committee members meet and provide feedback on program reviews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2" marR="4912" marT="4912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 March 2022                               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2" marR="4912" marT="4912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397227"/>
                  </a:ext>
                </a:extLst>
              </a:tr>
              <a:tr h="78607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Committee Feedback Form completed in </a:t>
                      </a:r>
                      <a:r>
                        <a:rPr lang="en-US" sz="1800" u="none" strike="noStrike" dirty="0" err="1">
                          <a:effectLst/>
                        </a:rPr>
                        <a:t>Nuventive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2" marR="4912" marT="4912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Late March/Early April 2022                      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2" marR="4912" marT="4912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757006"/>
                  </a:ext>
                </a:extLst>
              </a:tr>
              <a:tr h="9127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Final Review Program Review Committee Chair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2" marR="4912" marT="4912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May 2022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2" marR="4912" marT="4912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035658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VP/Dean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2" marR="4912" marT="4912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Read and Sign-Off Program Review Reports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2" marR="4912" marT="4912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May &amp; June 2022</a:t>
                      </a:r>
                    </a:p>
                  </a:txBody>
                  <a:tcPr marL="4912" marR="4912" marT="4912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511082"/>
                  </a:ext>
                </a:extLst>
              </a:tr>
              <a:tr h="5260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Institutional Research and Planning </a:t>
                      </a:r>
                    </a:p>
                  </a:txBody>
                  <a:tcPr marL="4912" marR="4912" marT="4912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Post program review reports on website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2" marR="4912" marT="4912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End of June 2022                        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2" marR="4912" marT="4912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719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0528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514F90E-8A08-4B6B-B867-C013AD797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Program Review </a:t>
            </a:r>
            <a:br>
              <a:rPr lang="en-US" sz="6600" dirty="0"/>
            </a:br>
            <a:r>
              <a:rPr lang="en-US" sz="6600" dirty="0"/>
              <a:t>Purpose and Cycle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B99DAB-3B08-4BEE-A794-AA502EDFC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91F89B-0488-468D-A34A-522C976E9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</p:spTree>
    <p:extLst>
      <p:ext uri="{BB962C8B-B14F-4D97-AF65-F5344CB8AC3E}">
        <p14:creationId xmlns:p14="http://schemas.microsoft.com/office/powerpoint/2010/main" val="853204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1C6AE88-4BBD-45DA-84F7-4DAB62E36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Program Review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6E84567-A15A-412B-92FF-97DCF92BD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Evaluate the progress towards achieving existing goals and outcomes of an office.</a:t>
            </a:r>
          </a:p>
          <a:p>
            <a:r>
              <a:rPr lang="en-US" sz="2400" dirty="0"/>
              <a:t>Involves looking forward to plan for the next four years, setting up new/adjusted goals and outcomes, guided by the aforementioned evaluation. </a:t>
            </a:r>
          </a:p>
          <a:p>
            <a:r>
              <a:rPr lang="en-US" sz="2400" dirty="0"/>
              <a:t>Each office has an opportunity to: </a:t>
            </a:r>
          </a:p>
          <a:p>
            <a:r>
              <a:rPr lang="en-US" sz="2400" dirty="0"/>
              <a:t> 1) Critically evaluate the accomplishments and services offered </a:t>
            </a:r>
            <a:r>
              <a:rPr lang="en-US" sz="2400" dirty="0">
                <a:solidFill>
                  <a:schemeClr val="tx2"/>
                </a:solidFill>
              </a:rPr>
              <a:t>during the last three years. </a:t>
            </a:r>
          </a:p>
          <a:p>
            <a:pPr marL="0" indent="0">
              <a:buNone/>
            </a:pPr>
            <a:r>
              <a:rPr lang="en-US" sz="2400" dirty="0"/>
              <a:t>  2) Plan and recommend necessary changes in order to ensure that goals and outcomes </a:t>
            </a:r>
            <a:r>
              <a:rPr lang="en-US" sz="2400" dirty="0">
                <a:solidFill>
                  <a:schemeClr val="tx2"/>
                </a:solidFill>
              </a:rPr>
              <a:t>for the next four years </a:t>
            </a:r>
            <a:r>
              <a:rPr lang="en-US" sz="2400" dirty="0"/>
              <a:t>are met.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EC2F-AD4A-4E26-8EA4-9607AB4AF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309A07-C690-4489-BEE2-E958C321C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</p:spTree>
    <p:extLst>
      <p:ext uri="{BB962C8B-B14F-4D97-AF65-F5344CB8AC3E}">
        <p14:creationId xmlns:p14="http://schemas.microsoft.com/office/powerpoint/2010/main" val="3405283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86E5B-40C8-46E1-95ED-61611534E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Review Cycle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7A877-42AA-4143-88D3-8D907659B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B5DF4-F38E-4EBB-B0D5-7D6F566B5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167" y="1956666"/>
            <a:ext cx="11096625" cy="39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157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514F90E-8A08-4B6B-B867-C013AD797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Program Review Template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B99DAB-3B08-4BEE-A794-AA502EDFC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91F89B-0488-468D-A34A-522C976E9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 Camino College</a:t>
            </a:r>
          </a:p>
        </p:txBody>
      </p:sp>
    </p:spTree>
    <p:extLst>
      <p:ext uri="{BB962C8B-B14F-4D97-AF65-F5344CB8AC3E}">
        <p14:creationId xmlns:p14="http://schemas.microsoft.com/office/powerpoint/2010/main" val="234009260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6">
      <a:dk1>
        <a:sysClr val="windowText" lastClr="000000"/>
      </a:dk1>
      <a:lt1>
        <a:sysClr val="window" lastClr="FFFFFF"/>
      </a:lt1>
      <a:dk2>
        <a:srgbClr val="212745"/>
      </a:dk2>
      <a:lt2>
        <a:srgbClr val="333399"/>
      </a:lt2>
      <a:accent1>
        <a:srgbClr val="B3B5B5"/>
      </a:accent1>
      <a:accent2>
        <a:srgbClr val="333399"/>
      </a:accent2>
      <a:accent3>
        <a:srgbClr val="5ECCF3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6ECAFF1-DAF0-4B99-8197-95B05D189377}" vid="{279094B0-1A1E-4B87-8CA4-3DC47A1EDF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53CFA036860F419F7544E13D8F75F4" ma:contentTypeVersion="14" ma:contentTypeDescription="Create a new document." ma:contentTypeScope="" ma:versionID="1efef22697410e59cd858eec55671144">
  <xsd:schema xmlns:xsd="http://www.w3.org/2001/XMLSchema" xmlns:xs="http://www.w3.org/2001/XMLSchema" xmlns:p="http://schemas.microsoft.com/office/2006/metadata/properties" xmlns:ns3="0fc9b2dd-7d63-48fe-9943-fae17fa0b96b" xmlns:ns4="667a3cb2-a6ac-4263-bdd3-818c9105ac2f" targetNamespace="http://schemas.microsoft.com/office/2006/metadata/properties" ma:root="true" ma:fieldsID="7c62cc2c42ca5e4a1d4a1592932548e6" ns3:_="" ns4:_="">
    <xsd:import namespace="0fc9b2dd-7d63-48fe-9943-fae17fa0b96b"/>
    <xsd:import namespace="667a3cb2-a6ac-4263-bdd3-818c9105ac2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Locatio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c9b2dd-7d63-48fe-9943-fae17fa0b96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7a3cb2-a6ac-4263-bdd3-818c9105ac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022C85-B875-4024-ADE9-B60C724D21F4}">
  <ds:schemaRefs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0fc9b2dd-7d63-48fe-9943-fae17fa0b96b"/>
    <ds:schemaRef ds:uri="http://purl.org/dc/terms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667a3cb2-a6ac-4263-bdd3-818c9105ac2f"/>
  </ds:schemaRefs>
</ds:datastoreItem>
</file>

<file path=customXml/itemProps2.xml><?xml version="1.0" encoding="utf-8"?>
<ds:datastoreItem xmlns:ds="http://schemas.openxmlformats.org/officeDocument/2006/customXml" ds:itemID="{5C581EC6-570D-4D0A-BF96-DB997283A6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119341C-8063-4AC4-85A6-30DB723127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c9b2dd-7d63-48fe-9943-fae17fa0b96b"/>
    <ds:schemaRef ds:uri="667a3cb2-a6ac-4263-bdd3-818c9105ac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IRP Template_GP</Template>
  <TotalTime>12666</TotalTime>
  <Words>1209</Words>
  <Application>Microsoft Office PowerPoint</Application>
  <PresentationFormat>Widescreen</PresentationFormat>
  <Paragraphs>145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Century Gothic</vt:lpstr>
      <vt:lpstr>Times New Roman</vt:lpstr>
      <vt:lpstr>Retrospect</vt:lpstr>
      <vt:lpstr>Administrative Program Review Training</vt:lpstr>
      <vt:lpstr>Program Review Participants and Timeline</vt:lpstr>
      <vt:lpstr>Participants – Group B</vt:lpstr>
      <vt:lpstr>Timeline  Program Reviewers</vt:lpstr>
      <vt:lpstr>Timeline  Review Committee, Deans/VPs</vt:lpstr>
      <vt:lpstr>Program Review  Purpose and Cycle</vt:lpstr>
      <vt:lpstr>Purpose of Program Review</vt:lpstr>
      <vt:lpstr>Program Review Cycle</vt:lpstr>
      <vt:lpstr>Program Review Template</vt:lpstr>
      <vt:lpstr>Set 4-Year Goals</vt:lpstr>
      <vt:lpstr>Set 4-Year Outcomes</vt:lpstr>
      <vt:lpstr>Establish 4-Year Actions</vt:lpstr>
      <vt:lpstr>Envision Resources</vt:lpstr>
      <vt:lpstr>Resources for Next 4-Years</vt:lpstr>
      <vt:lpstr>Performance Indicators/Accomplishments</vt:lpstr>
      <vt:lpstr>Performance Indicators/Accomplishments</vt:lpstr>
      <vt:lpstr>PowerPoint Presentation</vt:lpstr>
      <vt:lpstr>PowerPoint Presentation</vt:lpstr>
    </vt:vector>
  </TitlesOfParts>
  <Company>El Camino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ECC Campus Climate Survey: Qualitative Findings</dc:title>
  <dc:creator>Park Gina</dc:creator>
  <cp:lastModifiedBy>Hong, Diora</cp:lastModifiedBy>
  <cp:revision>552</cp:revision>
  <cp:lastPrinted>2019-07-29T20:56:19Z</cp:lastPrinted>
  <dcterms:created xsi:type="dcterms:W3CDTF">2019-05-03T19:17:49Z</dcterms:created>
  <dcterms:modified xsi:type="dcterms:W3CDTF">2022-03-10T17:25:02Z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0x010100F653CFA036860F419F7544E13D8F75F4</vt:lpwstr>
  </property>
</Properties>
</file>