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6" r:id="rId5"/>
    <p:sldId id="419" r:id="rId6"/>
    <p:sldId id="431" r:id="rId7"/>
    <p:sldId id="432" r:id="rId8"/>
    <p:sldId id="443" r:id="rId9"/>
    <p:sldId id="433" r:id="rId10"/>
    <p:sldId id="414" r:id="rId11"/>
    <p:sldId id="444" r:id="rId12"/>
    <p:sldId id="440" r:id="rId13"/>
    <p:sldId id="435" r:id="rId14"/>
    <p:sldId id="445" r:id="rId15"/>
    <p:sldId id="441" r:id="rId16"/>
    <p:sldId id="436" r:id="rId17"/>
    <p:sldId id="446" r:id="rId18"/>
    <p:sldId id="442" r:id="rId19"/>
    <p:sldId id="437" r:id="rId20"/>
    <p:sldId id="405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 Gina" initials="PG" lastIdx="1" clrIdx="0">
    <p:extLst>
      <p:ext uri="{19B8F6BF-5375-455C-9EA6-DF929625EA0E}">
        <p15:presenceInfo xmlns:p15="http://schemas.microsoft.com/office/powerpoint/2012/main" userId="S-1-5-21-2083222152-335755925-1552899311-1179197" providerId="AD"/>
      </p:ext>
    </p:extLst>
  </p:cmAuthor>
  <p:cmAuthor id="2" name="Unda, Viviana" initials="UV" lastIdx="2" clrIdx="1">
    <p:extLst>
      <p:ext uri="{19B8F6BF-5375-455C-9EA6-DF929625EA0E}">
        <p15:presenceInfo xmlns:p15="http://schemas.microsoft.com/office/powerpoint/2012/main" userId="S-1-5-21-2083222152-335755925-1552899311-13348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2D050"/>
    <a:srgbClr val="99CCFF"/>
    <a:srgbClr val="3333FF"/>
    <a:srgbClr val="CCECFF"/>
    <a:srgbClr val="0099FF"/>
    <a:srgbClr val="00FFFF"/>
    <a:srgbClr val="FFFF00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nda, Viviana" userId="d13ae0b5-eae5-47a4-bfd2-8cbe80d7c3b3" providerId="ADAL" clId="{DC2F3580-A277-49F9-A2B2-CAEEE3189E58}"/>
    <pc:docChg chg="undo custSel modSld">
      <pc:chgData name="Unda, Viviana" userId="d13ae0b5-eae5-47a4-bfd2-8cbe80d7c3b3" providerId="ADAL" clId="{DC2F3580-A277-49F9-A2B2-CAEEE3189E58}" dt="2024-02-14T01:36:32.260" v="963" actId="20577"/>
      <pc:docMkLst>
        <pc:docMk/>
      </pc:docMkLst>
      <pc:sldChg chg="modSp mod">
        <pc:chgData name="Unda, Viviana" userId="d13ae0b5-eae5-47a4-bfd2-8cbe80d7c3b3" providerId="ADAL" clId="{DC2F3580-A277-49F9-A2B2-CAEEE3189E58}" dt="2024-02-14T01:24:54.857" v="620" actId="20577"/>
        <pc:sldMkLst>
          <pc:docMk/>
          <pc:sldMk cId="2415856536" sldId="443"/>
        </pc:sldMkLst>
        <pc:spChg chg="mod">
          <ac:chgData name="Unda, Viviana" userId="d13ae0b5-eae5-47a4-bfd2-8cbe80d7c3b3" providerId="ADAL" clId="{DC2F3580-A277-49F9-A2B2-CAEEE3189E58}" dt="2024-02-14T01:24:54.857" v="620" actId="20577"/>
          <ac:spMkLst>
            <pc:docMk/>
            <pc:sldMk cId="2415856536" sldId="443"/>
            <ac:spMk id="5" creationId="{BC737535-A3C5-EE4A-DC65-F2969A952AA4}"/>
          </ac:spMkLst>
        </pc:spChg>
      </pc:sldChg>
      <pc:sldChg chg="modSp mod">
        <pc:chgData name="Unda, Viviana" userId="d13ae0b5-eae5-47a4-bfd2-8cbe80d7c3b3" providerId="ADAL" clId="{DC2F3580-A277-49F9-A2B2-CAEEE3189E58}" dt="2024-02-14T01:25:38.086" v="634" actId="1035"/>
        <pc:sldMkLst>
          <pc:docMk/>
          <pc:sldMk cId="2170780557" sldId="444"/>
        </pc:sldMkLst>
        <pc:spChg chg="mod">
          <ac:chgData name="Unda, Viviana" userId="d13ae0b5-eae5-47a4-bfd2-8cbe80d7c3b3" providerId="ADAL" clId="{DC2F3580-A277-49F9-A2B2-CAEEE3189E58}" dt="2024-02-14T01:25:38.086" v="634" actId="1035"/>
          <ac:spMkLst>
            <pc:docMk/>
            <pc:sldMk cId="2170780557" sldId="444"/>
            <ac:spMk id="5" creationId="{EF95108F-B4DD-36DB-9B3E-8741ECD490BF}"/>
          </ac:spMkLst>
        </pc:spChg>
      </pc:sldChg>
      <pc:sldChg chg="modSp mod">
        <pc:chgData name="Unda, Viviana" userId="d13ae0b5-eae5-47a4-bfd2-8cbe80d7c3b3" providerId="ADAL" clId="{DC2F3580-A277-49F9-A2B2-CAEEE3189E58}" dt="2024-02-14T01:35:58.572" v="955" actId="255"/>
        <pc:sldMkLst>
          <pc:docMk/>
          <pc:sldMk cId="334037385" sldId="445"/>
        </pc:sldMkLst>
        <pc:spChg chg="mod">
          <ac:chgData name="Unda, Viviana" userId="d13ae0b5-eae5-47a4-bfd2-8cbe80d7c3b3" providerId="ADAL" clId="{DC2F3580-A277-49F9-A2B2-CAEEE3189E58}" dt="2024-02-14T01:35:58.572" v="955" actId="255"/>
          <ac:spMkLst>
            <pc:docMk/>
            <pc:sldMk cId="334037385" sldId="445"/>
            <ac:spMk id="5" creationId="{2FE6E747-7968-ABC5-DBCB-24E73406B217}"/>
          </ac:spMkLst>
        </pc:spChg>
      </pc:sldChg>
      <pc:sldChg chg="modSp mod">
        <pc:chgData name="Unda, Viviana" userId="d13ae0b5-eae5-47a4-bfd2-8cbe80d7c3b3" providerId="ADAL" clId="{DC2F3580-A277-49F9-A2B2-CAEEE3189E58}" dt="2024-02-14T01:36:32.260" v="963" actId="20577"/>
        <pc:sldMkLst>
          <pc:docMk/>
          <pc:sldMk cId="329298212" sldId="446"/>
        </pc:sldMkLst>
        <pc:spChg chg="mod">
          <ac:chgData name="Unda, Viviana" userId="d13ae0b5-eae5-47a4-bfd2-8cbe80d7c3b3" providerId="ADAL" clId="{DC2F3580-A277-49F9-A2B2-CAEEE3189E58}" dt="2024-02-14T01:36:32.260" v="963" actId="20577"/>
          <ac:spMkLst>
            <pc:docMk/>
            <pc:sldMk cId="329298212" sldId="446"/>
            <ac:spMk id="5" creationId="{0A69D3B1-D2C7-392B-DD85-1E12928B045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B4BE9D-25F6-439B-9F67-2F6BEC30A303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645693-C577-4F56-B6C0-17E6E1EAE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4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76A4BC-DFBF-4056-8DF1-7456ED9C918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C0D351-5358-4EAD-AB44-41C6EC9F7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6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18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7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7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61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1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El Camino College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1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8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" y="649287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cap="all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9977" y="6492874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fld id="{619C6933-4F25-4DFC-9A8D-D2E2F728CCF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winning-information/2325865367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winning-information/2325865367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lcamino.co1.qualtrics.com/jfe/form/SV_9TrILHKz72ybZDE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camino.edu/about/institutional-research/administrative-program-review.aspx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winning-information/2325865367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winning-information/2325865367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0" y="2068553"/>
            <a:ext cx="10744620" cy="1956485"/>
          </a:xfrm>
        </p:spPr>
        <p:txBody>
          <a:bodyPr>
            <a:normAutofit fontScale="90000"/>
          </a:bodyPr>
          <a:lstStyle/>
          <a:p>
            <a:r>
              <a:rPr lang="en-US" sz="6600">
                <a:solidFill>
                  <a:srgbClr val="003399"/>
                </a:solidFill>
              </a:rPr>
              <a:t>Administrative</a:t>
            </a:r>
            <a:br>
              <a:rPr lang="en-US" sz="6600">
                <a:solidFill>
                  <a:srgbClr val="003399"/>
                </a:solidFill>
              </a:rPr>
            </a:br>
            <a:r>
              <a:rPr lang="en-US" sz="6600">
                <a:solidFill>
                  <a:srgbClr val="003399"/>
                </a:solidFill>
              </a:rPr>
              <a:t>Program Review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0" y="4455621"/>
            <a:ext cx="11091950" cy="1143000"/>
          </a:xfrm>
        </p:spPr>
        <p:txBody>
          <a:bodyPr>
            <a:normAutofit/>
          </a:bodyPr>
          <a:lstStyle/>
          <a:p>
            <a:r>
              <a:rPr lang="en-US" sz="2200" i="1"/>
              <a:t>institutional research &amp; planning</a:t>
            </a:r>
            <a:endParaRPr lang="en-US" sz="22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59786"/>
            <a:ext cx="2472271" cy="365125"/>
          </a:xfrm>
        </p:spPr>
        <p:txBody>
          <a:bodyPr/>
          <a:lstStyle/>
          <a:p>
            <a:r>
              <a:rPr lang="en-US" sz="1000" dirty="0"/>
              <a:t>February 2024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>
                <a:latin typeface="Century Gothic" panose="020B0502020202020204" pitchFamily="34" charset="0"/>
              </a:rPr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27142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7A8FE5-5268-1616-AFB6-2B411859D3E7}"/>
              </a:ext>
            </a:extLst>
          </p:cNvPr>
          <p:cNvSpPr txBox="1">
            <a:spLocks/>
          </p:cNvSpPr>
          <p:nvPr/>
        </p:nvSpPr>
        <p:spPr>
          <a:xfrm>
            <a:off x="1148080" y="331639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3399"/>
                </a:solidFill>
              </a:rPr>
              <a:t>What </a:t>
            </a:r>
            <a:r>
              <a:rPr lang="en-US" b="1">
                <a:solidFill>
                  <a:srgbClr val="003399"/>
                </a:solidFill>
              </a:rPr>
              <a:t>Actions</a:t>
            </a:r>
            <a:r>
              <a:rPr lang="en-US">
                <a:solidFill>
                  <a:srgbClr val="003399"/>
                </a:solidFill>
              </a:rPr>
              <a:t> Will You Need To Complete To Make Progress On  Goals and/or Outcomes?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7DFA23-522A-C4D4-716A-D51BA0A75C08}"/>
              </a:ext>
            </a:extLst>
          </p:cNvPr>
          <p:cNvGrpSpPr/>
          <p:nvPr/>
        </p:nvGrpSpPr>
        <p:grpSpPr>
          <a:xfrm>
            <a:off x="6033581" y="1969860"/>
            <a:ext cx="2868636" cy="2724531"/>
            <a:chOff x="6546688" y="1981396"/>
            <a:chExt cx="2868636" cy="2724531"/>
          </a:xfrm>
        </p:grpSpPr>
        <p:pic>
          <p:nvPicPr>
            <p:cNvPr id="12" name="Picture 11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6ADBF547-A415-F8C1-6A39-6A55CC2199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9791" b="10692"/>
            <a:stretch/>
          </p:blipFill>
          <p:spPr>
            <a:xfrm rot="549634">
              <a:off x="6546688" y="1981396"/>
              <a:ext cx="2868636" cy="272453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0E7DBA-31FC-4B35-37F0-00FA06821393}"/>
                </a:ext>
              </a:extLst>
            </p:cNvPr>
            <p:cNvSpPr txBox="1"/>
            <p:nvPr/>
          </p:nvSpPr>
          <p:spPr>
            <a:xfrm rot="21585296">
              <a:off x="6965105" y="2467925"/>
              <a:ext cx="2395198" cy="14003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Action </a:t>
              </a:r>
            </a:p>
            <a:p>
              <a:r>
                <a:rPr lang="en-US" sz="170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Offer year-round planning professional development opportunities.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1D72886-CE2E-7E93-6015-959559C8F465}"/>
              </a:ext>
            </a:extLst>
          </p:cNvPr>
          <p:cNvGrpSpPr/>
          <p:nvPr/>
        </p:nvGrpSpPr>
        <p:grpSpPr>
          <a:xfrm>
            <a:off x="8964156" y="2025940"/>
            <a:ext cx="2827622" cy="2612369"/>
            <a:chOff x="8717356" y="1936474"/>
            <a:chExt cx="2827622" cy="2612369"/>
          </a:xfrm>
        </p:grpSpPr>
        <p:pic>
          <p:nvPicPr>
            <p:cNvPr id="15" name="Picture 14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870AF56F-45D9-F2CE-615D-7C6D1E0EC0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8056" b="10692"/>
            <a:stretch/>
          </p:blipFill>
          <p:spPr>
            <a:xfrm rot="549634">
              <a:off x="8717356" y="1936474"/>
              <a:ext cx="2827622" cy="2612369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8592B4-E5E1-8C59-1530-F77AC319A47A}"/>
                </a:ext>
              </a:extLst>
            </p:cNvPr>
            <p:cNvSpPr txBox="1"/>
            <p:nvPr/>
          </p:nvSpPr>
          <p:spPr>
            <a:xfrm rot="21585296">
              <a:off x="8970630" y="2323754"/>
              <a:ext cx="2204115" cy="19236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</a:t>
              </a:r>
              <a:r>
                <a:rPr lang="en-US" sz="1700" b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Action</a:t>
              </a:r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US" sz="170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Support Student Services and Administrative Services in strengthening their program review processes.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6EC7D02-AA79-BF9A-0F28-6DC2D1F204F0}"/>
              </a:ext>
            </a:extLst>
          </p:cNvPr>
          <p:cNvSpPr txBox="1"/>
          <p:nvPr/>
        </p:nvSpPr>
        <p:spPr>
          <a:xfrm>
            <a:off x="478599" y="1798319"/>
            <a:ext cx="5643635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Actions in Program Review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Tasks to complete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order to make </a:t>
            </a:r>
            <a:r>
              <a:rPr lang="en-US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progress towards a goal/outcome and/or to achieve a goal/outcome </a:t>
            </a:r>
            <a:r>
              <a:rPr lang="en-US"/>
              <a:t>(e.g., update procedures, develop training, refurbish technology, etc.).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296471-C0D9-0E46-7829-6EC7CE79C683}"/>
              </a:ext>
            </a:extLst>
          </p:cNvPr>
          <p:cNvSpPr txBox="1"/>
          <p:nvPr/>
        </p:nvSpPr>
        <p:spPr>
          <a:xfrm>
            <a:off x="465466" y="4577172"/>
            <a:ext cx="10476411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 to help you develop actions</a:t>
            </a:r>
          </a:p>
          <a:p>
            <a:endParaRPr lang="en-US" sz="12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In order to make progress towards  goals and outcomes, what key tasks need to be completed during the next four years?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97423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D6B87-16F0-F7CB-9DBF-0FE59CDF8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FE32-7E77-B1DF-5F01-551F955F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Actions Counterexamples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DA823-3133-E30C-A941-70A1F5F5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67C0A-ECCB-85E3-6AB8-6A65944C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E6E747-7968-ABC5-DBCB-24E73406B217}"/>
              </a:ext>
            </a:extLst>
          </p:cNvPr>
          <p:cNvSpPr txBox="1"/>
          <p:nvPr/>
        </p:nvSpPr>
        <p:spPr>
          <a:xfrm>
            <a:off x="1145176" y="1863240"/>
            <a:ext cx="990164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/>
              <a:t>Actions are too specific or too short-term</a:t>
            </a:r>
          </a:p>
          <a:p>
            <a:r>
              <a:rPr lang="en-US" sz="1700" i="1" dirty="0"/>
              <a:t>Develop training manuals, tools and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/>
              <a:t>Overlooks broader four-year goals/outcomes and may result in an unstructured approach to training and development.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/>
              <a:t>It is not framed within the context of four-year goals/outcomes.</a:t>
            </a:r>
          </a:p>
          <a:p>
            <a:endParaRPr lang="en-US" sz="1700" dirty="0"/>
          </a:p>
          <a:p>
            <a:endParaRPr lang="en-US" sz="1700" dirty="0"/>
          </a:p>
          <a:p>
            <a:r>
              <a:rPr lang="en-US" sz="1700" b="1" dirty="0"/>
              <a:t>Actions do not align with goals and/or outcomes</a:t>
            </a:r>
          </a:p>
          <a:p>
            <a:r>
              <a:rPr lang="en-US" sz="1700" i="1" u="sng" dirty="0"/>
              <a:t>Outcome</a:t>
            </a:r>
            <a:r>
              <a:rPr lang="en-US" sz="1700" i="1" dirty="0"/>
              <a:t>: Decrease claims for the District</a:t>
            </a:r>
            <a:endParaRPr lang="en-US" sz="1700" dirty="0"/>
          </a:p>
          <a:p>
            <a:r>
              <a:rPr lang="en-US" sz="1700" i="1" u="sng" dirty="0"/>
              <a:t>Actions needed to achieve outcome</a:t>
            </a:r>
            <a:r>
              <a:rPr lang="en-US" sz="1700" i="1" dirty="0"/>
              <a:t>: Information related to the department will be disseminated to the campus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Action does not directly address the underlying factors contributing to claims being filed against the District.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Action of disseminating department information to the campus may not necessarily lead to a decrease in claims.</a:t>
            </a:r>
          </a:p>
          <a:p>
            <a:endParaRPr lang="en-US" sz="1700" b="1" dirty="0"/>
          </a:p>
          <a:p>
            <a:r>
              <a:rPr lang="en-US" sz="1700" b="1" dirty="0"/>
              <a:t>Section is left blank </a:t>
            </a:r>
          </a:p>
        </p:txBody>
      </p:sp>
    </p:spTree>
    <p:extLst>
      <p:ext uri="{BB962C8B-B14F-4D97-AF65-F5344CB8AC3E}">
        <p14:creationId xmlns:p14="http://schemas.microsoft.com/office/powerpoint/2010/main" val="33403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62592-1D50-F1C5-FC19-C59BCC6D4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67ABB7-D8C2-E580-FA57-92C5B052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633157-1AD1-C168-4929-A20786E179E0}"/>
              </a:ext>
            </a:extLst>
          </p:cNvPr>
          <p:cNvSpPr txBox="1">
            <a:spLocks/>
          </p:cNvSpPr>
          <p:nvPr/>
        </p:nvSpPr>
        <p:spPr>
          <a:xfrm>
            <a:off x="816428" y="1334198"/>
            <a:ext cx="10559144" cy="35774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>
                <a:solidFill>
                  <a:schemeClr val="tx1"/>
                </a:solidFill>
                <a:latin typeface="+mn-lt"/>
              </a:rPr>
              <a:t>Let’s develop actions for: </a:t>
            </a:r>
          </a:p>
          <a:p>
            <a:endParaRPr lang="en-US" sz="4500">
              <a:solidFill>
                <a:schemeClr val="tx1"/>
              </a:solidFill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Grants Office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Small Business Development Center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Contract Education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Bookstore and Food Services</a:t>
            </a:r>
          </a:p>
        </p:txBody>
      </p:sp>
    </p:spTree>
    <p:extLst>
      <p:ext uri="{BB962C8B-B14F-4D97-AF65-F5344CB8AC3E}">
        <p14:creationId xmlns:p14="http://schemas.microsoft.com/office/powerpoint/2010/main" val="720409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36054B-0D47-954E-5A17-DF91853ACD63}"/>
              </a:ext>
            </a:extLst>
          </p:cNvPr>
          <p:cNvGrpSpPr/>
          <p:nvPr/>
        </p:nvGrpSpPr>
        <p:grpSpPr>
          <a:xfrm>
            <a:off x="5224697" y="1841360"/>
            <a:ext cx="3021422" cy="2869642"/>
            <a:chOff x="5874926" y="1833046"/>
            <a:chExt cx="3021422" cy="2869642"/>
          </a:xfrm>
        </p:grpSpPr>
        <p:pic>
          <p:nvPicPr>
            <p:cNvPr id="12" name="Picture 11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6ADBF547-A415-F8C1-6A39-6A55CC2199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9791" b="10692"/>
            <a:stretch/>
          </p:blipFill>
          <p:spPr>
            <a:xfrm rot="549634">
              <a:off x="5874926" y="1833046"/>
              <a:ext cx="3021422" cy="2869642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0E7DBA-31FC-4B35-37F0-00FA06821393}"/>
                </a:ext>
              </a:extLst>
            </p:cNvPr>
            <p:cNvSpPr txBox="1"/>
            <p:nvPr/>
          </p:nvSpPr>
          <p:spPr>
            <a:xfrm rot="21585296">
              <a:off x="6301273" y="2312425"/>
              <a:ext cx="2375643" cy="218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</a:t>
              </a:r>
              <a:r>
                <a:rPr lang="en-US" sz="1700" b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Resources</a:t>
              </a:r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US" sz="170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Increased </a:t>
              </a:r>
              <a:r>
                <a:rPr lang="en-US" sz="170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Nuventive</a:t>
              </a:r>
              <a:r>
                <a:rPr lang="en-US" sz="170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analytical capabilities (assessment, goal mapping, academic planning, institutional goals, other institutional plans, etc.)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7A8FE5-5268-1616-AFB6-2B411859D3E7}"/>
              </a:ext>
            </a:extLst>
          </p:cNvPr>
          <p:cNvSpPr txBox="1">
            <a:spLocks/>
          </p:cNvSpPr>
          <p:nvPr/>
        </p:nvSpPr>
        <p:spPr>
          <a:xfrm>
            <a:off x="1148080" y="331639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3399"/>
                </a:solidFill>
              </a:rPr>
              <a:t>What </a:t>
            </a:r>
            <a:r>
              <a:rPr lang="en-US" b="1">
                <a:solidFill>
                  <a:srgbClr val="003399"/>
                </a:solidFill>
              </a:rPr>
              <a:t>Resources</a:t>
            </a:r>
            <a:r>
              <a:rPr lang="en-US">
                <a:solidFill>
                  <a:srgbClr val="003399"/>
                </a:solidFill>
              </a:rPr>
              <a:t> Will You Need to Achieve Goals and Outcomes?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8F74548-148B-BC96-414A-BA413917D3D1}"/>
              </a:ext>
            </a:extLst>
          </p:cNvPr>
          <p:cNvGrpSpPr/>
          <p:nvPr/>
        </p:nvGrpSpPr>
        <p:grpSpPr>
          <a:xfrm>
            <a:off x="8770324" y="1823273"/>
            <a:ext cx="2943077" cy="2905815"/>
            <a:chOff x="8875968" y="1806782"/>
            <a:chExt cx="2943077" cy="2905815"/>
          </a:xfrm>
        </p:grpSpPr>
        <p:pic>
          <p:nvPicPr>
            <p:cNvPr id="15" name="Picture 14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870AF56F-45D9-F2CE-615D-7C6D1E0EC0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8056" b="10692"/>
            <a:stretch/>
          </p:blipFill>
          <p:spPr>
            <a:xfrm rot="549634">
              <a:off x="8875968" y="1806782"/>
              <a:ext cx="2943077" cy="290581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8592B4-E5E1-8C59-1530-F77AC319A47A}"/>
                </a:ext>
              </a:extLst>
            </p:cNvPr>
            <p:cNvSpPr txBox="1"/>
            <p:nvPr/>
          </p:nvSpPr>
          <p:spPr>
            <a:xfrm rot="21585296">
              <a:off x="9291429" y="2336393"/>
              <a:ext cx="2112155" cy="218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</a:t>
              </a:r>
              <a:r>
                <a:rPr lang="en-US" sz="1700" b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Resource</a:t>
              </a:r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</a:p>
            <a:p>
              <a:r>
                <a:rPr lang="en-US" sz="170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The team has determined the need of administrative support so that analysts have more time to do analytic and strategic work.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6EC7D02-AA79-BF9A-0F28-6DC2D1F204F0}"/>
              </a:ext>
            </a:extLst>
          </p:cNvPr>
          <p:cNvSpPr txBox="1"/>
          <p:nvPr/>
        </p:nvSpPr>
        <p:spPr>
          <a:xfrm>
            <a:off x="478599" y="1798319"/>
            <a:ext cx="5164555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Resources in Program Review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800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ssets relative to facilities, technology and staffing needs </a:t>
            </a:r>
            <a:r>
              <a:rPr lang="en-US" sz="18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achieve goals and outcomes</a:t>
            </a:r>
            <a:r>
              <a:rPr lang="en-US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next four years.</a:t>
            </a:r>
            <a:endParaRPr lang="en-US" sz="180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296471-C0D9-0E46-7829-6EC7CE79C683}"/>
              </a:ext>
            </a:extLst>
          </p:cNvPr>
          <p:cNvSpPr txBox="1"/>
          <p:nvPr/>
        </p:nvSpPr>
        <p:spPr>
          <a:xfrm>
            <a:off x="404948" y="4489292"/>
            <a:ext cx="10476411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to help you determine resources you have and resources you need</a:t>
            </a:r>
          </a:p>
          <a:p>
            <a:endParaRPr lang="en-US" sz="12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/>
              <a:t>What resources does your office currently have? Are there any existing resources within your office that can be repurposed to align with four-year goals and outcomes?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/>
              <a:t>Based on the goals, outcomes and actions established, what resources will you need in the next 4 years? How will each identified resource directly contribute to the accomplishment of goals and outcomes? </a:t>
            </a:r>
          </a:p>
        </p:txBody>
      </p:sp>
    </p:spTree>
    <p:extLst>
      <p:ext uri="{BB962C8B-B14F-4D97-AF65-F5344CB8AC3E}">
        <p14:creationId xmlns:p14="http://schemas.microsoft.com/office/powerpoint/2010/main" val="3895336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C8F39-DD10-2007-B0DA-079C87036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F8E9-F6C7-DAD4-82CC-A93CF1A8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Resources Counterexamples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E7D7E-6EEE-9473-E925-2101F5BB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CEAA1-47DE-6949-6B50-48B9D229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69D3B1-D2C7-392B-DD85-1E12928B0450}"/>
              </a:ext>
            </a:extLst>
          </p:cNvPr>
          <p:cNvSpPr txBox="1"/>
          <p:nvPr/>
        </p:nvSpPr>
        <p:spPr>
          <a:xfrm>
            <a:off x="1175656" y="2342606"/>
            <a:ext cx="99016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section is left blank.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section does not mention current available resources.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section does not cover resources needed in the next four years. </a:t>
            </a:r>
          </a:p>
        </p:txBody>
      </p:sp>
    </p:spTree>
    <p:extLst>
      <p:ext uri="{BB962C8B-B14F-4D97-AF65-F5344CB8AC3E}">
        <p14:creationId xmlns:p14="http://schemas.microsoft.com/office/powerpoint/2010/main" val="329298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A573F-38A5-F50B-28F3-7FB3FB1AF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CE4AC-0731-138F-B008-B58FB988A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4F9C709-A340-8C49-59E1-B0E5F1687647}"/>
              </a:ext>
            </a:extLst>
          </p:cNvPr>
          <p:cNvSpPr txBox="1">
            <a:spLocks/>
          </p:cNvSpPr>
          <p:nvPr/>
        </p:nvSpPr>
        <p:spPr>
          <a:xfrm>
            <a:off x="816428" y="1334198"/>
            <a:ext cx="10559144" cy="35774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>
                <a:solidFill>
                  <a:schemeClr val="tx1"/>
                </a:solidFill>
                <a:latin typeface="+mn-lt"/>
              </a:rPr>
              <a:t>Let’s think about resources for: </a:t>
            </a:r>
          </a:p>
          <a:p>
            <a:endParaRPr lang="en-US" sz="4500">
              <a:solidFill>
                <a:schemeClr val="tx1"/>
              </a:solidFill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Grants Office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Small Business Development Center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Contract Education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Bookstore and Food Services</a:t>
            </a:r>
          </a:p>
        </p:txBody>
      </p:sp>
    </p:spTree>
    <p:extLst>
      <p:ext uri="{BB962C8B-B14F-4D97-AF65-F5344CB8AC3E}">
        <p14:creationId xmlns:p14="http://schemas.microsoft.com/office/powerpoint/2010/main" val="308676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22EC-D2B4-46D3-B3A0-0A885AA0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Next Steps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59ABA-6447-4B36-BF03-D9448231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7CFA5-7915-4009-BDD1-17B1C23B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D4EC6E-4E3E-46CF-860F-7CA802B18D5B}"/>
              </a:ext>
            </a:extLst>
          </p:cNvPr>
          <p:cNvSpPr/>
          <p:nvPr/>
        </p:nvSpPr>
        <p:spPr>
          <a:xfrm>
            <a:off x="942680" y="2050255"/>
            <a:ext cx="105076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Complete updates to program review by </a:t>
            </a:r>
            <a:r>
              <a:rPr lang="en-US" sz="2400" b="1" i="1" dirty="0"/>
              <a:t>Monday March 18</a:t>
            </a:r>
            <a:r>
              <a:rPr lang="en-US" sz="2400" b="1" i="1" baseline="30000" dirty="0"/>
              <a:t>th</a:t>
            </a:r>
            <a:r>
              <a:rPr lang="en-US" sz="2400" i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Please complete this short evaluation on workshop:</a:t>
            </a:r>
          </a:p>
          <a:p>
            <a:r>
              <a:rPr lang="en-US" sz="2400" i="1" dirty="0"/>
              <a:t>	</a:t>
            </a:r>
            <a:r>
              <a:rPr lang="en-US" dirty="0">
                <a:hlinkClick r:id="rId2"/>
              </a:rPr>
              <a:t>https://elcamino.co1.qualtrics.com/jfe/form/SV_9TrILHKz72ybZDE</a:t>
            </a:r>
            <a:endParaRPr lang="en-US" dirty="0"/>
          </a:p>
          <a:p>
            <a:endParaRPr lang="en-US" sz="2400" i="1" dirty="0"/>
          </a:p>
          <a:p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Agree </a:t>
            </a:r>
            <a:r>
              <a:rPr lang="en-US" sz="2400" i="1" dirty="0" err="1"/>
              <a:t>Nuventive</a:t>
            </a:r>
            <a:r>
              <a:rPr lang="en-US" sz="2400" i="1" dirty="0"/>
              <a:t> training date for the week of March 4th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F66F1D-C91D-4507-B88A-B75B12C48F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430" y="2345386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59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4B166A-84BA-4935-AA58-F7C4F936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1524000" y="1"/>
            <a:ext cx="9144000" cy="6341805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F8A9DD-7558-4C8B-A524-B7FCC263F526}"/>
              </a:ext>
            </a:extLst>
          </p:cNvPr>
          <p:cNvSpPr/>
          <p:nvPr/>
        </p:nvSpPr>
        <p:spPr>
          <a:xfrm>
            <a:off x="0" y="0"/>
            <a:ext cx="12192000" cy="634180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524000" y="4647173"/>
            <a:ext cx="9144000" cy="707922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>
                <a:solidFill>
                  <a:schemeClr val="bg1"/>
                </a:solidFill>
                <a:latin typeface="+mj-lt"/>
              </a:rPr>
              <a:t>Thank You</a:t>
            </a:r>
          </a:p>
          <a:p>
            <a:pPr marL="0" indent="0" algn="ctr">
              <a:buNone/>
            </a:pPr>
            <a:r>
              <a:rPr lang="en-US" sz="4400" b="1">
                <a:solidFill>
                  <a:schemeClr val="bg1"/>
                </a:solidFill>
                <a:latin typeface="+mj-lt"/>
              </a:rPr>
              <a:t>Questions?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FD482-5E6D-45FB-B987-3F7791FD8A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8"/>
          <a:stretch/>
        </p:blipFill>
        <p:spPr>
          <a:xfrm>
            <a:off x="1524000" y="860322"/>
            <a:ext cx="9144000" cy="361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6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C6AE88-4BBD-45DA-84F7-4DAB62E3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E84567-A15A-412B-92FF-97DCF92BD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058401" cy="4357103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en-US" sz="2400"/>
              <a:t>Introduction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/>
              <a:t>Setting 4 Year Goals (20 minutes)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/>
              <a:t>Setting 4 Year Outcomes (20 minutes)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2"/>
                </a:solidFill>
              </a:rPr>
              <a:t>Establishing 4 Year Actions (20 minutes)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/>
              <a:t>Envisioning Resources  (20 minutes)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/>
              <a:t>Questions (10 minutes)</a:t>
            </a:r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EC2F-AD4A-4E26-8EA4-9607AB4A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09A07-C690-4489-BEE2-E958C321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34052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CA693-FAEA-A4F6-83C5-7EB962EE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Introduction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5C706-4CEA-C3D5-367B-CFA26949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ABD38-1C41-5A58-0C19-C2CC7855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991CE4-03E8-0EDC-51D4-292857036CBC}"/>
              </a:ext>
            </a:extLst>
          </p:cNvPr>
          <p:cNvSpPr txBox="1"/>
          <p:nvPr/>
        </p:nvSpPr>
        <p:spPr>
          <a:xfrm>
            <a:off x="1236136" y="1854738"/>
            <a:ext cx="99195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/>
              <a:t>Why do we do Program Review?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Assessment &amp; planning ahead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Compliance (ACCJC accreditation)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C013E-A6B0-B3ED-4791-8ACC1C16B79A}"/>
              </a:ext>
            </a:extLst>
          </p:cNvPr>
          <p:cNvSpPr txBox="1"/>
          <p:nvPr/>
        </p:nvSpPr>
        <p:spPr>
          <a:xfrm>
            <a:off x="1341121" y="6052334"/>
            <a:ext cx="87434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/>
              <a:t>*Committee members work on the three administrative areas of the College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96ADFF-DD48-BC0C-A168-CA38DA6EFD80}"/>
              </a:ext>
            </a:extLst>
          </p:cNvPr>
          <p:cNvSpPr txBox="1"/>
          <p:nvPr/>
        </p:nvSpPr>
        <p:spPr>
          <a:xfrm>
            <a:off x="1236136" y="3195459"/>
            <a:ext cx="991954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/>
              <a:t>What is the structure ECC uses for Program Review in the administrative areas of the College (President’s Office, HR, and Administrative Services)?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Process takes Spring and Summer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4-year 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Program reviewer develops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Program Review Committee* provides feedback to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Program reviewer incorporates feedback to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Manager of program reviewer approves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Program Review Committee Chair uploads program review report to the </a:t>
            </a:r>
            <a:r>
              <a:rPr lang="en-US">
                <a:hlinkClick r:id="rId2"/>
              </a:rPr>
              <a:t>APR webpage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2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BB331558-2F1B-B3D1-DA4A-8A706B5BD9E2}"/>
              </a:ext>
            </a:extLst>
          </p:cNvPr>
          <p:cNvGrpSpPr/>
          <p:nvPr/>
        </p:nvGrpSpPr>
        <p:grpSpPr>
          <a:xfrm>
            <a:off x="6811122" y="1938516"/>
            <a:ext cx="2516778" cy="2325188"/>
            <a:chOff x="8107680" y="3074126"/>
            <a:chExt cx="2516778" cy="2325188"/>
          </a:xfrm>
        </p:grpSpPr>
        <p:pic>
          <p:nvPicPr>
            <p:cNvPr id="10" name="Picture 9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4EFB8A58-03E0-77E2-4280-1215058334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8056" b="10692"/>
            <a:stretch/>
          </p:blipFill>
          <p:spPr>
            <a:xfrm rot="549634">
              <a:off x="8107680" y="3074126"/>
              <a:ext cx="2516778" cy="2325188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0839936-4EFA-F9EE-9CF2-DA2FD99896CA}"/>
                </a:ext>
              </a:extLst>
            </p:cNvPr>
            <p:cNvSpPr txBox="1"/>
            <p:nvPr/>
          </p:nvSpPr>
          <p:spPr>
            <a:xfrm rot="21585296">
              <a:off x="8372874" y="3476783"/>
              <a:ext cx="2154922" cy="16619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Goal </a:t>
              </a:r>
            </a:p>
            <a:p>
              <a:r>
                <a:rPr lang="en-US" sz="1700" b="0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Contribute to the development of a campus-wide culture that uses integrated planning processes 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E39079A-9477-B6EF-03AB-212D5BF339A3}"/>
              </a:ext>
            </a:extLst>
          </p:cNvPr>
          <p:cNvGrpSpPr/>
          <p:nvPr/>
        </p:nvGrpSpPr>
        <p:grpSpPr>
          <a:xfrm>
            <a:off x="9358379" y="1966719"/>
            <a:ext cx="2516778" cy="2325188"/>
            <a:chOff x="8107680" y="3074126"/>
            <a:chExt cx="2516778" cy="2325188"/>
          </a:xfrm>
        </p:grpSpPr>
        <p:pic>
          <p:nvPicPr>
            <p:cNvPr id="17" name="Picture 16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CB6F669A-0653-81C6-D1E2-C483EDAF03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8056" b="10692"/>
            <a:stretch/>
          </p:blipFill>
          <p:spPr>
            <a:xfrm rot="549634">
              <a:off x="8107680" y="3074126"/>
              <a:ext cx="2516778" cy="2325188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262A926-5972-C203-B914-628736BB62D4}"/>
                </a:ext>
              </a:extLst>
            </p:cNvPr>
            <p:cNvSpPr txBox="1"/>
            <p:nvPr/>
          </p:nvSpPr>
          <p:spPr>
            <a:xfrm rot="21585296">
              <a:off x="8398393" y="3536528"/>
              <a:ext cx="2154922" cy="14003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Goal </a:t>
              </a:r>
            </a:p>
            <a:p>
              <a:r>
                <a:rPr lang="en-US" sz="1700" b="0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Support a culture of data-informed decisions that are student-centered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1956C9-B62E-F2EC-6152-487E69BBA3A3}"/>
              </a:ext>
            </a:extLst>
          </p:cNvPr>
          <p:cNvSpPr txBox="1"/>
          <p:nvPr/>
        </p:nvSpPr>
        <p:spPr>
          <a:xfrm>
            <a:off x="1150083" y="1796235"/>
            <a:ext cx="5643635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Goals in Program Review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Long-range, broad statements that </a:t>
            </a:r>
            <a:r>
              <a:rPr lang="en-US" sz="1800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 desired results related to 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 </a:t>
            </a:r>
            <a:r>
              <a:rPr lang="en-US" sz="1800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role and responsibilities 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office.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elp </a:t>
            </a:r>
            <a:r>
              <a:rPr lang="en-US" sz="1800" b="1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setting direction</a:t>
            </a:r>
            <a:r>
              <a:rPr lang="en-US" sz="1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the Office</a:t>
            </a:r>
            <a:r>
              <a:rPr lang="en-US" sz="18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9FFD42-9963-34AC-18A4-6561E6648D45}"/>
              </a:ext>
            </a:extLst>
          </p:cNvPr>
          <p:cNvSpPr txBox="1"/>
          <p:nvPr/>
        </p:nvSpPr>
        <p:spPr>
          <a:xfrm>
            <a:off x="377974" y="3912616"/>
            <a:ext cx="8549212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to help you develop goals</a:t>
            </a:r>
          </a:p>
          <a:p>
            <a:endParaRPr lang="en-US" sz="12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How do you envision your office contributing to the institutional mission </a:t>
            </a:r>
            <a:r>
              <a:rPr lang="en-US" sz="1800"/>
              <a:t>in the next four years?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/>
              <a:t>In what ways do you plan to increase your office’s efficiency and effectiveness to better support the needs of the college’s stakeholders?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What would you like others to say about your office by the end of the next four years?</a:t>
            </a:r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9B2729-3CDA-4898-AC06-DFA0AB0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What </a:t>
            </a:r>
            <a:r>
              <a:rPr lang="en-US" b="1">
                <a:solidFill>
                  <a:srgbClr val="003399"/>
                </a:solidFill>
              </a:rPr>
              <a:t>Goals</a:t>
            </a:r>
            <a:r>
              <a:rPr lang="en-US">
                <a:solidFill>
                  <a:srgbClr val="003399"/>
                </a:solidFill>
              </a:rPr>
              <a:t> Do You Envision for the Office You Lead?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19A053-6D84-7082-C91C-D4094A0E3C5C}"/>
              </a:ext>
            </a:extLst>
          </p:cNvPr>
          <p:cNvSpPr txBox="1"/>
          <p:nvPr/>
        </p:nvSpPr>
        <p:spPr>
          <a:xfrm>
            <a:off x="8891451" y="4804558"/>
            <a:ext cx="3152744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500"/>
              <a:t>Near-Final ECC Mission</a:t>
            </a:r>
          </a:p>
          <a:p>
            <a:r>
              <a:rPr lang="en-US" sz="1500" i="1">
                <a:latin typeface="+mj-lt"/>
              </a:rPr>
              <a:t>A sense of belonging drives El Camino College.  We are equity-focused and serve our diverse communities through student-centered learning, career development, and lifelong enrichment.</a:t>
            </a:r>
          </a:p>
        </p:txBody>
      </p:sp>
    </p:spTree>
    <p:extLst>
      <p:ext uri="{BB962C8B-B14F-4D97-AF65-F5344CB8AC3E}">
        <p14:creationId xmlns:p14="http://schemas.microsoft.com/office/powerpoint/2010/main" val="313760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31E0-9B15-428D-5E83-D920A458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3399"/>
                </a:solidFill>
              </a:rPr>
              <a:t>Goals Counterexamples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10973-9F58-6027-9C88-BDE8E9C9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416CCC-31AF-65D3-848E-6DE12499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37535-A3C5-EE4A-DC65-F2969A952AA4}"/>
              </a:ext>
            </a:extLst>
          </p:cNvPr>
          <p:cNvSpPr txBox="1"/>
          <p:nvPr/>
        </p:nvSpPr>
        <p:spPr>
          <a:xfrm>
            <a:off x="1097280" y="1810637"/>
            <a:ext cx="95340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Goal too broad</a:t>
            </a:r>
          </a:p>
          <a:p>
            <a:r>
              <a:rPr lang="en-US" sz="1400" i="1" dirty="0"/>
              <a:t>Improve office productivity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Difficult to define concrete actions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Difficult to measure progress effectively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Doesn't provide guidance on aspects of productivity that need improvement.</a:t>
            </a:r>
          </a:p>
          <a:p>
            <a:endParaRPr lang="en-US" sz="1400" dirty="0"/>
          </a:p>
          <a:p>
            <a:r>
              <a:rPr lang="en-US" sz="1400" b="1" dirty="0"/>
              <a:t>Goal too specific or too short-term</a:t>
            </a:r>
          </a:p>
          <a:p>
            <a:r>
              <a:rPr lang="en-US" sz="1400" i="1" dirty="0"/>
              <a:t>Obtain funding for a new research project on renewable energy technology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Securing funding for a particular topic may not align with the broader strategy of the office for the next four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Lacks flexibility to pivot to respond to evolving trends and priorities in the next four years.</a:t>
            </a:r>
          </a:p>
          <a:p>
            <a:endParaRPr lang="en-US" sz="1400" b="1" dirty="0"/>
          </a:p>
          <a:p>
            <a:r>
              <a:rPr lang="en-US" sz="1400" b="1" dirty="0"/>
              <a:t>Goal that looks more like an activity</a:t>
            </a:r>
          </a:p>
          <a:p>
            <a:r>
              <a:rPr lang="en-US" sz="1400" i="1" dirty="0"/>
              <a:t>Develop a policy and procedure 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Focuses on the process of creating a manual rather than the intended purpose of having such a manual.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Does not convey the broader purpose that the manual intends to serve.</a:t>
            </a:r>
          </a:p>
          <a:p>
            <a:endParaRPr lang="en-US" sz="1400" b="1" dirty="0"/>
          </a:p>
          <a:p>
            <a:r>
              <a:rPr lang="en-US" sz="1400" b="1" dirty="0"/>
              <a:t>Goal that equals a budget request </a:t>
            </a:r>
          </a:p>
          <a:p>
            <a:r>
              <a:rPr lang="en-US" sz="1400" i="1" dirty="0"/>
              <a:t>Hire a program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Focuses on action of filling a position rather than the intended purpose of having a program coordinator in place.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Does not convey the broader purpose that the hiring of a program coordinator intends to serve. </a:t>
            </a:r>
          </a:p>
        </p:txBody>
      </p:sp>
    </p:spTree>
    <p:extLst>
      <p:ext uri="{BB962C8B-B14F-4D97-AF65-F5344CB8AC3E}">
        <p14:creationId xmlns:p14="http://schemas.microsoft.com/office/powerpoint/2010/main" val="241585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DE702B-51AC-D553-12D8-97ACF68C6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BAB21C-00BA-082D-D41E-C8C93332E6B0}"/>
              </a:ext>
            </a:extLst>
          </p:cNvPr>
          <p:cNvSpPr txBox="1">
            <a:spLocks/>
          </p:cNvSpPr>
          <p:nvPr/>
        </p:nvSpPr>
        <p:spPr>
          <a:xfrm>
            <a:off x="816428" y="1334198"/>
            <a:ext cx="10559144" cy="32664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>
                <a:solidFill>
                  <a:schemeClr val="tx1"/>
                </a:solidFill>
                <a:latin typeface="+mn-lt"/>
              </a:rPr>
              <a:t>Let’s develop goals for: </a:t>
            </a:r>
          </a:p>
          <a:p>
            <a:endParaRPr lang="en-US" sz="4500">
              <a:solidFill>
                <a:schemeClr val="tx1"/>
              </a:solidFill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Grants Office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Small Business Development Center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Contract Education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Bookstore and Food Services</a:t>
            </a:r>
          </a:p>
        </p:txBody>
      </p:sp>
    </p:spTree>
    <p:extLst>
      <p:ext uri="{BB962C8B-B14F-4D97-AF65-F5344CB8AC3E}">
        <p14:creationId xmlns:p14="http://schemas.microsoft.com/office/powerpoint/2010/main" val="365515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7A8FE5-5268-1616-AFB6-2B411859D3E7}"/>
              </a:ext>
            </a:extLst>
          </p:cNvPr>
          <p:cNvSpPr txBox="1">
            <a:spLocks/>
          </p:cNvSpPr>
          <p:nvPr/>
        </p:nvSpPr>
        <p:spPr>
          <a:xfrm>
            <a:off x="1148080" y="331639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3399"/>
                </a:solidFill>
              </a:rPr>
              <a:t>What </a:t>
            </a:r>
            <a:r>
              <a:rPr lang="en-US" b="1">
                <a:solidFill>
                  <a:srgbClr val="003399"/>
                </a:solidFill>
              </a:rPr>
              <a:t>Outcomes</a:t>
            </a:r>
            <a:r>
              <a:rPr lang="en-US">
                <a:solidFill>
                  <a:srgbClr val="003399"/>
                </a:solidFill>
              </a:rPr>
              <a:t> Do You Envision for the Office You Lead?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7DFA23-522A-C4D4-716A-D51BA0A75C08}"/>
              </a:ext>
            </a:extLst>
          </p:cNvPr>
          <p:cNvGrpSpPr/>
          <p:nvPr/>
        </p:nvGrpSpPr>
        <p:grpSpPr>
          <a:xfrm>
            <a:off x="5902254" y="1956442"/>
            <a:ext cx="2868636" cy="2724531"/>
            <a:chOff x="6546688" y="1981396"/>
            <a:chExt cx="2868636" cy="2724531"/>
          </a:xfrm>
        </p:grpSpPr>
        <p:pic>
          <p:nvPicPr>
            <p:cNvPr id="12" name="Picture 11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6ADBF547-A415-F8C1-6A39-6A55CC2199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9791" b="10692"/>
            <a:stretch/>
          </p:blipFill>
          <p:spPr>
            <a:xfrm rot="549634">
              <a:off x="6546688" y="1981396"/>
              <a:ext cx="2868636" cy="272453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0E7DBA-31FC-4B35-37F0-00FA06821393}"/>
                </a:ext>
              </a:extLst>
            </p:cNvPr>
            <p:cNvSpPr txBox="1"/>
            <p:nvPr/>
          </p:nvSpPr>
          <p:spPr>
            <a:xfrm rot="21585296">
              <a:off x="6880623" y="2492012"/>
              <a:ext cx="2395198" cy="19236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Outcome </a:t>
              </a:r>
            </a:p>
            <a:p>
              <a:r>
                <a:rPr lang="en-US" sz="1700" b="0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Stakeholders will engage in training to learn how to use strategy to make improvements and work collaboratively towards common goals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1D72886-CE2E-7E93-6015-959559C8F465}"/>
              </a:ext>
            </a:extLst>
          </p:cNvPr>
          <p:cNvGrpSpPr/>
          <p:nvPr/>
        </p:nvGrpSpPr>
        <p:grpSpPr>
          <a:xfrm>
            <a:off x="8885779" y="1972497"/>
            <a:ext cx="2827622" cy="2612369"/>
            <a:chOff x="8717356" y="1936474"/>
            <a:chExt cx="2827622" cy="2612369"/>
          </a:xfrm>
        </p:grpSpPr>
        <p:pic>
          <p:nvPicPr>
            <p:cNvPr id="15" name="Picture 14" descr="A yellow post-it note with a red push pin&#10;&#10;Description automatically generated">
              <a:extLst>
                <a:ext uri="{FF2B5EF4-FFF2-40B4-BE49-F238E27FC236}">
                  <a16:creationId xmlns:a16="http://schemas.microsoft.com/office/drawing/2014/main" id="{870AF56F-45D9-F2CE-615D-7C6D1E0EC0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rcRect l="18274" t="4840" r="18056" b="10692"/>
            <a:stretch/>
          </p:blipFill>
          <p:spPr>
            <a:xfrm rot="549634">
              <a:off x="8717356" y="1936474"/>
              <a:ext cx="2827622" cy="2612369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8592B4-E5E1-8C59-1530-F77AC319A47A}"/>
                </a:ext>
              </a:extLst>
            </p:cNvPr>
            <p:cNvSpPr txBox="1"/>
            <p:nvPr/>
          </p:nvSpPr>
          <p:spPr>
            <a:xfrm rot="21585296">
              <a:off x="9053705" y="2491266"/>
              <a:ext cx="2154922" cy="16619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700" b="1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Example: IRP Outcome </a:t>
              </a:r>
            </a:p>
            <a:p>
              <a:r>
                <a:rPr lang="en-US" sz="1700" b="0" i="0" u="none" strike="noStrike" baseline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Stakeholders will willingly engage in planning processes to assess and enhance services provided</a:t>
              </a:r>
              <a:endParaRPr lang="en-US" sz="17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6EC7D02-AA79-BF9A-0F28-6DC2D1F204F0}"/>
              </a:ext>
            </a:extLst>
          </p:cNvPr>
          <p:cNvSpPr txBox="1"/>
          <p:nvPr/>
        </p:nvSpPr>
        <p:spPr>
          <a:xfrm>
            <a:off x="478599" y="1798319"/>
            <a:ext cx="5643635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5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Outcomes in Program Review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 what stakeholders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(students, faculty, staff, and possibly external stakeholders) </a:t>
            </a:r>
            <a:r>
              <a:rPr lang="en-US" sz="1800" b="1" dirty="0">
                <a:solidFill>
                  <a:srgbClr val="00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served by the office will experience, receive, or understand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the goals of the office are met.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296471-C0D9-0E46-7829-6EC7CE79C683}"/>
              </a:ext>
            </a:extLst>
          </p:cNvPr>
          <p:cNvSpPr txBox="1"/>
          <p:nvPr/>
        </p:nvSpPr>
        <p:spPr>
          <a:xfrm>
            <a:off x="465466" y="4577172"/>
            <a:ext cx="10476411" cy="1677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to help you develop outcomes</a:t>
            </a:r>
          </a:p>
          <a:p>
            <a:endParaRPr lang="en-US" sz="12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What will your stakeholders experience, receive or understand by the end of the next four years</a:t>
            </a:r>
            <a:r>
              <a:rPr lang="en-US" sz="180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What key expectations and needs of your stakeholders will be satisfied/fulfilled as a consequence of your office’s work?</a:t>
            </a:r>
          </a:p>
        </p:txBody>
      </p:sp>
    </p:spTree>
    <p:extLst>
      <p:ext uri="{BB962C8B-B14F-4D97-AF65-F5344CB8AC3E}">
        <p14:creationId xmlns:p14="http://schemas.microsoft.com/office/powerpoint/2010/main" val="221311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EBA29-7C34-9082-1698-70488AA16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DC15-04DD-6CB5-4206-929C2BA6A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99"/>
                </a:solidFill>
              </a:rPr>
              <a:t>Outcomes Counterexamples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D6FA10-EE51-6CD4-83CC-FB04B71D1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A889DB-CD8B-5D14-0BC0-E6C42F4C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95108F-B4DD-36DB-9B3E-8741ECD490BF}"/>
              </a:ext>
            </a:extLst>
          </p:cNvPr>
          <p:cNvSpPr txBox="1"/>
          <p:nvPr/>
        </p:nvSpPr>
        <p:spPr>
          <a:xfrm>
            <a:off x="769256" y="1770084"/>
            <a:ext cx="1057299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/>
              <a:t>Outcome too vague</a:t>
            </a:r>
          </a:p>
          <a:p>
            <a:r>
              <a:rPr lang="en-US" sz="1900" i="1" dirty="0"/>
              <a:t>Decrease claims for the District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Although it suggests a reduction in claims, it doesn't clearly articulate the impact or benefits that stakeholders (students, faculty, staff, etc.) will experience as a result of this decrease in claims.</a:t>
            </a:r>
          </a:p>
          <a:p>
            <a:endParaRPr lang="en-US" sz="1900" i="1" dirty="0"/>
          </a:p>
          <a:p>
            <a:r>
              <a:rPr lang="en-US" sz="1900" b="1" dirty="0"/>
              <a:t>Outcome that does not clearly state the benefits stakeholders who get from interacting with your office</a:t>
            </a:r>
          </a:p>
          <a:p>
            <a:r>
              <a:rPr lang="en-US" sz="1900" i="1" dirty="0"/>
              <a:t>Website improvements tracked, improved and measured through reporting provided by third-party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Does not specify what stakeholders (students, faculty, staff, etc.) will experience, receive, or understand if the website improvements are tracked, improved, and measured.</a:t>
            </a:r>
          </a:p>
          <a:p>
            <a:endParaRPr lang="en-US" sz="1900" dirty="0"/>
          </a:p>
          <a:p>
            <a:r>
              <a:rPr lang="en-US" sz="1900" b="1" dirty="0"/>
              <a:t>Outcome that looks more like a goal</a:t>
            </a:r>
          </a:p>
          <a:p>
            <a:r>
              <a:rPr lang="en-US" sz="1900" i="1" dirty="0"/>
              <a:t>Develop campus wide compliance practices related to risk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Focuses on the action of developing compliance practices rather than the impact that stakeholders will experience from having these practices in place.</a:t>
            </a:r>
          </a:p>
        </p:txBody>
      </p:sp>
    </p:spTree>
    <p:extLst>
      <p:ext uri="{BB962C8B-B14F-4D97-AF65-F5344CB8AC3E}">
        <p14:creationId xmlns:p14="http://schemas.microsoft.com/office/powerpoint/2010/main" val="217078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4C7E8-40DC-5996-083E-6508F29A58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25B33B-2AF8-ACC5-CF12-F6063B1E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D5844B-A398-8B72-277D-2A9D37D8AFB0}"/>
              </a:ext>
            </a:extLst>
          </p:cNvPr>
          <p:cNvSpPr txBox="1">
            <a:spLocks/>
          </p:cNvSpPr>
          <p:nvPr/>
        </p:nvSpPr>
        <p:spPr>
          <a:xfrm>
            <a:off x="816428" y="1334198"/>
            <a:ext cx="10559144" cy="35774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>
                <a:solidFill>
                  <a:schemeClr val="tx1"/>
                </a:solidFill>
                <a:latin typeface="+mn-lt"/>
              </a:rPr>
              <a:t>Let’s develop outcomes for: </a:t>
            </a:r>
          </a:p>
          <a:p>
            <a:endParaRPr lang="en-US" sz="4500">
              <a:solidFill>
                <a:schemeClr val="tx1"/>
              </a:solidFill>
              <a:latin typeface="+mn-l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Grants Office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Small Business Development Center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Contract Education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500">
                <a:solidFill>
                  <a:schemeClr val="tx1"/>
                </a:solidFill>
                <a:latin typeface="+mn-lt"/>
              </a:rPr>
              <a:t>Bookstore and Food Services</a:t>
            </a:r>
          </a:p>
        </p:txBody>
      </p:sp>
    </p:spTree>
    <p:extLst>
      <p:ext uri="{BB962C8B-B14F-4D97-AF65-F5344CB8AC3E}">
        <p14:creationId xmlns:p14="http://schemas.microsoft.com/office/powerpoint/2010/main" val="8040595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212745"/>
      </a:dk2>
      <a:lt2>
        <a:srgbClr val="333399"/>
      </a:lt2>
      <a:accent1>
        <a:srgbClr val="B3B5B5"/>
      </a:accent1>
      <a:accent2>
        <a:srgbClr val="333399"/>
      </a:accent2>
      <a:accent3>
        <a:srgbClr val="5ECCF3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6ECAFF1-DAF0-4B99-8197-95B05D189377}" vid="{279094B0-1A1E-4B87-8CA4-3DC47A1ED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3CFA036860F419F7544E13D8F75F4" ma:contentTypeVersion="14" ma:contentTypeDescription="Create a new document." ma:contentTypeScope="" ma:versionID="1efef22697410e59cd858eec55671144">
  <xsd:schema xmlns:xsd="http://www.w3.org/2001/XMLSchema" xmlns:xs="http://www.w3.org/2001/XMLSchema" xmlns:p="http://schemas.microsoft.com/office/2006/metadata/properties" xmlns:ns3="0fc9b2dd-7d63-48fe-9943-fae17fa0b96b" xmlns:ns4="667a3cb2-a6ac-4263-bdd3-818c9105ac2f" targetNamespace="http://schemas.microsoft.com/office/2006/metadata/properties" ma:root="true" ma:fieldsID="7c62cc2c42ca5e4a1d4a1592932548e6" ns3:_="" ns4:_="">
    <xsd:import namespace="0fc9b2dd-7d63-48fe-9943-fae17fa0b96b"/>
    <xsd:import namespace="667a3cb2-a6ac-4263-bdd3-818c9105ac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9b2dd-7d63-48fe-9943-fae17fa0b9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a3cb2-a6ac-4263-bdd3-818c9105a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581EC6-570D-4D0A-BF96-DB997283A6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022C85-B875-4024-ADE9-B60C724D21F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67a3cb2-a6ac-4263-bdd3-818c9105ac2f"/>
    <ds:schemaRef ds:uri="0fc9b2dd-7d63-48fe-9943-fae17fa0b96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119341C-8063-4AC4-85A6-30DB7231274E}">
  <ds:schemaRefs>
    <ds:schemaRef ds:uri="0fc9b2dd-7d63-48fe-9943-fae17fa0b96b"/>
    <ds:schemaRef ds:uri="667a3cb2-a6ac-4263-bdd3-818c9105ac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IRP Template_GP</Template>
  <TotalTime>283</TotalTime>
  <Words>1366</Words>
  <Application>Microsoft Office PowerPoint</Application>
  <PresentationFormat>Widescreen</PresentationFormat>
  <Paragraphs>192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Courier New</vt:lpstr>
      <vt:lpstr>Times New Roman</vt:lpstr>
      <vt:lpstr>Retrospect</vt:lpstr>
      <vt:lpstr>Administrative Program Review Workshop</vt:lpstr>
      <vt:lpstr>Agenda</vt:lpstr>
      <vt:lpstr>Introduction </vt:lpstr>
      <vt:lpstr>What Goals Do You Envision for the Office You Lead?</vt:lpstr>
      <vt:lpstr>Goals Counterexamples </vt:lpstr>
      <vt:lpstr>PowerPoint Presentation</vt:lpstr>
      <vt:lpstr>PowerPoint Presentation</vt:lpstr>
      <vt:lpstr>Outcomes Counterexamples </vt:lpstr>
      <vt:lpstr>PowerPoint Presentation</vt:lpstr>
      <vt:lpstr>PowerPoint Presentation</vt:lpstr>
      <vt:lpstr>Actions Counterexamples </vt:lpstr>
      <vt:lpstr>PowerPoint Presentation</vt:lpstr>
      <vt:lpstr>PowerPoint Presentation</vt:lpstr>
      <vt:lpstr>Resources Counterexamples </vt:lpstr>
      <vt:lpstr>PowerPoint Presentation</vt:lpstr>
      <vt:lpstr>Next Steps</vt:lpstr>
      <vt:lpstr>PowerPoint Presentation</vt:lpstr>
    </vt:vector>
  </TitlesOfParts>
  <Company>El Camino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ECC Campus Climate Survey: Qualitative Findings</dc:title>
  <dc:creator>Park Gina</dc:creator>
  <cp:lastModifiedBy>Hong, Diora</cp:lastModifiedBy>
  <cp:revision>9</cp:revision>
  <cp:lastPrinted>2019-07-29T20:56:19Z</cp:lastPrinted>
  <dcterms:created xsi:type="dcterms:W3CDTF">2019-05-03T19:17:49Z</dcterms:created>
  <dcterms:modified xsi:type="dcterms:W3CDTF">2024-05-24T22:19:36Z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0x010100F653CFA036860F419F7544E13D8F75F4</vt:lpwstr>
  </property>
</Properties>
</file>