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7" r:id="rId2"/>
    <p:sldId id="258" r:id="rId3"/>
    <p:sldId id="259" r:id="rId4"/>
    <p:sldId id="260" r:id="rId5"/>
    <p:sldId id="298" r:id="rId6"/>
    <p:sldId id="279" r:id="rId7"/>
    <p:sldId id="288" r:id="rId8"/>
    <p:sldId id="286" r:id="rId9"/>
    <p:sldId id="287" r:id="rId10"/>
    <p:sldId id="277" r:id="rId11"/>
    <p:sldId id="292" r:id="rId12"/>
    <p:sldId id="290" r:id="rId13"/>
    <p:sldId id="291" r:id="rId14"/>
    <p:sldId id="293" r:id="rId15"/>
    <p:sldId id="294" r:id="rId16"/>
    <p:sldId id="295" r:id="rId17"/>
    <p:sldId id="265" r:id="rId18"/>
    <p:sldId id="273" r:id="rId19"/>
    <p:sldId id="297" r:id="rId20"/>
    <p:sldId id="266" r:id="rId21"/>
    <p:sldId id="285" r:id="rId22"/>
    <p:sldId id="263" r:id="rId23"/>
    <p:sldId id="262" r:id="rId24"/>
    <p:sldId id="261"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03CAA-A550-4511-823A-F3D9F03BCE78}" v="249" dt="2023-02-20T20:59:57.644"/>
    <p1510:client id="{CA06F0A5-7698-6948-0FDC-66929F530AED}" v="78" dt="2023-02-21T18:01:58.279"/>
    <p1510:client id="{48348B52-C8D8-EF1C-B124-2E9D9E96C46C}" v="62" dt="2023-02-21T18:33:40.583"/>
    <p1510:client id="{6A7D1154-6894-9BB9-B3F5-2CCC872B5457}" v="103" dt="2022-08-30T20:20:40.396"/>
    <p1510:client id="{B63E1F03-6668-8CF1-EFC8-8D868A2814A1}" v="206" dt="2022-08-30T20:54:40.225"/>
    <p1510:client id="{9463CF8E-60C7-305F-7A42-680DCBB12101}" v="326" dt="2023-02-16T05:28:56.641"/>
    <p1510:client id="{95B8D152-6D12-47C7-8654-DD094166133C}" v="157" dt="2022-08-30T20:02:35.584"/>
    <p1510:client id="{967EB284-5880-E7E9-0D21-67D4BCD85AA0}" v="6" dt="2022-09-20T18:11:42.013"/>
    <p1510:client id="{BD9599B3-46F3-4CC2-B9C8-0CABFD7B3D1A}" v="244" dt="2023-02-21T02:31:05.162"/>
    <p1510:client id="{DCED8B75-31AB-3384-32A6-8AC4FCBD7047}" v="118" dt="2023-02-18T17:27:54.378"/>
    <p1510:client id="{FB73BB18-5E36-7057-49D7-1EBF1561FB23}" v="8" dt="2023-02-16T04:14:11.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84"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3818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80843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406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4884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7307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2/21/2023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308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2/21/2023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78653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2/21/2023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891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6995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5157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2/21/2023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998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2/21/2023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58094191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olutions.nuventiv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lcamino.edu/departments/professional-development/professional-development-day.aspx" TargetMode="External"/><Relationship Id="rId2" Type="http://schemas.openxmlformats.org/officeDocument/2006/relationships/hyperlink" Target="https://elcamino.co1.qualtrics.com/jfe/form/SV_7ZBgL1rXrgRs0a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EBrenes@elcamino.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6">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201D18EA-AC0E-8B3B-4E34-CE727F1620DE}"/>
              </a:ext>
            </a:extLst>
          </p:cNvPr>
          <p:cNvPicPr>
            <a:picLocks noChangeAspect="1"/>
          </p:cNvPicPr>
          <p:nvPr/>
        </p:nvPicPr>
        <p:blipFill rotWithShape="1">
          <a:blip r:embed="rId2"/>
          <a:srcRect r="16788" b="9090"/>
          <a:stretch/>
        </p:blipFill>
        <p:spPr>
          <a:xfrm>
            <a:off x="20" y="-1"/>
            <a:ext cx="12188932" cy="6858000"/>
          </a:xfrm>
          <a:prstGeom prst="rect">
            <a:avLst/>
          </a:prstGeom>
        </p:spPr>
      </p:pic>
      <p:sp>
        <p:nvSpPr>
          <p:cNvPr id="18" name="Rectangle 18">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3467" y="1298448"/>
            <a:ext cx="3685070" cy="3255264"/>
          </a:xfrm>
        </p:spPr>
        <p:txBody>
          <a:bodyPr>
            <a:normAutofit/>
          </a:bodyPr>
          <a:lstStyle/>
          <a:p>
            <a:pPr algn="ctr"/>
            <a:r>
              <a:rPr lang="en-US" sz="4400"/>
              <a:t>Academic Senate Meeting </a:t>
            </a:r>
            <a:br>
              <a:rPr lang="en-US" sz="4400"/>
            </a:br>
            <a:br>
              <a:rPr lang="en-US" sz="4400"/>
            </a:br>
            <a:endParaRPr lang="en-US" sz="4400"/>
          </a:p>
        </p:txBody>
      </p:sp>
      <p:sp>
        <p:nvSpPr>
          <p:cNvPr id="12" name="Subtitle 11">
            <a:extLst>
              <a:ext uri="{FF2B5EF4-FFF2-40B4-BE49-F238E27FC236}">
                <a16:creationId xmlns:a16="http://schemas.microsoft.com/office/drawing/2014/main" id="{472240B9-4255-0810-4517-BB1F35BBC5FE}"/>
              </a:ext>
            </a:extLst>
          </p:cNvPr>
          <p:cNvSpPr>
            <a:spLocks noGrp="1"/>
          </p:cNvSpPr>
          <p:nvPr>
            <p:ph type="subTitle" idx="1"/>
          </p:nvPr>
        </p:nvSpPr>
        <p:spPr>
          <a:xfrm>
            <a:off x="643467" y="4670246"/>
            <a:ext cx="3685069" cy="914400"/>
          </a:xfrm>
        </p:spPr>
        <p:txBody>
          <a:bodyPr>
            <a:normAutofit/>
          </a:bodyPr>
          <a:lstStyle/>
          <a:p>
            <a:r>
              <a:rPr lang="en-US" sz="4000"/>
              <a:t>2-21-2023</a:t>
            </a:r>
          </a:p>
        </p:txBody>
      </p:sp>
      <p:sp>
        <p:nvSpPr>
          <p:cNvPr id="21" name="Rectangle 20">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86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4" name="Rectangle 6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4E4E8C-6455-4F67-ACB2-E91235F913C9}"/>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ctr"/>
            <a:r>
              <a:rPr lang="en-US" sz="5500" spc="-100"/>
              <a:t>Information Items</a:t>
            </a:r>
            <a:endParaRPr lang="en-US"/>
          </a:p>
        </p:txBody>
      </p:sp>
      <p:pic>
        <p:nvPicPr>
          <p:cNvPr id="5" name="Picture 5" descr="A clock on a building&#10;&#10;Description automatically generated">
            <a:extLst>
              <a:ext uri="{FF2B5EF4-FFF2-40B4-BE49-F238E27FC236}">
                <a16:creationId xmlns:a16="http://schemas.microsoft.com/office/drawing/2014/main" id="{9AC33AAB-F69C-275D-C694-AC0D00CF6842}"/>
              </a:ext>
            </a:extLst>
          </p:cNvPr>
          <p:cNvPicPr>
            <a:picLocks noChangeAspect="1"/>
          </p:cNvPicPr>
          <p:nvPr/>
        </p:nvPicPr>
        <p:blipFill rotWithShape="1">
          <a:blip r:embed="rId2"/>
          <a:srcRect l="32811" r="1" b="1"/>
          <a:stretch/>
        </p:blipFill>
        <p:spPr>
          <a:xfrm>
            <a:off x="5120640" y="759599"/>
            <a:ext cx="6367271" cy="5330650"/>
          </a:xfrm>
          <a:prstGeom prst="rect">
            <a:avLst/>
          </a:prstGeom>
        </p:spPr>
      </p:pic>
      <p:sp>
        <p:nvSpPr>
          <p:cNvPr id="68" name="Rectangle 6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24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1F7-4794-CB10-9509-ECA331756F62}"/>
              </a:ext>
            </a:extLst>
          </p:cNvPr>
          <p:cNvSpPr>
            <a:spLocks noGrp="1"/>
          </p:cNvSpPr>
          <p:nvPr>
            <p:ph type="title"/>
          </p:nvPr>
        </p:nvSpPr>
        <p:spPr/>
        <p:txBody>
          <a:bodyPr/>
          <a:lstStyle/>
          <a:p>
            <a:r>
              <a:rPr lang="en-US" dirty="0"/>
              <a:t>Academic Senate needs volunteers! </a:t>
            </a:r>
          </a:p>
        </p:txBody>
      </p:sp>
      <p:sp>
        <p:nvSpPr>
          <p:cNvPr id="3" name="Content Placeholder 2">
            <a:extLst>
              <a:ext uri="{FF2B5EF4-FFF2-40B4-BE49-F238E27FC236}">
                <a16:creationId xmlns:a16="http://schemas.microsoft.com/office/drawing/2014/main" id="{88501EA0-012D-E329-06A8-B3583DAB2052}"/>
              </a:ext>
            </a:extLst>
          </p:cNvPr>
          <p:cNvSpPr>
            <a:spLocks noGrp="1"/>
          </p:cNvSpPr>
          <p:nvPr>
            <p:ph idx="1"/>
          </p:nvPr>
        </p:nvSpPr>
        <p:spPr/>
        <p:txBody>
          <a:bodyPr/>
          <a:lstStyle/>
          <a:p>
            <a:r>
              <a:rPr lang="en-US" dirty="0"/>
              <a:t>Student Success Committee</a:t>
            </a:r>
          </a:p>
          <a:p>
            <a:r>
              <a:rPr lang="en-US" dirty="0"/>
              <a:t>Campuswide Safety Committee</a:t>
            </a:r>
          </a:p>
          <a:p>
            <a:r>
              <a:rPr lang="en-US" dirty="0"/>
              <a:t>Faculty Hiring Committees</a:t>
            </a:r>
          </a:p>
          <a:p>
            <a:r>
              <a:rPr lang="en-US" dirty="0"/>
              <a:t>ODEC</a:t>
            </a:r>
          </a:p>
        </p:txBody>
      </p:sp>
    </p:spTree>
    <p:extLst>
      <p:ext uri="{BB962C8B-B14F-4D97-AF65-F5344CB8AC3E}">
        <p14:creationId xmlns:p14="http://schemas.microsoft.com/office/powerpoint/2010/main" val="380512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1F8-09EC-ACE3-6BB0-6BBD59778340}"/>
              </a:ext>
            </a:extLst>
          </p:cNvPr>
          <p:cNvSpPr>
            <a:spLocks noGrp="1"/>
          </p:cNvSpPr>
          <p:nvPr>
            <p:ph type="title"/>
          </p:nvPr>
        </p:nvSpPr>
        <p:spPr/>
        <p:txBody>
          <a:bodyPr/>
          <a:lstStyle/>
          <a:p>
            <a:r>
              <a:rPr lang="en-US" dirty="0"/>
              <a:t>Please welcome the newest member of the Senate </a:t>
            </a:r>
            <a:r>
              <a:rPr lang="en-US" dirty="0" err="1"/>
              <a:t>Eboard</a:t>
            </a:r>
          </a:p>
        </p:txBody>
      </p:sp>
      <p:sp>
        <p:nvSpPr>
          <p:cNvPr id="3" name="Content Placeholder 2">
            <a:extLst>
              <a:ext uri="{FF2B5EF4-FFF2-40B4-BE49-F238E27FC236}">
                <a16:creationId xmlns:a16="http://schemas.microsoft.com/office/drawing/2014/main" id="{4C44A2E3-EFBC-F75E-417D-E0211AEFEE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7757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4E3C-F99A-220F-BE7E-2B46FCC716DE}"/>
              </a:ext>
            </a:extLst>
          </p:cNvPr>
          <p:cNvSpPr>
            <a:spLocks noGrp="1"/>
          </p:cNvSpPr>
          <p:nvPr>
            <p:ph type="title"/>
          </p:nvPr>
        </p:nvSpPr>
        <p:spPr/>
        <p:txBody>
          <a:bodyPr/>
          <a:lstStyle/>
          <a:p>
            <a:r>
              <a:rPr lang="en-US" dirty="0"/>
              <a:t>Introduction of new Guided Pathways Coordinators</a:t>
            </a:r>
          </a:p>
        </p:txBody>
      </p:sp>
      <p:sp>
        <p:nvSpPr>
          <p:cNvPr id="3" name="Content Placeholder 2">
            <a:extLst>
              <a:ext uri="{FF2B5EF4-FFF2-40B4-BE49-F238E27FC236}">
                <a16:creationId xmlns:a16="http://schemas.microsoft.com/office/drawing/2014/main" id="{9D559BFE-885A-522F-C004-0D7BB67F68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258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47811F-586F-FA72-155D-CD1116B6D0D5}"/>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500" spc="-100"/>
              <a:t>New Academic Senate Logo</a:t>
            </a:r>
          </a:p>
        </p:txBody>
      </p:sp>
      <p:pic>
        <p:nvPicPr>
          <p:cNvPr id="4" name="Picture 4" descr="Logo&#10;&#10;Description automatically generated">
            <a:extLst>
              <a:ext uri="{FF2B5EF4-FFF2-40B4-BE49-F238E27FC236}">
                <a16:creationId xmlns:a16="http://schemas.microsoft.com/office/drawing/2014/main" id="{18B2FAEC-84CE-3651-113E-6462B6981F80}"/>
              </a:ext>
            </a:extLst>
          </p:cNvPr>
          <p:cNvPicPr>
            <a:picLocks noGrp="1" noChangeAspect="1"/>
          </p:cNvPicPr>
          <p:nvPr>
            <p:ph idx="1"/>
          </p:nvPr>
        </p:nvPicPr>
        <p:blipFill>
          <a:blip r:embed="rId2"/>
          <a:stretch>
            <a:fillRect/>
          </a:stretch>
        </p:blipFill>
        <p:spPr>
          <a:xfrm>
            <a:off x="5638950" y="759599"/>
            <a:ext cx="5330650" cy="5330650"/>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37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3E6C52-4F3D-A14C-6717-A971FABE1706}"/>
              </a:ext>
            </a:extLst>
          </p:cNvPr>
          <p:cNvSpPr>
            <a:spLocks noGrp="1"/>
          </p:cNvSpPr>
          <p:nvPr>
            <p:ph type="title"/>
          </p:nvPr>
        </p:nvSpPr>
        <p:spPr>
          <a:xfrm>
            <a:off x="1069848" y="1298448"/>
            <a:ext cx="6068070" cy="3255264"/>
          </a:xfrm>
        </p:spPr>
        <p:txBody>
          <a:bodyPr vert="horz" lIns="91440" tIns="45720" rIns="91440" bIns="45720" rtlCol="0" anchor="b">
            <a:normAutofit/>
          </a:bodyPr>
          <a:lstStyle/>
          <a:p>
            <a:r>
              <a:rPr lang="en-US" sz="5900" spc="-100" dirty="0"/>
              <a:t>Educational</a:t>
            </a:r>
            <a:br>
              <a:rPr lang="en-US" sz="5900" spc="-100" dirty="0"/>
            </a:br>
            <a:r>
              <a:rPr lang="en-US" sz="5900" spc="-100" dirty="0"/>
              <a:t> Technology Conference</a:t>
            </a:r>
          </a:p>
        </p:txBody>
      </p:sp>
      <p:pic>
        <p:nvPicPr>
          <p:cNvPr id="5" name="Picture 5" descr="Text&#10;&#10;Description automatically generated">
            <a:extLst>
              <a:ext uri="{FF2B5EF4-FFF2-40B4-BE49-F238E27FC236}">
                <a16:creationId xmlns:a16="http://schemas.microsoft.com/office/drawing/2014/main" id="{5D5C2E09-6B39-139F-3141-2DBCE850B087}"/>
              </a:ext>
            </a:extLst>
          </p:cNvPr>
          <p:cNvPicPr>
            <a:picLocks noGrp="1" noChangeAspect="1"/>
          </p:cNvPicPr>
          <p:nvPr>
            <p:ph idx="1"/>
          </p:nvPr>
        </p:nvPicPr>
        <p:blipFill>
          <a:blip r:embed="rId2"/>
          <a:stretch>
            <a:fillRect/>
          </a:stretch>
        </p:blipFill>
        <p:spPr>
          <a:xfrm>
            <a:off x="6697714" y="591701"/>
            <a:ext cx="4355663" cy="5679361"/>
          </a:xfrm>
          <a:prstGeom prst="rect">
            <a:avLst/>
          </a:prstGeom>
        </p:spPr>
      </p:pic>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116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E25D-B4D9-1318-C934-B1C6EEBF64CF}"/>
              </a:ext>
            </a:extLst>
          </p:cNvPr>
          <p:cNvSpPr>
            <a:spLocks noGrp="1"/>
          </p:cNvSpPr>
          <p:nvPr>
            <p:ph type="title"/>
          </p:nvPr>
        </p:nvSpPr>
        <p:spPr/>
        <p:txBody>
          <a:bodyPr/>
          <a:lstStyle/>
          <a:p>
            <a:r>
              <a:rPr lang="en-US" dirty="0"/>
              <a:t>Academic Integrity Committee Updates</a:t>
            </a:r>
          </a:p>
        </p:txBody>
      </p:sp>
    </p:spTree>
    <p:extLst>
      <p:ext uri="{BB962C8B-B14F-4D97-AF65-F5344CB8AC3E}">
        <p14:creationId xmlns:p14="http://schemas.microsoft.com/office/powerpoint/2010/main" val="272636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0637-3E50-461F-B5A9-D1E983FD96BB}"/>
              </a:ext>
            </a:extLst>
          </p:cNvPr>
          <p:cNvSpPr>
            <a:spLocks noGrp="1"/>
          </p:cNvSpPr>
          <p:nvPr>
            <p:ph type="title"/>
          </p:nvPr>
        </p:nvSpPr>
        <p:spPr>
          <a:xfrm>
            <a:off x="252919" y="1123837"/>
            <a:ext cx="3080529" cy="4601183"/>
          </a:xfrm>
        </p:spPr>
        <p:txBody>
          <a:bodyPr/>
          <a:lstStyle/>
          <a:p>
            <a:pPr algn="ctr"/>
            <a:r>
              <a:rPr lang="en-US" sz="3200" dirty="0"/>
              <a:t>Institutional Effectiveness</a:t>
            </a:r>
            <a:br>
              <a:rPr lang="en-US" sz="3200" dirty="0"/>
            </a:br>
            <a:r>
              <a:rPr lang="en-US" sz="3200" dirty="0">
                <a:ea typeface="+mj-lt"/>
                <a:cs typeface="+mj-lt"/>
              </a:rPr>
              <a:t>Announcements</a:t>
            </a:r>
            <a:endParaRPr lang="en-US" sz="3200" dirty="0"/>
          </a:p>
        </p:txBody>
      </p:sp>
      <p:sp>
        <p:nvSpPr>
          <p:cNvPr id="5" name="Content Placeholder 4">
            <a:extLst>
              <a:ext uri="{FF2B5EF4-FFF2-40B4-BE49-F238E27FC236}">
                <a16:creationId xmlns:a16="http://schemas.microsoft.com/office/drawing/2014/main" id="{C60CF59E-9F29-442E-9E40-C7FFDCFAE8BA}"/>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SLO Results Analysis Reports from Fall 2022 are due to be entered in </a:t>
            </a:r>
            <a:r>
              <a:rPr lang="en-US" dirty="0" err="1">
                <a:ea typeface="+mn-lt"/>
                <a:cs typeface="+mn-lt"/>
              </a:rPr>
              <a:t>Nuventive</a:t>
            </a:r>
            <a:r>
              <a:rPr lang="en-US" dirty="0">
                <a:ea typeface="+mn-lt"/>
                <a:cs typeface="+mn-lt"/>
              </a:rPr>
              <a:t> by 3 March.</a:t>
            </a:r>
          </a:p>
          <a:p>
            <a:r>
              <a:rPr lang="en-US" dirty="0">
                <a:ea typeface="+mn-lt"/>
                <a:cs typeface="+mn-lt"/>
              </a:rPr>
              <a:t>Changes to the Spring 2023 timeline for SLO and PLO assessment need to be submitted by Division Facilitators by 3 March.</a:t>
            </a:r>
          </a:p>
          <a:p>
            <a:r>
              <a:rPr lang="en-US" dirty="0">
                <a:ea typeface="+mn-lt"/>
                <a:cs typeface="+mn-lt"/>
              </a:rPr>
              <a:t>PLO Results Analysis Reports from Fall 2022 are due to be entered in </a:t>
            </a:r>
            <a:r>
              <a:rPr lang="en-US" dirty="0" err="1">
                <a:ea typeface="+mn-lt"/>
                <a:cs typeface="+mn-lt"/>
              </a:rPr>
              <a:t>Nuventive</a:t>
            </a:r>
            <a:r>
              <a:rPr lang="en-US" dirty="0">
                <a:ea typeface="+mn-lt"/>
                <a:cs typeface="+mn-lt"/>
              </a:rPr>
              <a:t> by 17 March.</a:t>
            </a:r>
          </a:p>
          <a:p>
            <a:pPr marL="0" indent="0" algn="ctr">
              <a:buNone/>
            </a:pPr>
            <a:r>
              <a:rPr lang="en-US" b="1" dirty="0">
                <a:ea typeface="+mn-lt"/>
                <a:cs typeface="+mn-lt"/>
              </a:rPr>
              <a:t>Canvas Outcomes Dashboards in </a:t>
            </a:r>
            <a:r>
              <a:rPr lang="en-US" b="1" dirty="0" err="1">
                <a:ea typeface="+mn-lt"/>
                <a:cs typeface="+mn-lt"/>
              </a:rPr>
              <a:t>Nuventive</a:t>
            </a:r>
            <a:endParaRPr lang="en-US" b="1" dirty="0">
              <a:ea typeface="+mn-lt"/>
              <a:cs typeface="+mn-lt"/>
            </a:endParaRPr>
          </a:p>
          <a:p>
            <a:pPr marL="0" indent="0">
              <a:buNone/>
            </a:pPr>
            <a:r>
              <a:rPr lang="en-US" dirty="0">
                <a:ea typeface="+mn-lt"/>
                <a:cs typeface="+mn-lt"/>
              </a:rPr>
              <a:t>SLO Data from Fall 2022 is available in </a:t>
            </a:r>
            <a:r>
              <a:rPr lang="en-US" dirty="0" err="1">
                <a:ea typeface="+mn-lt"/>
                <a:cs typeface="+mn-lt"/>
              </a:rPr>
              <a:t>Nuventive</a:t>
            </a:r>
            <a:r>
              <a:rPr lang="en-US" dirty="0">
                <a:ea typeface="+mn-lt"/>
                <a:cs typeface="+mn-lt"/>
              </a:rPr>
              <a:t> for participating gateway courses. It is disaggregated by race/ethnicity, age, gender, and units completed.</a:t>
            </a:r>
          </a:p>
          <a:p>
            <a:pPr marL="0" indent="0">
              <a:buNone/>
            </a:pPr>
            <a:r>
              <a:rPr lang="en-US" dirty="0">
                <a:ea typeface="+mn-lt"/>
                <a:cs typeface="+mn-lt"/>
              </a:rPr>
              <a:t>Access it at </a:t>
            </a:r>
            <a:r>
              <a:rPr lang="en-US" dirty="0">
                <a:ea typeface="+mn-lt"/>
                <a:cs typeface="+mn-lt"/>
                <a:hlinkClick r:id="rId2"/>
              </a:rPr>
              <a:t>solutions.nuventive.com</a:t>
            </a:r>
            <a:r>
              <a:rPr lang="en-US" dirty="0">
                <a:ea typeface="+mn-lt"/>
                <a:cs typeface="+mn-lt"/>
              </a:rPr>
              <a:t> in the Course SLOs area in the Course Level Results area in split screen as you enter results or the Canvas Outcomes Dashboard tab. </a:t>
            </a:r>
          </a:p>
          <a:p>
            <a:pPr marL="0" indent="0">
              <a:buNone/>
            </a:pPr>
            <a:r>
              <a:rPr lang="en-US" dirty="0">
                <a:ea typeface="+mn-lt"/>
                <a:cs typeface="+mn-lt"/>
              </a:rPr>
              <a:t>FLEX-eligible trainings on 22 Feb, 1 &amp; 8 March at 1:30pm. Sign up on Cornerstone</a:t>
            </a:r>
          </a:p>
        </p:txBody>
      </p:sp>
      <p:sp>
        <p:nvSpPr>
          <p:cNvPr id="4" name="TextBox 3">
            <a:extLst>
              <a:ext uri="{FF2B5EF4-FFF2-40B4-BE49-F238E27FC236}">
                <a16:creationId xmlns:a16="http://schemas.microsoft.com/office/drawing/2014/main" id="{7FF807D0-2541-30B8-DB35-A408D41240B4}"/>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Please see the packet for the full report. </a:t>
            </a:r>
          </a:p>
        </p:txBody>
      </p:sp>
    </p:spTree>
    <p:extLst>
      <p:ext uri="{BB962C8B-B14F-4D97-AF65-F5344CB8AC3E}">
        <p14:creationId xmlns:p14="http://schemas.microsoft.com/office/powerpoint/2010/main" val="246447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alm trees and buildings in the background&#10;&#10;Description automatically generated">
            <a:extLst>
              <a:ext uri="{FF2B5EF4-FFF2-40B4-BE49-F238E27FC236}">
                <a16:creationId xmlns:a16="http://schemas.microsoft.com/office/drawing/2014/main" id="{285639F7-C3EB-4E3D-9437-3B064CF4FE48}"/>
              </a:ext>
            </a:extLst>
          </p:cNvPr>
          <p:cNvPicPr>
            <a:picLocks noChangeAspect="1"/>
          </p:cNvPicPr>
          <p:nvPr/>
        </p:nvPicPr>
        <p:blipFill rotWithShape="1">
          <a:blip r:embed="rId2">
            <a:extLst>
              <a:ext uri="{28A0092B-C50C-407E-A947-70E740481C1C}">
                <a14:useLocalDpi xmlns:a14="http://schemas.microsoft.com/office/drawing/2010/main" val="0"/>
              </a:ext>
            </a:extLst>
          </a:blip>
          <a:srcRect l="40556" t="9091" r="22685"/>
          <a:stretch/>
        </p:blipFill>
        <p:spPr>
          <a:xfrm>
            <a:off x="4112400" y="1088571"/>
            <a:ext cx="7798361" cy="4390572"/>
          </a:xfrm>
          <a:prstGeom prst="rect">
            <a:avLst/>
          </a:prstGeom>
          <a:noFill/>
        </p:spPr>
      </p:pic>
      <p:sp>
        <p:nvSpPr>
          <p:cNvPr id="16" name="Rectangle 15">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27BCEC-F164-47F2-9AA9-728B9AD5E98B}"/>
              </a:ext>
            </a:extLst>
          </p:cNvPr>
          <p:cNvSpPr>
            <a:spLocks noGrp="1"/>
          </p:cNvSpPr>
          <p:nvPr>
            <p:ph type="title"/>
          </p:nvPr>
        </p:nvSpPr>
        <p:spPr>
          <a:xfrm>
            <a:off x="474134" y="2713590"/>
            <a:ext cx="3685070" cy="1041836"/>
          </a:xfrm>
        </p:spPr>
        <p:txBody>
          <a:bodyPr vert="horz" lIns="91440" tIns="45720" rIns="91440" bIns="45720" rtlCol="0" anchor="b">
            <a:normAutofit fontScale="90000"/>
          </a:bodyPr>
          <a:lstStyle/>
          <a:p>
            <a:r>
              <a:rPr lang="en-US" sz="4400" spc="-100"/>
              <a:t>Officer Announcements</a:t>
            </a:r>
            <a:endParaRPr lang="en-US"/>
          </a:p>
        </p:txBody>
      </p:sp>
      <p:sp>
        <p:nvSpPr>
          <p:cNvPr id="18" name="Rectangle 17">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649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3525-4896-5FA2-F25C-ABB13104E794}"/>
              </a:ext>
            </a:extLst>
          </p:cNvPr>
          <p:cNvSpPr>
            <a:spLocks noGrp="1"/>
          </p:cNvSpPr>
          <p:nvPr>
            <p:ph type="title"/>
          </p:nvPr>
        </p:nvSpPr>
        <p:spPr/>
        <p:txBody>
          <a:bodyPr/>
          <a:lstStyle/>
          <a:p>
            <a:r>
              <a:rPr lang="en-US" dirty="0"/>
              <a:t>Faculty</a:t>
            </a:r>
            <a:br>
              <a:rPr lang="en-US" dirty="0"/>
            </a:br>
            <a:r>
              <a:rPr lang="en-US" dirty="0"/>
              <a:t>Development</a:t>
            </a:r>
          </a:p>
        </p:txBody>
      </p:sp>
      <p:sp>
        <p:nvSpPr>
          <p:cNvPr id="3" name="Content Placeholder 2">
            <a:extLst>
              <a:ext uri="{FF2B5EF4-FFF2-40B4-BE49-F238E27FC236}">
                <a16:creationId xmlns:a16="http://schemas.microsoft.com/office/drawing/2014/main" id="{FB680198-6263-B457-3961-E39169D1895D}"/>
              </a:ext>
            </a:extLst>
          </p:cNvPr>
          <p:cNvSpPr>
            <a:spLocks noGrp="1"/>
          </p:cNvSpPr>
          <p:nvPr>
            <p:ph idx="1"/>
          </p:nvPr>
        </p:nvSpPr>
        <p:spPr/>
        <p:txBody>
          <a:bodyPr/>
          <a:lstStyle/>
          <a:p>
            <a:r>
              <a:rPr lang="en-US"/>
              <a:t>Please complete </a:t>
            </a:r>
            <a:r>
              <a:rPr lang="en-US">
                <a:hlinkClick r:id="rId2"/>
              </a:rPr>
              <a:t>Spring PD day survey</a:t>
            </a:r>
            <a:r>
              <a:rPr lang="en-US"/>
              <a:t> by 2/24/23</a:t>
            </a:r>
          </a:p>
          <a:p>
            <a:r>
              <a:rPr lang="en-US" dirty="0"/>
              <a:t>Spring PD materials can be found on </a:t>
            </a:r>
            <a:r>
              <a:rPr lang="en-US" dirty="0">
                <a:hlinkClick r:id="rId3"/>
              </a:rPr>
              <a:t>PD website</a:t>
            </a:r>
          </a:p>
        </p:txBody>
      </p:sp>
      <p:sp>
        <p:nvSpPr>
          <p:cNvPr id="4" name="TextBox 3">
            <a:extLst>
              <a:ext uri="{FF2B5EF4-FFF2-40B4-BE49-F238E27FC236}">
                <a16:creationId xmlns:a16="http://schemas.microsoft.com/office/drawing/2014/main" id="{92D94000-1C67-69FA-D787-8E3EBFC69BFD}"/>
              </a:ext>
            </a:extLst>
          </p:cNvPr>
          <p:cNvSpPr txBox="1"/>
          <p:nvPr/>
        </p:nvSpPr>
        <p:spPr>
          <a:xfrm>
            <a:off x="4616824" y="6167718"/>
            <a:ext cx="4285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Please see the packet for the full report. ​</a:t>
            </a:r>
          </a:p>
        </p:txBody>
      </p:sp>
    </p:spTree>
    <p:extLst>
      <p:ext uri="{BB962C8B-B14F-4D97-AF65-F5344CB8AC3E}">
        <p14:creationId xmlns:p14="http://schemas.microsoft.com/office/powerpoint/2010/main" val="118916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914B-A0FB-4A72-91A5-F1EF48B4DFED}"/>
              </a:ext>
            </a:extLst>
          </p:cNvPr>
          <p:cNvSpPr>
            <a:spLocks noGrp="1"/>
          </p:cNvSpPr>
          <p:nvPr>
            <p:ph type="title"/>
          </p:nvPr>
        </p:nvSpPr>
        <p:spPr>
          <a:xfrm>
            <a:off x="124581" y="994077"/>
            <a:ext cx="3258458" cy="1337658"/>
          </a:xfrm>
        </p:spPr>
        <p:txBody>
          <a:bodyPr/>
          <a:lstStyle/>
          <a:p>
            <a:r>
              <a:rPr lang="en-US">
                <a:latin typeface="Sitka Heading"/>
                <a:cs typeface="Calibri Light"/>
              </a:rPr>
              <a:t>Quick Reminder</a:t>
            </a:r>
          </a:p>
        </p:txBody>
      </p:sp>
      <p:sp>
        <p:nvSpPr>
          <p:cNvPr id="3" name="Content Placeholder 2">
            <a:extLst>
              <a:ext uri="{FF2B5EF4-FFF2-40B4-BE49-F238E27FC236}">
                <a16:creationId xmlns:a16="http://schemas.microsoft.com/office/drawing/2014/main" id="{0AB46863-F748-47D5-A917-CA7AC3DF73B1}"/>
              </a:ext>
            </a:extLst>
          </p:cNvPr>
          <p:cNvSpPr>
            <a:spLocks noGrp="1"/>
          </p:cNvSpPr>
          <p:nvPr>
            <p:ph idx="1"/>
          </p:nvPr>
        </p:nvSpPr>
        <p:spPr>
          <a:xfrm>
            <a:off x="3575110" y="1257704"/>
            <a:ext cx="8120743" cy="4624056"/>
          </a:xfrm>
        </p:spPr>
        <p:txBody>
          <a:bodyPr vert="horz" lIns="91440" tIns="45720" rIns="91440" bIns="45720" rtlCol="0" anchor="t">
            <a:noAutofit/>
          </a:bodyPr>
          <a:lstStyle/>
          <a:p>
            <a:r>
              <a:rPr lang="en-US" b="1" dirty="0">
                <a:ea typeface="+mn-lt"/>
                <a:cs typeface="+mn-lt"/>
              </a:rPr>
              <a:t>Comments/questions not directly related to current agenda item will not be acknowledged until public comment.  Additionally, comments/questions on agenda items should contribute to the discussion in a meaningful way.  Public comments will be limited to 1 three-minute comment per person per meeting.  </a:t>
            </a:r>
          </a:p>
          <a:p>
            <a:endParaRPr lang="en-US" b="1" dirty="0">
              <a:ea typeface="+mn-lt"/>
              <a:cs typeface="+mn-lt"/>
            </a:endParaRPr>
          </a:p>
          <a:p>
            <a:r>
              <a:rPr lang="en-US" b="1" dirty="0">
                <a:cs typeface="Calibri"/>
              </a:rPr>
              <a:t>The Academic Senate fully respects the time of all our senators and other meeting participants.  With this in mind and because of the many items within senate purview that must be addressed each semester, we ask that discussions in senate meetings, even during the public comment period, be limited to topics within/related to the 10+1 purview of the Academic Senate.  If your comment is completely unrelated to senate purview (i.e. topics such as salaries/wages, and benefits), you will be kindly asked to hold your comment and advised as to a more appropriate venue to have the conversation.  </a:t>
            </a:r>
            <a:endParaRPr lang="en-US" b="1" dirty="0">
              <a:ea typeface="+mn-lt"/>
              <a:cs typeface="+mn-lt"/>
            </a:endParaRPr>
          </a:p>
          <a:p>
            <a:pPr marL="0" indent="0">
              <a:buNone/>
            </a:pPr>
            <a:r>
              <a:rPr lang="en-US" b="1" dirty="0">
                <a:ea typeface="+mn-lt"/>
                <a:cs typeface="+mn-lt"/>
              </a:rPr>
              <a:t>  </a:t>
            </a:r>
          </a:p>
          <a:p>
            <a:endParaRPr lang="en-US" dirty="0">
              <a:cs typeface="Calibri"/>
            </a:endParaRPr>
          </a:p>
        </p:txBody>
      </p:sp>
      <p:sp>
        <p:nvSpPr>
          <p:cNvPr id="4" name="TextBox 3">
            <a:extLst>
              <a:ext uri="{FF2B5EF4-FFF2-40B4-BE49-F238E27FC236}">
                <a16:creationId xmlns:a16="http://schemas.microsoft.com/office/drawing/2014/main" id="{B644852D-62E7-4813-B828-8E9E9ADAF2C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B6DCD8E3-E2A6-406F-93C8-9B8D0087EF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6883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2F59-5660-4058-89C2-BC61A9E1A753}"/>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300"/>
              <a:t>Academic </a:t>
            </a:r>
            <a:br>
              <a:rPr lang="en-US" sz="3300"/>
            </a:br>
            <a:r>
              <a:rPr lang="en-US" sz="3300"/>
              <a:t>Technology</a:t>
            </a:r>
            <a:br>
              <a:rPr lang="en-US" sz="3300"/>
            </a:br>
            <a:r>
              <a:rPr lang="en-US" sz="3300"/>
              <a:t>Announcements</a:t>
            </a:r>
            <a:br>
              <a:rPr lang="en-US" sz="3300"/>
            </a:br>
            <a:endParaRPr lang="en-US" sz="3300"/>
          </a:p>
          <a:p>
            <a:endParaRPr lang="en-US" sz="3300"/>
          </a:p>
        </p:txBody>
      </p:sp>
      <p:sp>
        <p:nvSpPr>
          <p:cNvPr id="4" name="TextBox 3">
            <a:extLst>
              <a:ext uri="{FF2B5EF4-FFF2-40B4-BE49-F238E27FC236}">
                <a16:creationId xmlns:a16="http://schemas.microsoft.com/office/drawing/2014/main" id="{E8ADED71-95A1-2EA7-D046-69FE5C4B8EAA}"/>
              </a:ext>
            </a:extLst>
          </p:cNvPr>
          <p:cNvSpPr txBox="1"/>
          <p:nvPr/>
        </p:nvSpPr>
        <p:spPr>
          <a:xfrm>
            <a:off x="3537963" y="864108"/>
            <a:ext cx="2205456" cy="51206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182880">
              <a:lnSpc>
                <a:spcPct val="90000"/>
              </a:lnSpc>
              <a:spcAft>
                <a:spcPts val="600"/>
              </a:spcAft>
              <a:buClr>
                <a:schemeClr val="accent1"/>
              </a:buClr>
              <a:buFont typeface="Wingdings 2" pitchFamily="18" charset="2"/>
              <a:buChar char=""/>
            </a:pPr>
            <a:r>
              <a:rPr lang="en-US">
                <a:solidFill>
                  <a:schemeClr val="tx1">
                    <a:lumMod val="65000"/>
                    <a:lumOff val="35000"/>
                  </a:schemeClr>
                </a:solidFill>
              </a:rPr>
              <a:t>Please see the packet for the proposed meeting agenda items for our first meeting of the semester 2/24 via Zoom. </a:t>
            </a:r>
          </a:p>
          <a:p>
            <a:pPr indent="-182880">
              <a:lnSpc>
                <a:spcPct val="90000"/>
              </a:lnSpc>
              <a:spcAft>
                <a:spcPts val="600"/>
              </a:spcAft>
              <a:buClr>
                <a:schemeClr val="accent1"/>
              </a:buClr>
              <a:buFont typeface="Wingdings 2" pitchFamily="18" charset="2"/>
              <a:buChar char=""/>
            </a:pPr>
            <a:r>
              <a:rPr lang="en-US">
                <a:solidFill>
                  <a:schemeClr val="tx1">
                    <a:lumMod val="65000"/>
                    <a:lumOff val="35000"/>
                  </a:schemeClr>
                </a:solidFill>
              </a:rPr>
              <a:t>We also have a seat open for a student representative to sit on our committee. </a:t>
            </a:r>
          </a:p>
        </p:txBody>
      </p:sp>
      <p:pic>
        <p:nvPicPr>
          <p:cNvPr id="3" name="Picture 5" descr="Text&#10;&#10;Description automatically generated">
            <a:extLst>
              <a:ext uri="{FF2B5EF4-FFF2-40B4-BE49-F238E27FC236}">
                <a16:creationId xmlns:a16="http://schemas.microsoft.com/office/drawing/2014/main" id="{391F2A25-D24A-C852-B6FB-5A2E40787B05}"/>
              </a:ext>
            </a:extLst>
          </p:cNvPr>
          <p:cNvPicPr>
            <a:picLocks noGrp="1" noChangeAspect="1"/>
          </p:cNvPicPr>
          <p:nvPr>
            <p:ph idx="1"/>
          </p:nvPr>
        </p:nvPicPr>
        <p:blipFill>
          <a:blip r:embed="rId2"/>
          <a:stretch>
            <a:fillRect/>
          </a:stretch>
        </p:blipFill>
        <p:spPr>
          <a:xfrm>
            <a:off x="6241151" y="-3753"/>
            <a:ext cx="4508309" cy="6644639"/>
          </a:xfrm>
          <a:prstGeom prst="rect">
            <a:avLst/>
          </a:prstGeom>
        </p:spPr>
      </p:pic>
    </p:spTree>
    <p:extLst>
      <p:ext uri="{BB962C8B-B14F-4D97-AF65-F5344CB8AC3E}">
        <p14:creationId xmlns:p14="http://schemas.microsoft.com/office/powerpoint/2010/main" val="123820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2F59-5660-4058-89C2-BC61A9E1A753}"/>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300" dirty="0"/>
              <a:t>EDI Standing Committee</a:t>
            </a:r>
            <a:br>
              <a:rPr lang="en-US" sz="3300" dirty="0"/>
            </a:br>
            <a:r>
              <a:rPr lang="en-US" sz="3300" dirty="0"/>
              <a:t>Announcements</a:t>
            </a:r>
            <a:br>
              <a:rPr lang="en-US" sz="3300" dirty="0"/>
            </a:br>
            <a:endParaRPr lang="en-US" sz="3300"/>
          </a:p>
          <a:p>
            <a:endParaRPr lang="en-US" sz="3300"/>
          </a:p>
        </p:txBody>
      </p:sp>
      <p:sp>
        <p:nvSpPr>
          <p:cNvPr id="4" name="TextBox 3">
            <a:extLst>
              <a:ext uri="{FF2B5EF4-FFF2-40B4-BE49-F238E27FC236}">
                <a16:creationId xmlns:a16="http://schemas.microsoft.com/office/drawing/2014/main" id="{E8ADED71-95A1-2EA7-D046-69FE5C4B8EAA}"/>
              </a:ext>
            </a:extLst>
          </p:cNvPr>
          <p:cNvSpPr txBox="1"/>
          <p:nvPr/>
        </p:nvSpPr>
        <p:spPr>
          <a:xfrm>
            <a:off x="3537963" y="864108"/>
            <a:ext cx="6069884" cy="51206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See packet for the proposed agenda for our first meeting (2/22) of the semester via Zoom.</a:t>
            </a:r>
          </a:p>
          <a:p>
            <a:pPr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If you'd like to join us, please email </a:t>
            </a:r>
            <a:r>
              <a:rPr lang="en-US" dirty="0">
                <a:solidFill>
                  <a:schemeClr val="tx1">
                    <a:lumMod val="65000"/>
                    <a:lumOff val="35000"/>
                  </a:schemeClr>
                </a:solidFill>
                <a:hlinkClick r:id="rId2">
                  <a:extLst>
                    <a:ext uri="{A12FA001-AC4F-418D-AE19-62706E023703}">
                      <ahyp:hlinkClr xmlns:ahyp="http://schemas.microsoft.com/office/drawing/2018/hyperlinkcolor" val="tx"/>
                    </a:ext>
                  </a:extLst>
                </a:hlinkClick>
              </a:rPr>
              <a:t>EBrenes@elcamino.edu</a:t>
            </a:r>
            <a:r>
              <a:rPr lang="en-US" dirty="0">
                <a:solidFill>
                  <a:schemeClr val="tx1">
                    <a:lumMod val="65000"/>
                    <a:lumOff val="35000"/>
                  </a:schemeClr>
                </a:solidFill>
              </a:rPr>
              <a:t> </a:t>
            </a:r>
          </a:p>
          <a:p>
            <a:pPr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Stay tuned for an informational survey.</a:t>
            </a:r>
          </a:p>
          <a:p>
            <a:pPr indent="-18288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169869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E25C44-9F2E-49A8-9763-55F362F5DB30}"/>
              </a:ext>
            </a:extLst>
          </p:cNvPr>
          <p:cNvSpPr>
            <a:spLocks noGrp="1"/>
          </p:cNvSpPr>
          <p:nvPr>
            <p:ph type="title"/>
          </p:nvPr>
        </p:nvSpPr>
        <p:spPr>
          <a:xfrm>
            <a:off x="474134" y="2060447"/>
            <a:ext cx="3685070" cy="1948979"/>
          </a:xfrm>
        </p:spPr>
        <p:txBody>
          <a:bodyPr vert="horz" lIns="91440" tIns="45720" rIns="91440" bIns="45720" rtlCol="0" anchor="b">
            <a:normAutofit/>
          </a:bodyPr>
          <a:lstStyle/>
          <a:p>
            <a:pPr algn="ctr"/>
            <a:r>
              <a:rPr lang="en-US" sz="5500" spc="-100"/>
              <a:t>Special Committees</a:t>
            </a:r>
            <a:endParaRPr lang="en-US"/>
          </a:p>
        </p:txBody>
      </p:sp>
      <p:pic>
        <p:nvPicPr>
          <p:cNvPr id="5" name="Picture 4" descr="A group of people standing in front of a building&#10;&#10;Description automatically generated">
            <a:extLst>
              <a:ext uri="{FF2B5EF4-FFF2-40B4-BE49-F238E27FC236}">
                <a16:creationId xmlns:a16="http://schemas.microsoft.com/office/drawing/2014/main" id="{C36C3973-A159-4534-9CF9-D264BD91C287}"/>
              </a:ext>
            </a:extLst>
          </p:cNvPr>
          <p:cNvPicPr>
            <a:picLocks noChangeAspect="1"/>
          </p:cNvPicPr>
          <p:nvPr/>
        </p:nvPicPr>
        <p:blipFill rotWithShape="1">
          <a:blip r:embed="rId2">
            <a:extLst>
              <a:ext uri="{28A0092B-C50C-407E-A947-70E740481C1C}">
                <a14:useLocalDpi xmlns:a14="http://schemas.microsoft.com/office/drawing/2010/main" val="0"/>
              </a:ext>
            </a:extLst>
          </a:blip>
          <a:srcRect l="27657" r="45169" b="1"/>
          <a:stretch/>
        </p:blipFill>
        <p:spPr>
          <a:xfrm>
            <a:off x="5120640" y="759599"/>
            <a:ext cx="6367271" cy="5330650"/>
          </a:xfrm>
          <a:prstGeom prst="rect">
            <a:avLst/>
          </a:prstGeom>
          <a:noFill/>
        </p:spPr>
      </p:pic>
      <p:sp>
        <p:nvSpPr>
          <p:cNvPr id="18" name="Rectangle 1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966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3EC87-EC16-4920-B976-16A499136B17}"/>
              </a:ext>
            </a:extLst>
          </p:cNvPr>
          <p:cNvSpPr>
            <a:spLocks noGrp="1"/>
          </p:cNvSpPr>
          <p:nvPr>
            <p:ph type="title"/>
          </p:nvPr>
        </p:nvSpPr>
        <p:spPr/>
        <p:txBody>
          <a:bodyPr/>
          <a:lstStyle/>
          <a:p>
            <a:pPr algn="ctr"/>
            <a:r>
              <a:rPr lang="en-US"/>
              <a:t>Academic Affairs</a:t>
            </a:r>
          </a:p>
        </p:txBody>
      </p:sp>
      <p:sp>
        <p:nvSpPr>
          <p:cNvPr id="5" name="Content Placeholder 4">
            <a:extLst>
              <a:ext uri="{FF2B5EF4-FFF2-40B4-BE49-F238E27FC236}">
                <a16:creationId xmlns:a16="http://schemas.microsoft.com/office/drawing/2014/main" id="{5734EE3F-0230-4CB2-9785-65EE8C05F51F}"/>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p:txBody>
      </p:sp>
    </p:spTree>
    <p:extLst>
      <p:ext uri="{BB962C8B-B14F-4D97-AF65-F5344CB8AC3E}">
        <p14:creationId xmlns:p14="http://schemas.microsoft.com/office/powerpoint/2010/main" val="260003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B605-F071-4ABD-A977-6EC49107F6EC}"/>
              </a:ext>
            </a:extLst>
          </p:cNvPr>
          <p:cNvSpPr>
            <a:spLocks noGrp="1"/>
          </p:cNvSpPr>
          <p:nvPr>
            <p:ph type="title"/>
          </p:nvPr>
        </p:nvSpPr>
        <p:spPr/>
        <p:txBody>
          <a:bodyPr/>
          <a:lstStyle/>
          <a:p>
            <a:pPr algn="ctr"/>
            <a:r>
              <a:rPr lang="en-US"/>
              <a:t>Student Services</a:t>
            </a:r>
          </a:p>
        </p:txBody>
      </p:sp>
      <p:sp>
        <p:nvSpPr>
          <p:cNvPr id="3" name="Content Placeholder 2">
            <a:extLst>
              <a:ext uri="{FF2B5EF4-FFF2-40B4-BE49-F238E27FC236}">
                <a16:creationId xmlns:a16="http://schemas.microsoft.com/office/drawing/2014/main" id="{933A2CA3-EE2E-4974-9FAE-C1D01E1634FD}"/>
              </a:ext>
            </a:extLst>
          </p:cNvPr>
          <p:cNvSpPr>
            <a:spLocks noGrp="1"/>
          </p:cNvSpPr>
          <p:nvPr>
            <p:ph idx="1"/>
          </p:nvPr>
        </p:nvSpPr>
        <p:spPr/>
        <p:txBody>
          <a:bodyPr vert="horz" lIns="91440" tIns="45720" rIns="91440" bIns="45720" rtlCol="0" anchor="t">
            <a:normAutofit/>
          </a:bodyPr>
          <a:lstStyle/>
          <a:p>
            <a:pPr marL="0" indent="0">
              <a:buNone/>
            </a:pPr>
            <a:endParaRPr lang="en-US">
              <a:ea typeface="+mn-lt"/>
              <a:cs typeface="+mn-lt"/>
            </a:endParaRPr>
          </a:p>
          <a:p>
            <a:pPr lvl="1"/>
            <a:endParaRPr lang="en-US">
              <a:ea typeface="+mn-lt"/>
              <a:cs typeface="+mn-lt"/>
            </a:endParaRPr>
          </a:p>
        </p:txBody>
      </p:sp>
      <p:sp>
        <p:nvSpPr>
          <p:cNvPr id="5" name="TextBox 4">
            <a:extLst>
              <a:ext uri="{FF2B5EF4-FFF2-40B4-BE49-F238E27FC236}">
                <a16:creationId xmlns:a16="http://schemas.microsoft.com/office/drawing/2014/main" id="{AA2ECCA7-F9DB-4915-AF5D-62FA68C625DD}"/>
              </a:ext>
            </a:extLst>
          </p:cNvPr>
          <p:cNvSpPr txBox="1"/>
          <p:nvPr/>
        </p:nvSpPr>
        <p:spPr>
          <a:xfrm>
            <a:off x="3882571" y="1034142"/>
            <a:ext cx="7112000" cy="4862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55891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Rectangle 34">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udience raising hands during work presentation">
            <a:extLst>
              <a:ext uri="{FF2B5EF4-FFF2-40B4-BE49-F238E27FC236}">
                <a16:creationId xmlns:a16="http://schemas.microsoft.com/office/drawing/2014/main" id="{85F7A66F-335E-71A0-B681-8D769FE5CE44}"/>
              </a:ext>
            </a:extLst>
          </p:cNvPr>
          <p:cNvPicPr>
            <a:picLocks noGrp="1" noChangeAspect="1"/>
          </p:cNvPicPr>
          <p:nvPr>
            <p:ph idx="1"/>
          </p:nvPr>
        </p:nvPicPr>
        <p:blipFill rotWithShape="1">
          <a:blip r:embed="rId2">
            <a:duotone>
              <a:schemeClr val="accent1">
                <a:shade val="45000"/>
                <a:satMod val="135000"/>
              </a:schemeClr>
              <a:prstClr val="white"/>
            </a:duotone>
          </a:blip>
          <a:srcRect t="23372" r="9092" b="1"/>
          <a:stretch/>
        </p:blipFill>
        <p:spPr>
          <a:xfrm>
            <a:off x="20" y="-12085"/>
            <a:ext cx="12191980" cy="6857990"/>
          </a:xfrm>
          <a:prstGeom prst="rect">
            <a:avLst/>
          </a:prstGeom>
        </p:spPr>
      </p:pic>
      <p:sp>
        <p:nvSpPr>
          <p:cNvPr id="37" name="Rectangle 36">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0C49B2-E455-DCE4-8376-E9171C75A84A}"/>
              </a:ext>
            </a:extLst>
          </p:cNvPr>
          <p:cNvSpPr>
            <a:spLocks noGrp="1"/>
          </p:cNvSpPr>
          <p:nvPr>
            <p:ph type="title"/>
          </p:nvPr>
        </p:nvSpPr>
        <p:spPr>
          <a:xfrm>
            <a:off x="341086" y="1358923"/>
            <a:ext cx="3685070" cy="1719169"/>
          </a:xfrm>
        </p:spPr>
        <p:txBody>
          <a:bodyPr vert="horz" lIns="91440" tIns="45720" rIns="91440" bIns="45720" rtlCol="0" anchor="b">
            <a:normAutofit/>
          </a:bodyPr>
          <a:lstStyle/>
          <a:p>
            <a:pPr algn="ctr"/>
            <a:r>
              <a:rPr lang="en-US" sz="5000" spc="-100">
                <a:ln w="15875">
                  <a:solidFill>
                    <a:srgbClr val="FFFFFF"/>
                  </a:solidFill>
                </a:ln>
              </a:rPr>
              <a:t>Public Comments </a:t>
            </a:r>
            <a:endParaRPr lang="en-US"/>
          </a:p>
        </p:txBody>
      </p:sp>
      <p:sp>
        <p:nvSpPr>
          <p:cNvPr id="39" name="Rectangle 38">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474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 up of pages of an open book in a bright studio">
            <a:extLst>
              <a:ext uri="{FF2B5EF4-FFF2-40B4-BE49-F238E27FC236}">
                <a16:creationId xmlns:a16="http://schemas.microsoft.com/office/drawing/2014/main" id="{B8974EC9-5186-7192-6223-AB40E6903120}"/>
              </a:ext>
            </a:extLst>
          </p:cNvPr>
          <p:cNvPicPr>
            <a:picLocks noChangeAspect="1"/>
          </p:cNvPicPr>
          <p:nvPr/>
        </p:nvPicPr>
        <p:blipFill rotWithShape="1">
          <a:blip r:embed="rId2"/>
          <a:srcRect l="9091" t="23257" r="3" b="3"/>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C4D1C74-2CEE-4570-B74E-A7C083DA0D95}"/>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ctr"/>
            <a:r>
              <a:rPr lang="en-US" sz="3700" spc="-100" dirty="0"/>
              <a:t>Approval of the  Minutes </a:t>
            </a:r>
            <a:br>
              <a:rPr lang="en-US" sz="3700" spc="-100" dirty="0"/>
            </a:br>
            <a:r>
              <a:rPr lang="en-US" sz="3700" spc="-100" dirty="0"/>
              <a:t>from </a:t>
            </a:r>
            <a:br>
              <a:rPr lang="en-US" sz="3700" spc="-100" dirty="0"/>
            </a:br>
            <a:r>
              <a:rPr lang="en-US" sz="3700" spc="-100" dirty="0"/>
              <a:t>(12-6-22)</a:t>
            </a:r>
            <a:br>
              <a:rPr lang="en-US" sz="3700" spc="-100" dirty="0"/>
            </a:br>
            <a:br>
              <a:rPr lang="en-US" sz="3700" spc="-100" dirty="0"/>
            </a:br>
            <a:r>
              <a:rPr lang="en-US" sz="3700" spc="-100" dirty="0"/>
              <a:t>Packet pages:6-12 </a:t>
            </a:r>
            <a:endParaRPr lang="en-US" dirty="0"/>
          </a:p>
        </p:txBody>
      </p:sp>
      <p:sp>
        <p:nvSpPr>
          <p:cNvPr id="16" name="Rectangle 15">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0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1C0C05-AECF-4474-A909-457EA89F28FE}"/>
              </a:ext>
            </a:extLst>
          </p:cNvPr>
          <p:cNvSpPr>
            <a:spLocks noGrp="1"/>
          </p:cNvSpPr>
          <p:nvPr>
            <p:ph type="title"/>
          </p:nvPr>
        </p:nvSpPr>
        <p:spPr>
          <a:xfrm>
            <a:off x="289249" y="1123837"/>
            <a:ext cx="4016116" cy="1255469"/>
          </a:xfrm>
        </p:spPr>
        <p:txBody>
          <a:bodyPr vert="horz" lIns="91440" tIns="45720" rIns="91440" bIns="45720" rtlCol="0" anchor="ctr">
            <a:normAutofit/>
          </a:bodyPr>
          <a:lstStyle/>
          <a:p>
            <a:r>
              <a:rPr lang="en-US" b="1"/>
              <a:t>Welcome Dean's Representative!</a:t>
            </a:r>
            <a:endParaRPr lang="en-US"/>
          </a:p>
          <a:p>
            <a:endParaRPr lang="en-US"/>
          </a:p>
        </p:txBody>
      </p:sp>
      <p:sp>
        <p:nvSpPr>
          <p:cNvPr id="7" name="Content Placeholder 6">
            <a:extLst>
              <a:ext uri="{FF2B5EF4-FFF2-40B4-BE49-F238E27FC236}">
                <a16:creationId xmlns:a16="http://schemas.microsoft.com/office/drawing/2014/main" id="{94F964CF-B924-6D8A-F053-85C4879357F5}"/>
              </a:ext>
            </a:extLst>
          </p:cNvPr>
          <p:cNvSpPr>
            <a:spLocks noGrp="1"/>
          </p:cNvSpPr>
          <p:nvPr>
            <p:ph sz="half" idx="1"/>
          </p:nvPr>
        </p:nvSpPr>
        <p:spPr>
          <a:xfrm>
            <a:off x="289249" y="2510395"/>
            <a:ext cx="4016116" cy="3274586"/>
          </a:xfrm>
        </p:spPr>
        <p:txBody>
          <a:bodyPr vert="horz" lIns="91440" tIns="45720" rIns="91440" bIns="45720" rtlCol="0" anchor="t">
            <a:normAutofit/>
          </a:bodyPr>
          <a:lstStyle/>
          <a:p>
            <a:pPr marL="0" indent="0">
              <a:buNone/>
            </a:pPr>
            <a:r>
              <a:rPr lang="en-US" dirty="0">
                <a:solidFill>
                  <a:srgbClr val="FFFFFF"/>
                </a:solidFill>
              </a:rPr>
              <a:t>Scott </a:t>
            </a:r>
            <a:r>
              <a:rPr lang="en-US" dirty="0" err="1">
                <a:solidFill>
                  <a:srgbClr val="FFFFFF"/>
                </a:solidFill>
              </a:rPr>
              <a:t>Kushigemachi</a:t>
            </a:r>
            <a:r>
              <a:rPr lang="en-US" dirty="0">
                <a:solidFill>
                  <a:srgbClr val="FFFFFF"/>
                </a:solidFill>
              </a:rPr>
              <a:t> (he/him/his)</a:t>
            </a:r>
            <a:br>
              <a:rPr lang="en-US" dirty="0"/>
            </a:br>
            <a:r>
              <a:rPr lang="en-US" dirty="0">
                <a:solidFill>
                  <a:srgbClr val="FFFFFF"/>
                </a:solidFill>
              </a:rPr>
              <a:t>Associate Dean</a:t>
            </a:r>
            <a:br>
              <a:rPr lang="en-US" dirty="0"/>
            </a:br>
            <a:r>
              <a:rPr lang="en-US" dirty="0">
                <a:solidFill>
                  <a:srgbClr val="FFFFFF"/>
                </a:solidFill>
              </a:rPr>
              <a:t>Humanities Division</a:t>
            </a:r>
            <a:endParaRPr lang="en-US" dirty="0"/>
          </a:p>
          <a:p>
            <a:endParaRPr lang="en-US">
              <a:solidFill>
                <a:srgbClr val="FFFFFF"/>
              </a:solidFill>
            </a:endParaRPr>
          </a:p>
        </p:txBody>
      </p:sp>
      <p:pic>
        <p:nvPicPr>
          <p:cNvPr id="3" name="Picture 4">
            <a:extLst>
              <a:ext uri="{FF2B5EF4-FFF2-40B4-BE49-F238E27FC236}">
                <a16:creationId xmlns:a16="http://schemas.microsoft.com/office/drawing/2014/main" id="{2A903A2D-2909-17B5-E608-F95A7AAEE2BD}"/>
              </a:ext>
            </a:extLst>
          </p:cNvPr>
          <p:cNvPicPr>
            <a:picLocks noChangeAspect="1"/>
          </p:cNvPicPr>
          <p:nvPr/>
        </p:nvPicPr>
        <p:blipFill rotWithShape="1">
          <a:blip r:embed="rId2"/>
          <a:srcRect l="24281" r="7457" b="2"/>
          <a:stretch/>
        </p:blipFill>
        <p:spPr>
          <a:xfrm>
            <a:off x="5137463" y="759599"/>
            <a:ext cx="6193767" cy="5330650"/>
          </a:xfrm>
          <a:prstGeom prst="rect">
            <a:avLst/>
          </a:prstGeom>
        </p:spPr>
      </p:pic>
    </p:spTree>
    <p:extLst>
      <p:ext uri="{BB962C8B-B14F-4D97-AF65-F5344CB8AC3E}">
        <p14:creationId xmlns:p14="http://schemas.microsoft.com/office/powerpoint/2010/main" val="315931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4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4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0" name="Rectangle 5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5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1C0C05-AECF-4474-A909-457EA89F28FE}"/>
              </a:ext>
            </a:extLst>
          </p:cNvPr>
          <p:cNvSpPr>
            <a:spLocks noGrp="1"/>
          </p:cNvSpPr>
          <p:nvPr>
            <p:ph type="title"/>
          </p:nvPr>
        </p:nvSpPr>
        <p:spPr>
          <a:xfrm>
            <a:off x="208510" y="1696751"/>
            <a:ext cx="3237564" cy="3464498"/>
          </a:xfrm>
        </p:spPr>
        <p:txBody>
          <a:bodyPr vert="horz" lIns="91440" tIns="45720" rIns="91440" bIns="45720" rtlCol="0" anchor="ctr">
            <a:normAutofit/>
          </a:bodyPr>
          <a:lstStyle/>
          <a:p>
            <a:r>
              <a:rPr lang="en-US" sz="3500" b="1" dirty="0"/>
              <a:t>Welcome</a:t>
            </a:r>
            <a:br>
              <a:rPr lang="en-US" sz="3500" b="1" dirty="0"/>
            </a:br>
            <a:r>
              <a:rPr lang="en-US" sz="3500" b="1" dirty="0"/>
              <a:t>The Union</a:t>
            </a:r>
            <a:br>
              <a:rPr lang="en-US" sz="3500" b="1" dirty="0"/>
            </a:br>
            <a:r>
              <a:rPr lang="en-US" sz="3500" b="1" dirty="0"/>
              <a:t> Representative!</a:t>
            </a:r>
            <a:endParaRPr lang="en-US" sz="3500" dirty="0"/>
          </a:p>
          <a:p>
            <a:endParaRPr lang="en-US" sz="2800"/>
          </a:p>
        </p:txBody>
      </p:sp>
      <p:sp>
        <p:nvSpPr>
          <p:cNvPr id="7" name="Content Placeholder 6">
            <a:extLst>
              <a:ext uri="{FF2B5EF4-FFF2-40B4-BE49-F238E27FC236}">
                <a16:creationId xmlns:a16="http://schemas.microsoft.com/office/drawing/2014/main" id="{94F964CF-B924-6D8A-F053-85C4879357F5}"/>
              </a:ext>
            </a:extLst>
          </p:cNvPr>
          <p:cNvSpPr>
            <a:spLocks noGrp="1"/>
          </p:cNvSpPr>
          <p:nvPr>
            <p:ph sz="half" idx="1"/>
          </p:nvPr>
        </p:nvSpPr>
        <p:spPr>
          <a:xfrm>
            <a:off x="4075856" y="866715"/>
            <a:ext cx="7321341" cy="5124569"/>
          </a:xfrm>
        </p:spPr>
        <p:txBody>
          <a:bodyPr vert="horz" lIns="91440" tIns="45720" rIns="91440" bIns="45720" rtlCol="0" anchor="ctr">
            <a:normAutofit/>
          </a:bodyPr>
          <a:lstStyle/>
          <a:p>
            <a:pPr marL="0"/>
            <a:r>
              <a:rPr lang="en-US" sz="2600" b="1" dirty="0"/>
              <a:t>Ethan Cohen | Managing, News &amp; Photo Editor</a:t>
            </a:r>
            <a:endParaRPr lang="en-US" b="1"/>
          </a:p>
          <a:p>
            <a:endParaRPr lang="en-US"/>
          </a:p>
        </p:txBody>
      </p:sp>
      <p:sp>
        <p:nvSpPr>
          <p:cNvPr id="62" name="Freeform: Shape 5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567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3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39D8F4-6BE6-420F-82F7-5AE7769CF4A8}"/>
              </a:ext>
            </a:extLst>
          </p:cNvPr>
          <p:cNvSpPr>
            <a:spLocks noGrp="1"/>
          </p:cNvSpPr>
          <p:nvPr>
            <p:ph type="title"/>
          </p:nvPr>
        </p:nvSpPr>
        <p:spPr>
          <a:xfrm>
            <a:off x="643467" y="2701495"/>
            <a:ext cx="3685070" cy="1852217"/>
          </a:xfrm>
        </p:spPr>
        <p:txBody>
          <a:bodyPr vert="horz" lIns="91440" tIns="45720" rIns="91440" bIns="45720" rtlCol="0" anchor="b">
            <a:normAutofit/>
          </a:bodyPr>
          <a:lstStyle/>
          <a:p>
            <a:pPr algn="ctr"/>
            <a:r>
              <a:rPr lang="en-US" sz="5900" spc="-100"/>
              <a:t>New Business</a:t>
            </a:r>
            <a:endParaRPr lang="en-US"/>
          </a:p>
        </p:txBody>
      </p:sp>
      <p:pic>
        <p:nvPicPr>
          <p:cNvPr id="3" name="Picture 3" descr="A picture containing text, tree, outdoor, sign&#10;&#10;Description automatically generated">
            <a:extLst>
              <a:ext uri="{FF2B5EF4-FFF2-40B4-BE49-F238E27FC236}">
                <a16:creationId xmlns:a16="http://schemas.microsoft.com/office/drawing/2014/main" id="{084D4CF1-0EBD-91DF-FABF-E9D04F7D9164}"/>
              </a:ext>
            </a:extLst>
          </p:cNvPr>
          <p:cNvPicPr>
            <a:picLocks noChangeAspect="1"/>
          </p:cNvPicPr>
          <p:nvPr/>
        </p:nvPicPr>
        <p:blipFill rotWithShape="1">
          <a:blip r:embed="rId2"/>
          <a:srcRect l="31723" r="1089" b="1"/>
          <a:stretch/>
        </p:blipFill>
        <p:spPr>
          <a:xfrm>
            <a:off x="5120640" y="759599"/>
            <a:ext cx="6367271" cy="5330650"/>
          </a:xfrm>
          <a:prstGeom prst="rect">
            <a:avLst/>
          </a:prstGeom>
        </p:spPr>
      </p:pic>
      <p:sp>
        <p:nvSpPr>
          <p:cNvPr id="37" name="Rectangle 3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937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4939-1706-5A1C-4D04-CC337CE28135}"/>
              </a:ext>
            </a:extLst>
          </p:cNvPr>
          <p:cNvSpPr>
            <a:spLocks noGrp="1"/>
          </p:cNvSpPr>
          <p:nvPr>
            <p:ph type="title"/>
          </p:nvPr>
        </p:nvSpPr>
        <p:spPr/>
        <p:txBody>
          <a:bodyPr/>
          <a:lstStyle/>
          <a:p>
            <a:r>
              <a:rPr lang="en-US" dirty="0"/>
              <a:t>Proposed Changes to Distinguished Faculty Awards</a:t>
            </a:r>
          </a:p>
        </p:txBody>
      </p:sp>
      <p:sp>
        <p:nvSpPr>
          <p:cNvPr id="3" name="Content Placeholder 2">
            <a:extLst>
              <a:ext uri="{FF2B5EF4-FFF2-40B4-BE49-F238E27FC236}">
                <a16:creationId xmlns:a16="http://schemas.microsoft.com/office/drawing/2014/main" id="{F3131086-EBC5-4AD6-13CA-85D0AB4BEAC8}"/>
              </a:ext>
            </a:extLst>
          </p:cNvPr>
          <p:cNvSpPr>
            <a:spLocks noGrp="1"/>
          </p:cNvSpPr>
          <p:nvPr>
            <p:ph idx="1"/>
          </p:nvPr>
        </p:nvSpPr>
        <p:spPr/>
        <p:txBody>
          <a:bodyPr/>
          <a:lstStyle/>
          <a:p>
            <a:r>
              <a:rPr lang="en-US" dirty="0"/>
              <a:t>Packet pages 13-19</a:t>
            </a:r>
          </a:p>
        </p:txBody>
      </p:sp>
    </p:spTree>
    <p:extLst>
      <p:ext uri="{BB962C8B-B14F-4D97-AF65-F5344CB8AC3E}">
        <p14:creationId xmlns:p14="http://schemas.microsoft.com/office/powerpoint/2010/main" val="240919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4EA1-B5B9-86F7-05FB-CAC1A98884FA}"/>
              </a:ext>
            </a:extLst>
          </p:cNvPr>
          <p:cNvSpPr>
            <a:spLocks noGrp="1"/>
          </p:cNvSpPr>
          <p:nvPr>
            <p:ph type="title"/>
          </p:nvPr>
        </p:nvSpPr>
        <p:spPr/>
        <p:txBody>
          <a:bodyPr/>
          <a:lstStyle/>
          <a:p>
            <a:r>
              <a:rPr lang="en-US" dirty="0"/>
              <a:t>Proposed ECC DEIA Statement</a:t>
            </a:r>
          </a:p>
        </p:txBody>
      </p:sp>
      <p:sp>
        <p:nvSpPr>
          <p:cNvPr id="3" name="Content Placeholder 2">
            <a:extLst>
              <a:ext uri="{FF2B5EF4-FFF2-40B4-BE49-F238E27FC236}">
                <a16:creationId xmlns:a16="http://schemas.microsoft.com/office/drawing/2014/main" id="{D1A359CA-4017-9F80-8EAF-0B52C0B340C7}"/>
              </a:ext>
            </a:extLst>
          </p:cNvPr>
          <p:cNvSpPr>
            <a:spLocks noGrp="1"/>
          </p:cNvSpPr>
          <p:nvPr>
            <p:ph idx="1"/>
          </p:nvPr>
        </p:nvSpPr>
        <p:spPr/>
        <p:txBody>
          <a:bodyPr/>
          <a:lstStyle/>
          <a:p>
            <a:r>
              <a:rPr lang="en-US" dirty="0"/>
              <a:t>Packet page 20</a:t>
            </a:r>
          </a:p>
        </p:txBody>
      </p:sp>
    </p:spTree>
    <p:extLst>
      <p:ext uri="{BB962C8B-B14F-4D97-AF65-F5344CB8AC3E}">
        <p14:creationId xmlns:p14="http://schemas.microsoft.com/office/powerpoint/2010/main" val="261888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E29F-E941-D90C-16EA-1A36FD2D421C}"/>
              </a:ext>
            </a:extLst>
          </p:cNvPr>
          <p:cNvSpPr>
            <a:spLocks noGrp="1"/>
          </p:cNvSpPr>
          <p:nvPr>
            <p:ph type="title"/>
          </p:nvPr>
        </p:nvSpPr>
        <p:spPr/>
        <p:txBody>
          <a:bodyPr/>
          <a:lstStyle/>
          <a:p>
            <a:r>
              <a:rPr lang="en-US" dirty="0"/>
              <a:t>BP/AP 4055/5140</a:t>
            </a:r>
          </a:p>
        </p:txBody>
      </p:sp>
      <p:sp>
        <p:nvSpPr>
          <p:cNvPr id="3" name="Content Placeholder 2">
            <a:extLst>
              <a:ext uri="{FF2B5EF4-FFF2-40B4-BE49-F238E27FC236}">
                <a16:creationId xmlns:a16="http://schemas.microsoft.com/office/drawing/2014/main" id="{54D44B2A-3727-1DD8-5BB0-4A3D18723B0E}"/>
              </a:ext>
            </a:extLst>
          </p:cNvPr>
          <p:cNvSpPr>
            <a:spLocks noGrp="1"/>
          </p:cNvSpPr>
          <p:nvPr>
            <p:ph idx="1"/>
          </p:nvPr>
        </p:nvSpPr>
        <p:spPr/>
        <p:txBody>
          <a:bodyPr/>
          <a:lstStyle/>
          <a:p>
            <a:r>
              <a:rPr lang="en-US" dirty="0"/>
              <a:t>Packet pages 21-27</a:t>
            </a:r>
          </a:p>
        </p:txBody>
      </p:sp>
    </p:spTree>
    <p:extLst>
      <p:ext uri="{BB962C8B-B14F-4D97-AF65-F5344CB8AC3E}">
        <p14:creationId xmlns:p14="http://schemas.microsoft.com/office/powerpoint/2010/main" val="243449477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624</Words>
  <Application>Microsoft Office PowerPoint</Application>
  <PresentationFormat>Widescreen</PresentationFormat>
  <Paragraphs>56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Calibri Light</vt:lpstr>
      <vt:lpstr>Corbel</vt:lpstr>
      <vt:lpstr>Sitka Heading</vt:lpstr>
      <vt:lpstr>Wingdings 2</vt:lpstr>
      <vt:lpstr>Frame</vt:lpstr>
      <vt:lpstr>Academic Senate Meeting   </vt:lpstr>
      <vt:lpstr>Quick Reminder</vt:lpstr>
      <vt:lpstr>Approval of the  Minutes  from  (12-6-22)  Packet pages:6-12 </vt:lpstr>
      <vt:lpstr>Welcome Dean's Representative! </vt:lpstr>
      <vt:lpstr>Welcome The Union  Representative! </vt:lpstr>
      <vt:lpstr>New Business</vt:lpstr>
      <vt:lpstr>Proposed Changes to Distinguished Faculty Awards</vt:lpstr>
      <vt:lpstr>Proposed ECC DEIA Statement</vt:lpstr>
      <vt:lpstr>BP/AP 4055/5140</vt:lpstr>
      <vt:lpstr>Information Items</vt:lpstr>
      <vt:lpstr>Academic Senate needs volunteers! </vt:lpstr>
      <vt:lpstr>Please welcome the newest member of the Senate Eboard</vt:lpstr>
      <vt:lpstr>Introduction of new Guided Pathways Coordinators</vt:lpstr>
      <vt:lpstr>New Academic Senate Logo</vt:lpstr>
      <vt:lpstr>Educational  Technology Conference</vt:lpstr>
      <vt:lpstr>Academic Integrity Committee Updates</vt:lpstr>
      <vt:lpstr>Institutional Effectiveness Announcements</vt:lpstr>
      <vt:lpstr>Officer Announcements</vt:lpstr>
      <vt:lpstr>Faculty Development</vt:lpstr>
      <vt:lpstr>Academic  Technology Announcements  </vt:lpstr>
      <vt:lpstr>EDI Standing Committee Announcements  </vt:lpstr>
      <vt:lpstr>Special Committees</vt:lpstr>
      <vt:lpstr>Academic Affairs</vt:lpstr>
      <vt:lpstr>Student Services</vt:lpstr>
      <vt:lpstr>Public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McClelland, Darcie</cp:lastModifiedBy>
  <cp:revision>197</cp:revision>
  <dcterms:created xsi:type="dcterms:W3CDTF">2022-08-30T19:37:50Z</dcterms:created>
  <dcterms:modified xsi:type="dcterms:W3CDTF">2023-02-21T22:19:41Z</dcterms:modified>
</cp:coreProperties>
</file>