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7" r:id="rId2"/>
    <p:sldId id="259" r:id="rId3"/>
    <p:sldId id="260" r:id="rId4"/>
    <p:sldId id="287" r:id="rId5"/>
    <p:sldId id="283" r:id="rId6"/>
    <p:sldId id="290" r:id="rId7"/>
    <p:sldId id="291" r:id="rId8"/>
    <p:sldId id="279" r:id="rId9"/>
    <p:sldId id="293" r:id="rId10"/>
    <p:sldId id="277" r:id="rId11"/>
    <p:sldId id="295" r:id="rId12"/>
    <p:sldId id="294" r:id="rId13"/>
    <p:sldId id="296" r:id="rId14"/>
    <p:sldId id="273" r:id="rId15"/>
    <p:sldId id="271" r:id="rId16"/>
    <p:sldId id="270" r:id="rId17"/>
    <p:sldId id="285" r:id="rId18"/>
    <p:sldId id="267" r:id="rId19"/>
    <p:sldId id="266" r:id="rId20"/>
    <p:sldId id="265" r:id="rId21"/>
    <p:sldId id="263" r:id="rId22"/>
    <p:sldId id="262" r:id="rId23"/>
    <p:sldId id="261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C8E2A-DD92-4DCE-83F9-D8E2B9569157}" v="312" dt="2023-03-30T04:34:32.045"/>
    <p1510:client id="{23760462-2D75-0613-DF23-F79251203974}" v="43" dt="2023-04-18T19:22:35.446"/>
    <p1510:client id="{2406FC17-2149-46F8-AC1D-A272D4CAFA9D}" v="8" dt="2023-03-30T15:22:27.317"/>
    <p1510:client id="{4BF8CDFC-98CA-41E2-80FB-3FA744805981}" v="125" dt="2023-03-30T15:30:14.779"/>
    <p1510:client id="{4D6A4C64-17AC-43A5-AB64-3B39D45509F6}" v="26" dt="2023-04-18T17:44:11.863"/>
    <p1510:client id="{4DF955B7-E4A4-80E9-E63D-468F177909CA}" v="82" dt="2023-04-18T17:58:01.890"/>
    <p1510:client id="{65C20187-020F-11B1-0B17-0D7D91BD3A38}" v="129" dt="2023-04-04T20:17:01.918"/>
    <p1510:client id="{68E50EBB-6B48-7C87-3F05-C62E3E7CB71F}" v="7" dt="2023-04-18T19:20:27.677"/>
    <p1510:client id="{6A7D1154-6894-9BB9-B3F5-2CCC872B5457}" v="103" dt="2022-08-30T20:20:40.396"/>
    <p1510:client id="{7D489E07-1B2A-4F00-8234-31EDA8F80863}" v="120" dt="2023-04-18T18:40:07.603"/>
    <p1510:client id="{95B8D152-6D12-47C7-8654-DD094166133C}" v="157" dt="2022-08-30T20:02:35.584"/>
    <p1510:client id="{967EB284-5880-E7E9-0D21-67D4BCD85AA0}" v="6" dt="2022-09-20T18:11:42.013"/>
    <p1510:client id="{9995C767-003A-233A-3AEA-2027F839DC0D}" v="44" dt="2023-04-18T17:58:36.699"/>
    <p1510:client id="{9D4D0240-4863-AB7A-4EAF-A40C26697C3B}" v="18" dt="2023-03-29T17:43:50.854"/>
    <p1510:client id="{A95C7361-95DD-429B-A12C-637075AE6F18}" v="274" dt="2023-04-04T18:03:56.851"/>
    <p1510:client id="{B63E1F03-6668-8CF1-EFC8-8D868A2814A1}" v="206" dt="2022-08-30T20:54:40.225"/>
    <p1510:client id="{EC9C7876-2843-494C-A9A5-D1250CDFB2EC}" v="129" dt="2023-04-04T18:58:38.339"/>
    <p1510:client id="{FA78F512-A43F-3627-6506-3C7A7B8E324A}" v="58" dt="2023-03-16T19:25:46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7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3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avanan.click/v2/___https:/cccpln.csod.com/samldefault.aspx?ouid=7&amp;returnurl=%252fDeepLink%252fProcessRedirect.aspx%253fmodule%253dlodetails%2526lo%253dad42cb4f-2c3d-4cb1-837d-22a31fc7029f___.YXAzOmVsY2FtaW5vOmE6bzphOTkwM2E2NGRiNWU5ODg3ODBiNzRkNWY5NjQzYWRjMDo2OjI4Zjc6MDVmMDQxYTdiNTdiMDdhYTY0YjcwMWU1MWQxMDE5Nzk1ZTdjNmU3ZDBmMjVjMjE4ZGY1NGM1YmNmMWVmZmMwYTpoOlQ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elcamino.co1.qualtrics.com/jfe/form/SV_9HMUz07Y5ZOPRC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ccpln.csod.com/samldefault.aspx?ouid=7" TargetMode="External"/><Relationship Id="rId4" Type="http://schemas.openxmlformats.org/officeDocument/2006/relationships/hyperlink" Target="https://url.avanan.click/v2/___https:/cccpln.csod.com/samldefault.aspx?ouid=7&amp;returnurl=%252fDeepLink%252fProcessRedirect.aspx%253fmodule%253dlodetails%2526lo%253d24e719c6-06e4-46da-b221-78b53629a388___.YXAzOmVsY2FtaW5vOmE6bzphOTkwM2E2NGRiNWU5ODg3ODBiNzRkNWY5NjQzYWRjMDo2OjUyNzk6NTI5ZjJkZjgzOTIyMWJhN2MzNmJhMjY1NmIwZjYyNWNjMTUyY2ViOTM5YTI2NGMwMjg1NjM3ZDkwZjMxMzBmMTpoOl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mcclelland@elcamino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burnham@elcamino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8" y="5035161"/>
            <a:ext cx="5118162" cy="11291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>
                <a:ln w="15875">
                  <a:solidFill>
                    <a:srgbClr val="FFFFFF"/>
                  </a:solidFill>
                </a:ln>
                <a:latin typeface="Corbel"/>
              </a:rPr>
              <a:t>Academic Senate Meeting </a:t>
            </a:r>
            <a:br>
              <a:rPr lang="en-US" sz="2800">
                <a:ln w="15875">
                  <a:solidFill>
                    <a:srgbClr val="FFFFFF"/>
                  </a:solidFill>
                </a:ln>
                <a:latin typeface="Corbel"/>
              </a:rPr>
            </a:br>
            <a:br>
              <a:rPr lang="en-US" sz="2800">
                <a:ln w="15875">
                  <a:solidFill>
                    <a:srgbClr val="FFFFFF"/>
                  </a:solidFill>
                </a:ln>
                <a:latin typeface="Corbel"/>
              </a:rPr>
            </a:br>
            <a:endParaRPr lang="en-US" sz="2800">
              <a:ln w="15875">
                <a:solidFill>
                  <a:srgbClr val="FFFFFF"/>
                </a:solidFill>
              </a:ln>
              <a:latin typeface="Corbel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72240B9-4255-0810-4517-BB1F35BBC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514" y="5495342"/>
            <a:ext cx="1697096" cy="542592"/>
          </a:xfrm>
        </p:spPr>
        <p:txBody>
          <a:bodyPr>
            <a:normAutofit/>
          </a:bodyPr>
          <a:lstStyle/>
          <a:p>
            <a:r>
              <a:rPr lang="en-US"/>
              <a:t>4-18-2023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1D18EA-AC0E-8B3B-4E34-CE727F16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7" r="33022" b="-1"/>
          <a:stretch/>
        </p:blipFill>
        <p:spPr>
          <a:xfrm>
            <a:off x="5693472" y="859282"/>
            <a:ext cx="4985582" cy="4375905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3882AB25-B01F-82B3-45C9-A4EA2D62B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8" r="5539"/>
          <a:stretch/>
        </p:blipFill>
        <p:spPr>
          <a:xfrm>
            <a:off x="695576" y="211582"/>
            <a:ext cx="3464372" cy="38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E4E8C-6455-4F67-ACB2-E91235F9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500" spc="-100"/>
              <a:t>Information Items</a:t>
            </a:r>
            <a:endParaRPr lang="en-US"/>
          </a:p>
        </p:txBody>
      </p:sp>
      <p:pic>
        <p:nvPicPr>
          <p:cNvPr id="5" name="Picture 5" descr="A clock on a building&#10;&#10;Description automatically generated">
            <a:extLst>
              <a:ext uri="{FF2B5EF4-FFF2-40B4-BE49-F238E27FC236}">
                <a16:creationId xmlns:a16="http://schemas.microsoft.com/office/drawing/2014/main" id="{9AC33AAB-F69C-275D-C694-AC0D00CF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11" r="1" b="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24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3634-5E00-DE29-7051-D8EA60AF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B41DF-5846-6D3E-5947-06CBCF14A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pages 83-128</a:t>
            </a:r>
          </a:p>
        </p:txBody>
      </p:sp>
    </p:spTree>
    <p:extLst>
      <p:ext uri="{BB962C8B-B14F-4D97-AF65-F5344CB8AC3E}">
        <p14:creationId xmlns:p14="http://schemas.microsoft.com/office/powerpoint/2010/main" val="3844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C051-4323-413A-8F96-7071B1D0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Faculty </a:t>
            </a:r>
            <a:br>
              <a:rPr lang="en-US" sz="32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Development </a:t>
            </a:r>
            <a:br>
              <a:rPr lang="en-US" sz="32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Announcements</a:t>
            </a:r>
          </a:p>
          <a:p>
            <a:pPr algn="ctr"/>
            <a:endParaRPr lang="en-US" sz="32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BFEB-8E9F-4979-9026-318AC321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36384"/>
            <a:ext cx="7315200" cy="5348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cs typeface="Calibri"/>
              </a:rPr>
              <a:t>Please complete </a:t>
            </a:r>
            <a:r>
              <a:rPr lang="en-US" sz="1600">
                <a:cs typeface="Calibri"/>
                <a:hlinkClick r:id="rId2"/>
              </a:rPr>
              <a:t>Faculty Professional Development Needs Assessment</a:t>
            </a:r>
            <a:r>
              <a:rPr lang="en-US" sz="1600">
                <a:cs typeface="Calibri"/>
              </a:rPr>
              <a:t> by Friday, May 5th </a:t>
            </a:r>
          </a:p>
          <a:p>
            <a:r>
              <a:rPr lang="en-US" sz="1600">
                <a:cs typeface="Calibri"/>
              </a:rPr>
              <a:t>Informed and Inspired, Classroom Climate Change: Leveling-up the Student</a:t>
            </a:r>
            <a:r>
              <a:rPr lang="en-US" sz="1600">
                <a:ea typeface="+mn-lt"/>
                <a:cs typeface="Calibri"/>
              </a:rPr>
              <a:t> Experience Post Pandemic</a:t>
            </a:r>
            <a:endParaRPr lang="en-US" sz="1600">
              <a:solidFill>
                <a:srgbClr val="FF0000"/>
              </a:solidFill>
              <a:ea typeface="+mn-lt"/>
              <a:cs typeface="Calibri"/>
            </a:endParaRPr>
          </a:p>
          <a:p>
            <a:pPr lvl="1"/>
            <a:r>
              <a:rPr lang="en-US" sz="1600">
                <a:ea typeface="+mn-lt"/>
                <a:cs typeface="Calibri"/>
                <a:hlinkClick r:id="rId3"/>
              </a:rPr>
              <a:t>Panel: Thursday, April 27, 1:15-2:15pm</a:t>
            </a:r>
            <a:r>
              <a:rPr lang="en-US" sz="1600" b="1">
                <a:ea typeface="+mn-lt"/>
                <a:cs typeface="+mn-lt"/>
              </a:rPr>
              <a:t> </a:t>
            </a:r>
            <a:endParaRPr lang="en-US" sz="1600" b="1">
              <a:solidFill>
                <a:srgbClr val="FF0000"/>
              </a:solidFill>
              <a:ea typeface="+mn-lt"/>
              <a:cs typeface="Calibri"/>
            </a:endParaRPr>
          </a:p>
          <a:p>
            <a:pPr lvl="1"/>
            <a:r>
              <a:rPr lang="en-US" sz="1600">
                <a:ea typeface="+mn-lt"/>
                <a:cs typeface="+mn-lt"/>
                <a:hlinkClick r:id="rId4"/>
              </a:rPr>
              <a:t>Discussion: Friday, April 28, 1:15-2:15pm</a:t>
            </a:r>
            <a:r>
              <a:rPr lang="en-US" sz="1600" b="1">
                <a:ea typeface="+mn-lt"/>
                <a:cs typeface="+mn-lt"/>
              </a:rPr>
              <a:t> </a:t>
            </a:r>
          </a:p>
          <a:p>
            <a:r>
              <a:rPr lang="en-US" sz="1600">
                <a:ea typeface="+mn-lt"/>
                <a:cs typeface="+mn-lt"/>
                <a:hlinkClick r:id="rId5"/>
              </a:rPr>
              <a:t>College Book Club</a:t>
            </a:r>
            <a:r>
              <a:rPr lang="en-US" sz="1600">
                <a:ea typeface="+mn-lt"/>
                <a:cs typeface="+mn-lt"/>
              </a:rPr>
              <a:t>,</a:t>
            </a:r>
            <a:r>
              <a:rPr lang="en-US" sz="1600">
                <a:ea typeface="+mn-lt"/>
                <a:cs typeface="Calibri"/>
              </a:rPr>
              <a:t> </a:t>
            </a:r>
            <a:r>
              <a:rPr lang="en-US" sz="1600" b="1">
                <a:ea typeface="+mn-lt"/>
                <a:cs typeface="Calibri"/>
              </a:rPr>
              <a:t>Fridays</a:t>
            </a:r>
            <a:r>
              <a:rPr lang="en-US" sz="1600" b="1">
                <a:cs typeface="Calibri"/>
              </a:rPr>
              <a:t> 11am-12pm:</a:t>
            </a:r>
            <a:endParaRPr lang="en-US" sz="1600" b="1">
              <a:solidFill>
                <a:srgbClr val="FF0000"/>
              </a:solidFill>
              <a:cs typeface="Calibri"/>
            </a:endParaRPr>
          </a:p>
          <a:p>
            <a:pPr lvl="2"/>
            <a:r>
              <a:rPr lang="en-US" b="1">
                <a:cs typeface="Calibri"/>
              </a:rPr>
              <a:t>April 28</a:t>
            </a:r>
          </a:p>
          <a:p>
            <a:pPr lvl="2"/>
            <a:r>
              <a:rPr lang="en-US" b="1">
                <a:cs typeface="Calibri"/>
              </a:rPr>
              <a:t>May 19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15B5DF14-AEB4-22BA-D129-9D400A387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745" y="3169168"/>
            <a:ext cx="2436649" cy="3480075"/>
          </a:xfrm>
          <a:prstGeom prst="rect">
            <a:avLst/>
          </a:prstGeom>
        </p:spPr>
      </p:pic>
      <p:pic>
        <p:nvPicPr>
          <p:cNvPr id="4" name="Picture 5" descr="Timeline&#10;&#10;Description automatically generated">
            <a:extLst>
              <a:ext uri="{FF2B5EF4-FFF2-40B4-BE49-F238E27FC236}">
                <a16:creationId xmlns:a16="http://schemas.microsoft.com/office/drawing/2014/main" id="{E876D81E-6186-107D-05EE-58651C575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3255027"/>
            <a:ext cx="2743200" cy="34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ACB6-B7E6-6A19-11AC-161D19B6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751A-1BCF-27E8-5B3F-174B6DBE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send feedback to Darcie (</a:t>
            </a:r>
            <a:r>
              <a:rPr lang="en-US" dirty="0">
                <a:hlinkClick r:id="rId2"/>
              </a:rPr>
              <a:t>dmcclelland@elcamino.edu</a:t>
            </a:r>
            <a:r>
              <a:rPr lang="en-US" dirty="0"/>
              <a:t>) by end of the day on Friday, April 21.  Voting will take place on Saturday, April 22.  </a:t>
            </a:r>
          </a:p>
        </p:txBody>
      </p:sp>
    </p:spTree>
    <p:extLst>
      <p:ext uri="{BB962C8B-B14F-4D97-AF65-F5344CB8AC3E}">
        <p14:creationId xmlns:p14="http://schemas.microsoft.com/office/powerpoint/2010/main" val="28741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alm trees and buildings in the background&#10;&#10;Description automatically generated">
            <a:extLst>
              <a:ext uri="{FF2B5EF4-FFF2-40B4-BE49-F238E27FC236}">
                <a16:creationId xmlns:a16="http://schemas.microsoft.com/office/drawing/2014/main" id="{285639F7-C3EB-4E3D-9437-3B064CF4F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9091" r="22685"/>
          <a:stretch/>
        </p:blipFill>
        <p:spPr>
          <a:xfrm>
            <a:off x="4112400" y="1088571"/>
            <a:ext cx="7798361" cy="4390572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7BCEC-F164-47F2-9AA9-728B9AD5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4" y="2713590"/>
            <a:ext cx="3685070" cy="10418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spc="-100"/>
              <a:t>Officer Announcements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649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3E8E-339B-4AA8-84A6-20EC51A5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61" y="2280406"/>
            <a:ext cx="31012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Curriculum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  <a:cs typeface="Calibri Light"/>
              </a:rPr>
              <a:t>Announcements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59CC7-F248-4D13-946B-CEE5BCB87042}"/>
              </a:ext>
            </a:extLst>
          </p:cNvPr>
          <p:cNvSpPr txBox="1">
            <a:spLocks/>
          </p:cNvSpPr>
          <p:nvPr/>
        </p:nvSpPr>
        <p:spPr>
          <a:xfrm>
            <a:off x="1320800" y="1139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>
              <a:solidFill>
                <a:schemeClr val="accent5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147C03-7164-45DB-A1DB-A64ED209FF66}"/>
              </a:ext>
            </a:extLst>
          </p:cNvPr>
          <p:cNvSpPr txBox="1">
            <a:spLocks/>
          </p:cNvSpPr>
          <p:nvPr/>
        </p:nvSpPr>
        <p:spPr>
          <a:xfrm>
            <a:off x="558799" y="1802599"/>
            <a:ext cx="11277599" cy="484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>
              <a:cs typeface="Calibri Light"/>
            </a:endParaRPr>
          </a:p>
          <a:p>
            <a:endParaRPr lang="en-US" sz="2800" b="1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5F548-8110-F126-A2A9-88223D0C9675}"/>
              </a:ext>
            </a:extLst>
          </p:cNvPr>
          <p:cNvSpPr txBox="1"/>
          <p:nvPr/>
        </p:nvSpPr>
        <p:spPr>
          <a:xfrm>
            <a:off x="5394475" y="6041571"/>
            <a:ext cx="6549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Please see the packet for the full report. </a:t>
            </a:r>
          </a:p>
        </p:txBody>
      </p:sp>
    </p:spTree>
    <p:extLst>
      <p:ext uri="{BB962C8B-B14F-4D97-AF65-F5344CB8AC3E}">
        <p14:creationId xmlns:p14="http://schemas.microsoft.com/office/powerpoint/2010/main" val="257538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C051-4323-413A-8F96-7071B1D0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Educational Policies</a:t>
            </a:r>
            <a:br>
              <a:rPr lang="en-US" sz="3200"/>
            </a:br>
            <a:r>
              <a:rPr lang="en-US" sz="3200">
                <a:ea typeface="+mj-lt"/>
                <a:cs typeface="+mj-lt"/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BFEB-8E9F-4979-9026-318AC32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BF6E2-F24E-0ED8-A5B7-71927BA6A458}"/>
              </a:ext>
            </a:extLst>
          </p:cNvPr>
          <p:cNvSpPr txBox="1"/>
          <p:nvPr/>
        </p:nvSpPr>
        <p:spPr>
          <a:xfrm>
            <a:off x="5285618" y="6223000"/>
            <a:ext cx="6549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Please see the packet for the full report. </a:t>
            </a:r>
          </a:p>
        </p:txBody>
      </p:sp>
    </p:spTree>
    <p:extLst>
      <p:ext uri="{BB962C8B-B14F-4D97-AF65-F5344CB8AC3E}">
        <p14:creationId xmlns:p14="http://schemas.microsoft.com/office/powerpoint/2010/main" val="210947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2F59-5660-4058-89C2-BC61A9E1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5" y="2220314"/>
            <a:ext cx="2907694" cy="2427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3200">
                <a:cs typeface="Calibri Light" panose="020F0302020204030204"/>
              </a:rPr>
              <a:t>EDI</a:t>
            </a:r>
            <a:br>
              <a:rPr lang="en-US" sz="3200">
                <a:cs typeface="Calibri Light" panose="020F0302020204030204"/>
              </a:rPr>
            </a:br>
            <a:r>
              <a:rPr lang="en-US" sz="3200">
                <a:ea typeface="+mj-lt"/>
                <a:cs typeface="+mj-lt"/>
              </a:rPr>
              <a:t>Announcements</a:t>
            </a:r>
            <a:br>
              <a:rPr lang="en-US">
                <a:cs typeface="Calibri Light"/>
              </a:rPr>
            </a:br>
            <a:endParaRPr lang="en-US" sz="3600">
              <a:ea typeface="+mj-lt"/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ED71-95A1-2EA7-D046-69FE5C4B8EAA}"/>
              </a:ext>
            </a:extLst>
          </p:cNvPr>
          <p:cNvSpPr txBox="1"/>
          <p:nvPr/>
        </p:nvSpPr>
        <p:spPr>
          <a:xfrm>
            <a:off x="5394475" y="6041571"/>
            <a:ext cx="6549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Please see the packet for the full report.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B4BE6-A30C-8F9E-4839-BE69AF6EF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2F59-5660-4058-89C2-BC61A9E1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Finance</a:t>
            </a:r>
            <a:br>
              <a:rPr lang="en-US" sz="3200"/>
            </a:br>
            <a:r>
              <a:rPr lang="en-US" sz="3200">
                <a:ea typeface="+mj-lt"/>
                <a:cs typeface="+mj-lt"/>
              </a:rPr>
              <a:t>Announcements</a:t>
            </a:r>
            <a:endParaRPr lang="en-US" sz="3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E2700E-A6B6-4EE9-8405-DB1C4BF7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A2AA5-2C7D-9F24-8009-58F6AD639C0A}"/>
              </a:ext>
            </a:extLst>
          </p:cNvPr>
          <p:cNvSpPr txBox="1"/>
          <p:nvPr/>
        </p:nvSpPr>
        <p:spPr>
          <a:xfrm>
            <a:off x="5394475" y="6041571"/>
            <a:ext cx="6549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Please see the packet for the full report. </a:t>
            </a:r>
          </a:p>
        </p:txBody>
      </p:sp>
    </p:spTree>
    <p:extLst>
      <p:ext uri="{BB962C8B-B14F-4D97-AF65-F5344CB8AC3E}">
        <p14:creationId xmlns:p14="http://schemas.microsoft.com/office/powerpoint/2010/main" val="312095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2F59-5660-4058-89C2-BC61A9E1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5" y="2220314"/>
            <a:ext cx="2907694" cy="2427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3200">
                <a:cs typeface="Calibri Light" panose="020F0302020204030204"/>
              </a:rPr>
              <a:t>Academic </a:t>
            </a:r>
            <a:br>
              <a:rPr lang="en-US" sz="3200">
                <a:cs typeface="Calibri Light" panose="020F0302020204030204"/>
              </a:rPr>
            </a:br>
            <a:r>
              <a:rPr lang="en-US" sz="3200">
                <a:cs typeface="Calibri Light" panose="020F0302020204030204"/>
              </a:rPr>
              <a:t>Technology</a:t>
            </a:r>
            <a:br>
              <a:rPr lang="en-US" sz="3200">
                <a:cs typeface="Calibri Light" panose="020F0302020204030204"/>
              </a:rPr>
            </a:br>
            <a:r>
              <a:rPr lang="en-US" sz="3200">
                <a:ea typeface="+mj-lt"/>
                <a:cs typeface="+mj-lt"/>
              </a:rPr>
              <a:t>Announcements</a:t>
            </a:r>
            <a:br>
              <a:rPr lang="en-US">
                <a:cs typeface="Calibri Light"/>
              </a:rPr>
            </a:br>
            <a:endParaRPr lang="en-US" sz="3600">
              <a:ea typeface="+mj-lt"/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E2700E-A6B6-4EE9-8405-DB1C4BF7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rbel"/>
                <a:cs typeface="Calibri"/>
              </a:rPr>
              <a:t>Reminder: any feedback for the "Resolution for Faculty in high-tech fields involvement in technology selection" </a:t>
            </a:r>
            <a:r>
              <a:rPr lang="en-US" sz="3200">
                <a:solidFill>
                  <a:schemeClr val="tx1"/>
                </a:solidFill>
                <a:latin typeface="Corbel"/>
                <a:cs typeface="Calibri"/>
              </a:rPr>
              <a:t>(see packet from 4/4) please email to </a:t>
            </a:r>
            <a:r>
              <a:rPr lang="en-US" sz="3200" dirty="0">
                <a:solidFill>
                  <a:schemeClr val="tx1"/>
                </a:solidFill>
                <a:latin typeface="Corbel"/>
                <a:cs typeface="Calibri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rbel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sburnham@elcamino.edu</a:t>
            </a:r>
            <a:r>
              <a:rPr lang="en-US" sz="3200" dirty="0">
                <a:solidFill>
                  <a:schemeClr val="tx1"/>
                </a:solidFill>
                <a:latin typeface="Corbel"/>
                <a:cs typeface="Calibri"/>
              </a:rPr>
              <a:t>  by 4/20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ED71-95A1-2EA7-D046-69FE5C4B8EAA}"/>
              </a:ext>
            </a:extLst>
          </p:cNvPr>
          <p:cNvSpPr txBox="1"/>
          <p:nvPr/>
        </p:nvSpPr>
        <p:spPr>
          <a:xfrm>
            <a:off x="5394475" y="6041571"/>
            <a:ext cx="6549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Please see the packet for the full report. </a:t>
            </a:r>
          </a:p>
        </p:txBody>
      </p:sp>
    </p:spTree>
    <p:extLst>
      <p:ext uri="{BB962C8B-B14F-4D97-AF65-F5344CB8AC3E}">
        <p14:creationId xmlns:p14="http://schemas.microsoft.com/office/powerpoint/2010/main" val="123820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of pages of an open book in a bright studio">
            <a:extLst>
              <a:ext uri="{FF2B5EF4-FFF2-40B4-BE49-F238E27FC236}">
                <a16:creationId xmlns:a16="http://schemas.microsoft.com/office/drawing/2014/main" id="{B8974EC9-5186-7192-6223-AB40E6903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257" r="3" b="3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D1C74-2CEE-4570-B74E-A7C083DA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spc="-100"/>
              <a:t>Approval of the  Minutes </a:t>
            </a:r>
            <a:br>
              <a:rPr lang="en-US" sz="3700" spc="-100"/>
            </a:br>
            <a:r>
              <a:rPr lang="en-US" sz="3700" spc="-100"/>
              <a:t>from </a:t>
            </a:r>
            <a:br>
              <a:rPr lang="en-US" sz="3700" spc="-100"/>
            </a:br>
            <a:r>
              <a:rPr lang="en-US" sz="3700" spc="-100"/>
              <a:t>(4-4-2023)</a:t>
            </a:r>
            <a:br>
              <a:rPr lang="en-US" sz="3700" spc="-100"/>
            </a:br>
            <a:br>
              <a:rPr lang="en-US" sz="3700" spc="-100"/>
            </a:br>
            <a:r>
              <a:rPr lang="en-US" sz="3700" spc="-100"/>
              <a:t>Packet pages: 6-11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0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0637-3E50-461F-B5A9-D1E983FD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80529" cy="4601183"/>
          </a:xfrm>
        </p:spPr>
        <p:txBody>
          <a:bodyPr/>
          <a:lstStyle/>
          <a:p>
            <a:pPr algn="ctr"/>
            <a:r>
              <a:rPr lang="en-US" sz="3200"/>
              <a:t>Instructional Effectiveness</a:t>
            </a:r>
            <a:br>
              <a:rPr lang="en-US" sz="3200"/>
            </a:br>
            <a:r>
              <a:rPr lang="en-US" sz="3200">
                <a:ea typeface="+mj-lt"/>
                <a:cs typeface="+mj-lt"/>
              </a:rPr>
              <a:t>Announcements</a:t>
            </a:r>
            <a:endParaRPr lang="en-US" sz="3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0CF59E-9F29-442E-9E40-C7FFDCFAE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807D0-2541-30B8-DB35-A408D41240B4}"/>
              </a:ext>
            </a:extLst>
          </p:cNvPr>
          <p:cNvSpPr txBox="1"/>
          <p:nvPr/>
        </p:nvSpPr>
        <p:spPr>
          <a:xfrm>
            <a:off x="5394475" y="6041571"/>
            <a:ext cx="6549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Please see the packet for the full report. </a:t>
            </a:r>
          </a:p>
        </p:txBody>
      </p:sp>
    </p:spTree>
    <p:extLst>
      <p:ext uri="{BB962C8B-B14F-4D97-AF65-F5344CB8AC3E}">
        <p14:creationId xmlns:p14="http://schemas.microsoft.com/office/powerpoint/2010/main" val="246447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25C44-9F2E-49A8-9763-55F362F5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4" y="2060447"/>
            <a:ext cx="3685070" cy="1948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500" spc="-100"/>
              <a:t>Special Committees</a:t>
            </a:r>
            <a:endParaRPr lang="en-US"/>
          </a:p>
        </p:txBody>
      </p:sp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36C3973-A159-4534-9CF9-D264BD91C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r="45169" b="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96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F3EC87-EC16-4920-B976-16A49913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Academic Affairs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4EE3F-0230-4CB2-9785-65EE8C05F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031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B605-F071-4ABD-A977-6EC49107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Student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A2CA3-EE2E-4974-9FAE-C1D01E163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lvl="1"/>
            <a:endParaRPr lang="en-US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ECCA7-F9DB-4915-AF5D-62FA68C625DD}"/>
              </a:ext>
            </a:extLst>
          </p:cNvPr>
          <p:cNvSpPr txBox="1"/>
          <p:nvPr/>
        </p:nvSpPr>
        <p:spPr>
          <a:xfrm>
            <a:off x="3882571" y="1034142"/>
            <a:ext cx="7112000" cy="48622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udience raising hands during work presentation">
            <a:extLst>
              <a:ext uri="{FF2B5EF4-FFF2-40B4-BE49-F238E27FC236}">
                <a16:creationId xmlns:a16="http://schemas.microsoft.com/office/drawing/2014/main" id="{85F7A66F-335E-71A0-B681-8D769FE5C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3372" r="9092" b="1"/>
          <a:stretch/>
        </p:blipFill>
        <p:spPr>
          <a:xfrm>
            <a:off x="20" y="-12085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C49B2-E455-DCE4-8376-E9171C75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1358923"/>
            <a:ext cx="3685070" cy="1719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spc="-100">
                <a:ln w="15875">
                  <a:solidFill>
                    <a:srgbClr val="FFFFFF"/>
                  </a:solidFill>
                </a:ln>
              </a:rPr>
              <a:t>Public Comments </a:t>
            </a: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474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C0C05-AECF-4474-A909-457EA89F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/>
              <a:t>Welcome Dean's Representative!</a:t>
            </a:r>
            <a:endParaRPr lang="en-US" sz="3300"/>
          </a:p>
          <a:p>
            <a:endParaRPr lang="en-US" sz="33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BB2C74-1C5D-C29A-AB77-964B2D94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7638" y="864108"/>
            <a:ext cx="4601890" cy="5073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500">
                <a:solidFill>
                  <a:srgbClr val="000000"/>
                </a:solidFill>
                <a:latin typeface="Corbel"/>
              </a:rPr>
              <a:t>Gerson Valle</a:t>
            </a:r>
            <a:r>
              <a:rPr lang="en-US">
                <a:solidFill>
                  <a:srgbClr val="000000"/>
                </a:solidFill>
                <a:latin typeface="Corbel"/>
              </a:rPr>
              <a:t>|</a:t>
            </a:r>
            <a:r>
              <a:rPr lang="en-US" sz="1500">
                <a:solidFill>
                  <a:srgbClr val="000000"/>
                </a:solidFill>
                <a:latin typeface="Corbel"/>
              </a:rPr>
              <a:t> He/Him/His</a:t>
            </a:r>
            <a:endParaRPr lang="en-US" sz="1500">
              <a:latin typeface="Corbel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Corbel"/>
              </a:rPr>
              <a:t>Associate Dean of Mathematical Sciences</a:t>
            </a:r>
            <a:endParaRPr lang="en-US">
              <a:latin typeface="Corbel"/>
            </a:endParaRPr>
          </a:p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E869891-68BA-2F76-A6FE-FACA55742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" r="7426" b="-3"/>
          <a:stretch/>
        </p:blipFill>
        <p:spPr>
          <a:xfrm>
            <a:off x="8213231" y="758952"/>
            <a:ext cx="3222321" cy="4747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6E9BE-E230-4A0A-EBA5-0DC3C8BBD25B}"/>
              </a:ext>
            </a:extLst>
          </p:cNvPr>
          <p:cNvSpPr txBox="1"/>
          <p:nvPr/>
        </p:nvSpPr>
        <p:spPr>
          <a:xfrm>
            <a:off x="3576367" y="3647698"/>
            <a:ext cx="74436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68680">
              <a:spcAft>
                <a:spcPts val="600"/>
              </a:spcAft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5931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C0C05-AECF-4474-A909-457EA89F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Welcome </a:t>
            </a:r>
            <a:b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The Union </a:t>
            </a:r>
            <a:b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Reps</a:t>
            </a:r>
          </a:p>
          <a:p>
            <a:pPr algn="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D199DF-EC59-84A6-89EF-5BE4846DF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Segoe UI"/>
                <a:cs typeface="Segoe UI"/>
              </a:rPr>
              <a:t>Samantha Quinonez| her/she</a:t>
            </a:r>
            <a:br>
              <a:rPr lang="en-US" sz="1800">
                <a:latin typeface="Segoe UI"/>
                <a:cs typeface="Segoe UI"/>
              </a:rPr>
            </a:br>
            <a:r>
              <a:rPr lang="en-US" sz="1800">
                <a:solidFill>
                  <a:srgbClr val="000000"/>
                </a:solidFill>
                <a:latin typeface="Segoe UI"/>
                <a:cs typeface="Segoe UI"/>
              </a:rPr>
              <a:t>Major: Journalism</a:t>
            </a:r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9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2B8883B-E79B-1686-7758-B34EFBB18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3853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9D521-9197-4B73-BF4D-814E3142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/>
              <a:t>Unfinished Business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BFE597-8D69-6E3B-1349-868C8385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93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982D-C417-D95A-D04C-CCC65BA0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2022-2025 ECC Strategic Enrollment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60FF-6BD2-1CD6-6048-058E5EA2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pages 12-56</a:t>
            </a:r>
          </a:p>
        </p:txBody>
      </p:sp>
    </p:spTree>
    <p:extLst>
      <p:ext uri="{BB962C8B-B14F-4D97-AF65-F5344CB8AC3E}">
        <p14:creationId xmlns:p14="http://schemas.microsoft.com/office/powerpoint/2010/main" val="385888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9A82-2DF3-4906-BA4F-1A5F2E33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2022-2026 ECC Guided Pathways 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6C74-69E9-F454-B240-F4759465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pages 57-82</a:t>
            </a:r>
          </a:p>
        </p:txBody>
      </p:sp>
    </p:spTree>
    <p:extLst>
      <p:ext uri="{BB962C8B-B14F-4D97-AF65-F5344CB8AC3E}">
        <p14:creationId xmlns:p14="http://schemas.microsoft.com/office/powerpoint/2010/main" val="28316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9D8F4-6BE6-420F-82F7-5AE7769C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701495"/>
            <a:ext cx="3685070" cy="18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/>
              <a:t>New Business</a:t>
            </a:r>
            <a:endParaRPr lang="en-US"/>
          </a:p>
        </p:txBody>
      </p:sp>
      <p:pic>
        <p:nvPicPr>
          <p:cNvPr id="3" name="Picture 3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084D4CF1-0EBD-91DF-FABF-E9D04F7D9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3" r="1089" b="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93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FE6B-BAE4-EFF9-8352-52334A91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for Nominations, Academic Senate Executive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71265-058A-7CE2-1E06-BF408E22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VP Academic Technology</a:t>
            </a:r>
            <a:endParaRPr lang="en-US"/>
          </a:p>
          <a:p>
            <a:pPr lvl="1"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Stephanie Burnham</a:t>
            </a:r>
          </a:p>
          <a:p>
            <a:r>
              <a:rPr lang="en-US" dirty="0">
                <a:ea typeface="+mn-lt"/>
                <a:cs typeface="+mn-lt"/>
              </a:rPr>
              <a:t>VP Educational Policies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Darcie McClelland</a:t>
            </a:r>
          </a:p>
          <a:p>
            <a:r>
              <a:rPr lang="en-US" dirty="0">
                <a:ea typeface="+mn-lt"/>
                <a:cs typeface="+mn-lt"/>
              </a:rPr>
              <a:t>VP Equity, Diversity, and Inclusion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Erica Brenes</a:t>
            </a:r>
          </a:p>
          <a:p>
            <a:r>
              <a:rPr lang="en-US" dirty="0">
                <a:ea typeface="+mn-lt"/>
                <a:cs typeface="+mn-lt"/>
              </a:rPr>
              <a:t>VP Faculty Development </a:t>
            </a:r>
            <a:endParaRPr lang="en-US"/>
          </a:p>
          <a:p>
            <a:pPr lvl="1"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Anna Brochet</a:t>
            </a:r>
          </a:p>
          <a:p>
            <a:r>
              <a:rPr lang="en-US" dirty="0">
                <a:ea typeface="+mn-lt"/>
                <a:cs typeface="+mn-lt"/>
              </a:rPr>
              <a:t>VP Finance and Special Projects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Josh </a:t>
            </a:r>
            <a:r>
              <a:rPr lang="en-US" dirty="0" err="1">
                <a:ea typeface="+mn-lt"/>
                <a:cs typeface="+mn-lt"/>
              </a:rPr>
              <a:t>Troesh</a:t>
            </a:r>
          </a:p>
          <a:p>
            <a:r>
              <a:rPr lang="en-US" dirty="0">
                <a:ea typeface="+mn-lt"/>
                <a:cs typeface="+mn-lt"/>
              </a:rPr>
              <a:t>VP Logistics and Communications</a:t>
            </a:r>
          </a:p>
          <a:p>
            <a:pPr lvl="1"/>
            <a:r>
              <a:rPr lang="en-US" dirty="0"/>
              <a:t>Maria Garcia</a:t>
            </a:r>
          </a:p>
        </p:txBody>
      </p:sp>
    </p:spTree>
    <p:extLst>
      <p:ext uri="{BB962C8B-B14F-4D97-AF65-F5344CB8AC3E}">
        <p14:creationId xmlns:p14="http://schemas.microsoft.com/office/powerpoint/2010/main" val="10763704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Frame</vt:lpstr>
      <vt:lpstr>Academic Senate Meeting   </vt:lpstr>
      <vt:lpstr>Approval of the  Minutes  from  (4-4-2023)  Packet pages: 6-11</vt:lpstr>
      <vt:lpstr>Welcome Dean's Representative! </vt:lpstr>
      <vt:lpstr>Welcome  The Union  Reps </vt:lpstr>
      <vt:lpstr>Unfinished Business</vt:lpstr>
      <vt:lpstr>2022-2025 ECC Strategic Enrollment Management Plan</vt:lpstr>
      <vt:lpstr>2022-2026 ECC Guided Pathways Workplan</vt:lpstr>
      <vt:lpstr>New Business</vt:lpstr>
      <vt:lpstr>Call for Nominations, Academic Senate Executive Board</vt:lpstr>
      <vt:lpstr>Information Items</vt:lpstr>
      <vt:lpstr>CIP Update</vt:lpstr>
      <vt:lpstr>Faculty  Development  Announcements </vt:lpstr>
      <vt:lpstr>ASCCC Resolutions</vt:lpstr>
      <vt:lpstr>Officer Announcements</vt:lpstr>
      <vt:lpstr>Curriculum Announcements</vt:lpstr>
      <vt:lpstr>Educational Policies Announcements</vt:lpstr>
      <vt:lpstr>EDI Announcements  </vt:lpstr>
      <vt:lpstr>Finance Announcements</vt:lpstr>
      <vt:lpstr>Academic  Technology Announcements  </vt:lpstr>
      <vt:lpstr>Instructional Effectiveness Announcements</vt:lpstr>
      <vt:lpstr>Special Committees</vt:lpstr>
      <vt:lpstr>Academic Affairs</vt:lpstr>
      <vt:lpstr>Student Services</vt:lpstr>
      <vt:lpstr>Public Comments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47</cp:revision>
  <dcterms:created xsi:type="dcterms:W3CDTF">2022-08-30T19:37:50Z</dcterms:created>
  <dcterms:modified xsi:type="dcterms:W3CDTF">2023-04-18T20:06:36Z</dcterms:modified>
</cp:coreProperties>
</file>