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7" r:id="rId2"/>
    <p:sldId id="258" r:id="rId3"/>
    <p:sldId id="259" r:id="rId4"/>
    <p:sldId id="260" r:id="rId5"/>
    <p:sldId id="283" r:id="rId6"/>
    <p:sldId id="286" r:id="rId7"/>
    <p:sldId id="287" r:id="rId8"/>
    <p:sldId id="288" r:id="rId9"/>
    <p:sldId id="289" r:id="rId10"/>
    <p:sldId id="277" r:id="rId11"/>
    <p:sldId id="290" r:id="rId12"/>
    <p:sldId id="285" r:id="rId13"/>
    <p:sldId id="291" r:id="rId14"/>
    <p:sldId id="273" r:id="rId15"/>
    <p:sldId id="271" r:id="rId16"/>
    <p:sldId id="270" r:id="rId17"/>
    <p:sldId id="267" r:id="rId18"/>
    <p:sldId id="266" r:id="rId19"/>
    <p:sldId id="265"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ED594-2D9E-6477-BDCE-665546DFAC83}" v="220" dt="2023-05-16T19:48:55.185"/>
    <p1510:client id="{96CD5482-C812-8657-FF1B-1F8C58EF2D89}" v="12" dt="2023-05-09T21:42:35.780"/>
    <p1510:client id="{6A7D1154-6894-9BB9-B3F5-2CCC872B5457}" v="103" dt="2022-08-30T20:20:40.396"/>
    <p1510:client id="{95B8D152-6D12-47C7-8654-DD094166133C}" v="157" dt="2022-08-30T20:02:35.584"/>
    <p1510:client id="{9B9A3ED0-03AE-7833-9F6B-5ADEA4CDD9A5}" v="22" dt="2023-05-16T17:24:19.036"/>
    <p1510:client id="{967EB284-5880-E7E9-0D21-67D4BCD85AA0}" v="6" dt="2022-09-20T18:11:42.013"/>
    <p1510:client id="{DD6608A1-EDC9-47E1-A318-469C337235F2}" v="103" dt="2023-05-16T19:16:33.873"/>
    <p1510:client id="{B63E1F03-6668-8CF1-EFC8-8D868A2814A1}" v="206" dt="2022-08-30T20:54:40.225"/>
    <p1510:client id="{D771C925-2D76-44A0-B6C6-ABBBE8520966}" v="21" dt="2023-05-16T16:40:53.452"/>
    <p1510:client id="{FA78F512-A43F-3627-6506-3C7A7B8E324A}" v="58" dt="2023-03-16T19:25:46.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8" d="100"/>
          <a:sy n="68" d="100"/>
        </p:scale>
        <p:origin x="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3818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0843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406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4884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307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3083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8653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891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6995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5157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5/16/2023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98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5/16/2023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8094191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ccpln.csod.com/samldefault.aspx?ouid=7" TargetMode="External"/><Relationship Id="rId2" Type="http://schemas.openxmlformats.org/officeDocument/2006/relationships/hyperlink" Target="https://elcamino.formstack.com/forms/fall_2023_call_for_proposals"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5648" y="5035161"/>
            <a:ext cx="5118162" cy="1129190"/>
          </a:xfrm>
        </p:spPr>
        <p:txBody>
          <a:bodyPr vert="horz" lIns="91440" tIns="45720" rIns="91440" bIns="45720" rtlCol="0" anchor="b">
            <a:noAutofit/>
          </a:bodyPr>
          <a:lstStyle/>
          <a:p>
            <a:r>
              <a:rPr lang="en-US" sz="2800" dirty="0">
                <a:ln w="15875">
                  <a:solidFill>
                    <a:srgbClr val="FFFFFF"/>
                  </a:solidFill>
                </a:ln>
                <a:latin typeface="Corbel"/>
              </a:rPr>
              <a:t>Academic Senate Meeting </a:t>
            </a:r>
            <a:br>
              <a:rPr lang="en-US" sz="2800" dirty="0">
                <a:ln w="15875">
                  <a:solidFill>
                    <a:srgbClr val="FFFFFF"/>
                  </a:solidFill>
                </a:ln>
                <a:latin typeface="Corbel"/>
              </a:rPr>
            </a:br>
            <a:br>
              <a:rPr lang="en-US" sz="2800" dirty="0">
                <a:ln w="15875">
                  <a:solidFill>
                    <a:srgbClr val="FFFFFF"/>
                  </a:solidFill>
                </a:ln>
                <a:latin typeface="Corbel"/>
              </a:rPr>
            </a:br>
            <a:endParaRPr lang="en-US" sz="2800">
              <a:ln w="15875">
                <a:solidFill>
                  <a:srgbClr val="FFFFFF"/>
                </a:solidFill>
              </a:ln>
              <a:latin typeface="Corbel"/>
            </a:endParaRPr>
          </a:p>
        </p:txBody>
      </p:sp>
      <p:sp>
        <p:nvSpPr>
          <p:cNvPr id="12" name="Subtitle 11">
            <a:extLst>
              <a:ext uri="{FF2B5EF4-FFF2-40B4-BE49-F238E27FC236}">
                <a16:creationId xmlns:a16="http://schemas.microsoft.com/office/drawing/2014/main" id="{472240B9-4255-0810-4517-BB1F35BBC5FE}"/>
              </a:ext>
            </a:extLst>
          </p:cNvPr>
          <p:cNvSpPr>
            <a:spLocks noGrp="1"/>
          </p:cNvSpPr>
          <p:nvPr>
            <p:ph type="subTitle" idx="1"/>
          </p:nvPr>
        </p:nvSpPr>
        <p:spPr>
          <a:xfrm>
            <a:off x="1671514" y="5495342"/>
            <a:ext cx="1697096" cy="542592"/>
          </a:xfrm>
        </p:spPr>
        <p:txBody>
          <a:bodyPr>
            <a:normAutofit/>
          </a:bodyPr>
          <a:lstStyle/>
          <a:p>
            <a:r>
              <a:rPr lang="en-US" dirty="0"/>
              <a:t>5-16-23</a:t>
            </a:r>
          </a:p>
        </p:txBody>
      </p:sp>
      <p:pic>
        <p:nvPicPr>
          <p:cNvPr id="4" name="Picture 5">
            <a:extLst>
              <a:ext uri="{FF2B5EF4-FFF2-40B4-BE49-F238E27FC236}">
                <a16:creationId xmlns:a16="http://schemas.microsoft.com/office/drawing/2014/main" id="{201D18EA-AC0E-8B3B-4E34-CE727F1620DE}"/>
              </a:ext>
            </a:extLst>
          </p:cNvPr>
          <p:cNvPicPr>
            <a:picLocks noChangeAspect="1"/>
          </p:cNvPicPr>
          <p:nvPr/>
        </p:nvPicPr>
        <p:blipFill rotWithShape="1">
          <a:blip r:embed="rId2"/>
          <a:srcRect l="21177" r="33022" b="-1"/>
          <a:stretch/>
        </p:blipFill>
        <p:spPr>
          <a:xfrm>
            <a:off x="5693472" y="859282"/>
            <a:ext cx="4985582" cy="4375905"/>
          </a:xfrm>
          <a:prstGeom prst="rect">
            <a:avLst/>
          </a:prstGeom>
        </p:spPr>
      </p:pic>
      <p:pic>
        <p:nvPicPr>
          <p:cNvPr id="3" name="Picture 4" descr="Logo&#10;&#10;Description automatically generated">
            <a:extLst>
              <a:ext uri="{FF2B5EF4-FFF2-40B4-BE49-F238E27FC236}">
                <a16:creationId xmlns:a16="http://schemas.microsoft.com/office/drawing/2014/main" id="{3882AB25-B01F-82B3-45C9-A4EA2D62B728}"/>
              </a:ext>
            </a:extLst>
          </p:cNvPr>
          <p:cNvPicPr>
            <a:picLocks noChangeAspect="1"/>
          </p:cNvPicPr>
          <p:nvPr/>
        </p:nvPicPr>
        <p:blipFill rotWithShape="1">
          <a:blip r:embed="rId3"/>
          <a:srcRect l="5628" r="5539"/>
          <a:stretch/>
        </p:blipFill>
        <p:spPr>
          <a:xfrm>
            <a:off x="695576" y="211582"/>
            <a:ext cx="3464372" cy="3899655"/>
          </a:xfrm>
          <a:prstGeom prst="rect">
            <a:avLst/>
          </a:prstGeom>
        </p:spPr>
      </p:pic>
    </p:spTree>
    <p:extLst>
      <p:ext uri="{BB962C8B-B14F-4D97-AF65-F5344CB8AC3E}">
        <p14:creationId xmlns:p14="http://schemas.microsoft.com/office/powerpoint/2010/main" val="27686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64" name="Rectangle 6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4E4E8C-6455-4F67-ACB2-E91235F913C9}"/>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ctr"/>
            <a:r>
              <a:rPr lang="en-US" sz="5500" spc="-100" dirty="0"/>
              <a:t>Information Items</a:t>
            </a:r>
            <a:endParaRPr lang="en-US" dirty="0"/>
          </a:p>
        </p:txBody>
      </p:sp>
      <p:pic>
        <p:nvPicPr>
          <p:cNvPr id="5" name="Picture 5" descr="A clock on a building&#10;&#10;Description automatically generated">
            <a:extLst>
              <a:ext uri="{FF2B5EF4-FFF2-40B4-BE49-F238E27FC236}">
                <a16:creationId xmlns:a16="http://schemas.microsoft.com/office/drawing/2014/main" id="{9AC33AAB-F69C-275D-C694-AC0D00CF6842}"/>
              </a:ext>
            </a:extLst>
          </p:cNvPr>
          <p:cNvPicPr>
            <a:picLocks noChangeAspect="1"/>
          </p:cNvPicPr>
          <p:nvPr/>
        </p:nvPicPr>
        <p:blipFill rotWithShape="1">
          <a:blip r:embed="rId2"/>
          <a:srcRect l="32811" r="1" b="1"/>
          <a:stretch/>
        </p:blipFill>
        <p:spPr>
          <a:xfrm>
            <a:off x="5120640" y="759599"/>
            <a:ext cx="6367271" cy="5330650"/>
          </a:xfrm>
          <a:prstGeom prst="rect">
            <a:avLst/>
          </a:prstGeom>
        </p:spPr>
      </p:pic>
      <p:sp>
        <p:nvSpPr>
          <p:cNvPr id="68" name="Rectangle 6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24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6EDE-8446-C99B-4A53-590D983BD3B9}"/>
              </a:ext>
            </a:extLst>
          </p:cNvPr>
          <p:cNvSpPr>
            <a:spLocks noGrp="1"/>
          </p:cNvSpPr>
          <p:nvPr>
            <p:ph type="title"/>
          </p:nvPr>
        </p:nvSpPr>
        <p:spPr/>
        <p:txBody>
          <a:bodyPr/>
          <a:lstStyle/>
          <a:p>
            <a:r>
              <a:rPr lang="en-US" dirty="0"/>
              <a:t>Student Health Services Update</a:t>
            </a:r>
          </a:p>
        </p:txBody>
      </p:sp>
      <p:sp>
        <p:nvSpPr>
          <p:cNvPr id="12" name="Content Placeholder 11">
            <a:extLst>
              <a:ext uri="{FF2B5EF4-FFF2-40B4-BE49-F238E27FC236}">
                <a16:creationId xmlns:a16="http://schemas.microsoft.com/office/drawing/2014/main" id="{A9FD0926-B785-3F68-9526-F18D6EC68F00}"/>
              </a:ext>
            </a:extLst>
          </p:cNvPr>
          <p:cNvSpPr>
            <a:spLocks noGrp="1"/>
          </p:cNvSpPr>
          <p:nvPr>
            <p:ph idx="1"/>
          </p:nvPr>
        </p:nvSpPr>
        <p:spPr/>
        <p:txBody>
          <a:bodyPr/>
          <a:lstStyle/>
          <a:p>
            <a:r>
              <a:rPr lang="en-US" dirty="0"/>
              <a:t>Packet pages 43-68</a:t>
            </a:r>
          </a:p>
        </p:txBody>
      </p:sp>
    </p:spTree>
    <p:extLst>
      <p:ext uri="{BB962C8B-B14F-4D97-AF65-F5344CB8AC3E}">
        <p14:creationId xmlns:p14="http://schemas.microsoft.com/office/powerpoint/2010/main" val="78410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C051-4323-413A-8F96-7071B1D00FCE}"/>
              </a:ext>
            </a:extLst>
          </p:cNvPr>
          <p:cNvSpPr>
            <a:spLocks noGrp="1"/>
          </p:cNvSpPr>
          <p:nvPr>
            <p:ph type="title"/>
          </p:nvPr>
        </p:nvSpPr>
        <p:spPr>
          <a:xfrm>
            <a:off x="252919" y="1123837"/>
            <a:ext cx="2947482" cy="4601183"/>
          </a:xfrm>
        </p:spPr>
        <p:txBody>
          <a:bodyPr>
            <a:normAutofit/>
          </a:bodyPr>
          <a:lstStyle/>
          <a:p>
            <a:r>
              <a:rPr lang="en-US" sz="3300">
                <a:ea typeface="+mj-lt"/>
                <a:cs typeface="+mj-lt"/>
              </a:rPr>
              <a:t>Faculty </a:t>
            </a:r>
            <a:br>
              <a:rPr lang="en-US" sz="3300">
                <a:ea typeface="+mj-lt"/>
                <a:cs typeface="+mj-lt"/>
              </a:rPr>
            </a:br>
            <a:r>
              <a:rPr lang="en-US" sz="3300">
                <a:ea typeface="+mj-lt"/>
                <a:cs typeface="+mj-lt"/>
              </a:rPr>
              <a:t>Development </a:t>
            </a:r>
            <a:br>
              <a:rPr lang="en-US" sz="3300">
                <a:ea typeface="+mj-lt"/>
                <a:cs typeface="+mj-lt"/>
              </a:rPr>
            </a:br>
            <a:r>
              <a:rPr lang="en-US" sz="3300">
                <a:ea typeface="+mj-lt"/>
                <a:cs typeface="+mj-lt"/>
              </a:rPr>
              <a:t>Announcements</a:t>
            </a:r>
          </a:p>
          <a:p>
            <a:endParaRPr lang="en-US" sz="3300">
              <a:ea typeface="+mj-lt"/>
              <a:cs typeface="+mj-lt"/>
            </a:endParaRPr>
          </a:p>
        </p:txBody>
      </p:sp>
      <p:sp>
        <p:nvSpPr>
          <p:cNvPr id="3" name="Content Placeholder 2">
            <a:extLst>
              <a:ext uri="{FF2B5EF4-FFF2-40B4-BE49-F238E27FC236}">
                <a16:creationId xmlns:a16="http://schemas.microsoft.com/office/drawing/2014/main" id="{1AC3BFEB-8E9F-4979-9026-318AC3210496}"/>
              </a:ext>
            </a:extLst>
          </p:cNvPr>
          <p:cNvSpPr>
            <a:spLocks noGrp="1"/>
          </p:cNvSpPr>
          <p:nvPr>
            <p:ph idx="1"/>
          </p:nvPr>
        </p:nvSpPr>
        <p:spPr>
          <a:xfrm>
            <a:off x="3869267" y="761999"/>
            <a:ext cx="4566856" cy="5333999"/>
          </a:xfrm>
        </p:spPr>
        <p:txBody>
          <a:bodyPr vert="horz" lIns="91440" tIns="45720" rIns="91440" bIns="45720" rtlCol="0">
            <a:normAutofit/>
          </a:bodyPr>
          <a:lstStyle/>
          <a:p>
            <a:pPr>
              <a:spcAft>
                <a:spcPts val="250"/>
              </a:spcAft>
            </a:pPr>
            <a:r>
              <a:rPr lang="en-US" b="1" dirty="0">
                <a:cs typeface="Calibri"/>
              </a:rPr>
              <a:t>Save the Date for Fall PD Day!: </a:t>
            </a:r>
            <a:r>
              <a:rPr lang="en-US" b="1" u="sng" dirty="0">
                <a:cs typeface="Calibri"/>
              </a:rPr>
              <a:t>Thursday Aug 24, 2023</a:t>
            </a:r>
            <a:endParaRPr lang="en-US" u="sng" dirty="0">
              <a:cs typeface="Calibri"/>
            </a:endParaRPr>
          </a:p>
          <a:p>
            <a:pPr lvl="1"/>
            <a:r>
              <a:rPr lang="en-US" dirty="0">
                <a:cs typeface="Calibri"/>
              </a:rPr>
              <a:t>Call out for PD Power up Month Virtual Sessions (8/7-8/23) and Conversations with </a:t>
            </a:r>
            <a:r>
              <a:rPr lang="en-US" b="1" dirty="0">
                <a:cs typeface="Calibri"/>
              </a:rPr>
              <a:t>Colleagues Table Topics</a:t>
            </a:r>
            <a:r>
              <a:rPr lang="en-US" dirty="0">
                <a:cs typeface="Calibri"/>
              </a:rPr>
              <a:t> </a:t>
            </a:r>
            <a:r>
              <a:rPr lang="en-US" dirty="0">
                <a:solidFill>
                  <a:srgbClr val="FF0000"/>
                </a:solidFill>
                <a:cs typeface="Calibri"/>
              </a:rPr>
              <a:t>(DEADLINE EXTENDED!)</a:t>
            </a:r>
            <a:r>
              <a:rPr lang="en-US" dirty="0">
                <a:cs typeface="Calibri"/>
              </a:rPr>
              <a:t> </a:t>
            </a:r>
            <a:r>
              <a:rPr lang="en-US" b="1" dirty="0">
                <a:cs typeface="Calibri"/>
                <a:hlinkClick r:id="rId2"/>
              </a:rPr>
              <a:t>due Monday, May 22th</a:t>
            </a:r>
            <a:endParaRPr lang="en-US" b="1" dirty="0">
              <a:cs typeface="Calibri"/>
            </a:endParaRPr>
          </a:p>
          <a:p>
            <a:pPr marL="0" indent="0">
              <a:buNone/>
            </a:pPr>
            <a:endParaRPr lang="en-US" b="1" dirty="0">
              <a:ea typeface="+mn-lt"/>
              <a:cs typeface="Calibri"/>
            </a:endParaRPr>
          </a:p>
          <a:p>
            <a:r>
              <a:rPr lang="en-US" sz="1800" dirty="0">
                <a:ea typeface="+mn-lt"/>
                <a:cs typeface="+mn-lt"/>
                <a:hlinkClick r:id="rId3"/>
              </a:rPr>
              <a:t>College Book Club</a:t>
            </a:r>
            <a:r>
              <a:rPr lang="en-US" sz="1800" dirty="0">
                <a:ea typeface="+mn-lt"/>
                <a:cs typeface="+mn-lt"/>
              </a:rPr>
              <a:t>,</a:t>
            </a:r>
            <a:r>
              <a:rPr lang="en-US" sz="1800" dirty="0">
                <a:ea typeface="+mn-lt"/>
                <a:cs typeface="Calibri"/>
              </a:rPr>
              <a:t> </a:t>
            </a:r>
            <a:r>
              <a:rPr lang="en-US" sz="1800" b="1" dirty="0">
                <a:ea typeface="+mn-lt"/>
                <a:cs typeface="Calibri"/>
              </a:rPr>
              <a:t>Fridays</a:t>
            </a:r>
            <a:r>
              <a:rPr lang="en-US" sz="1800" b="1" dirty="0">
                <a:cs typeface="Calibri"/>
              </a:rPr>
              <a:t> 11am-12pm:</a:t>
            </a:r>
          </a:p>
          <a:p>
            <a:pPr lvl="2"/>
            <a:r>
              <a:rPr lang="en-US" sz="1800" b="1" dirty="0">
                <a:cs typeface="Calibri"/>
              </a:rPr>
              <a:t>May 19</a:t>
            </a:r>
          </a:p>
          <a:p>
            <a:endParaRPr lang="en-US" sz="1500">
              <a:cs typeface="Calibri"/>
            </a:endParaRPr>
          </a:p>
          <a:p>
            <a:endParaRPr lang="en-US" sz="1500">
              <a:cs typeface="Calibri"/>
            </a:endParaRPr>
          </a:p>
        </p:txBody>
      </p:sp>
      <p:pic>
        <p:nvPicPr>
          <p:cNvPr id="5" name="Picture 5">
            <a:extLst>
              <a:ext uri="{FF2B5EF4-FFF2-40B4-BE49-F238E27FC236}">
                <a16:creationId xmlns:a16="http://schemas.microsoft.com/office/drawing/2014/main" id="{D351F414-A007-5631-99F5-404D31FA72A2}"/>
              </a:ext>
            </a:extLst>
          </p:cNvPr>
          <p:cNvPicPr>
            <a:picLocks noChangeAspect="1"/>
          </p:cNvPicPr>
          <p:nvPr/>
        </p:nvPicPr>
        <p:blipFill>
          <a:blip r:embed="rId4"/>
          <a:stretch>
            <a:fillRect/>
          </a:stretch>
        </p:blipFill>
        <p:spPr>
          <a:xfrm>
            <a:off x="8629540" y="761999"/>
            <a:ext cx="1994591" cy="2581995"/>
          </a:xfrm>
          <a:prstGeom prst="rect">
            <a:avLst/>
          </a:prstGeom>
        </p:spPr>
      </p:pic>
      <p:pic>
        <p:nvPicPr>
          <p:cNvPr id="9" name="Picture 9" descr="Text&#10;&#10;Description automatically generated">
            <a:extLst>
              <a:ext uri="{FF2B5EF4-FFF2-40B4-BE49-F238E27FC236}">
                <a16:creationId xmlns:a16="http://schemas.microsoft.com/office/drawing/2014/main" id="{15B5DF14-AEB4-22BA-D129-9D400A3872A6}"/>
              </a:ext>
            </a:extLst>
          </p:cNvPr>
          <p:cNvPicPr>
            <a:picLocks noChangeAspect="1"/>
          </p:cNvPicPr>
          <p:nvPr/>
        </p:nvPicPr>
        <p:blipFill>
          <a:blip r:embed="rId5"/>
          <a:stretch>
            <a:fillRect/>
          </a:stretch>
        </p:blipFill>
        <p:spPr>
          <a:xfrm>
            <a:off x="8716446" y="3504142"/>
            <a:ext cx="1820779" cy="2591857"/>
          </a:xfrm>
          <a:prstGeom prst="rect">
            <a:avLst/>
          </a:prstGeom>
        </p:spPr>
      </p:pic>
    </p:spTree>
    <p:extLst>
      <p:ext uri="{BB962C8B-B14F-4D97-AF65-F5344CB8AC3E}">
        <p14:creationId xmlns:p14="http://schemas.microsoft.com/office/powerpoint/2010/main" val="109069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B40B-7E78-9120-39E0-52BCC9BE4F0B}"/>
              </a:ext>
            </a:extLst>
          </p:cNvPr>
          <p:cNvSpPr>
            <a:spLocks noGrp="1"/>
          </p:cNvSpPr>
          <p:nvPr>
            <p:ph type="title"/>
          </p:nvPr>
        </p:nvSpPr>
        <p:spPr>
          <a:xfrm>
            <a:off x="252919" y="1123837"/>
            <a:ext cx="3360769" cy="4601183"/>
          </a:xfrm>
        </p:spPr>
        <p:txBody>
          <a:bodyPr/>
          <a:lstStyle/>
          <a:p>
            <a:r>
              <a:rPr lang="en-US" dirty="0"/>
              <a:t>EDI Announcements</a:t>
            </a:r>
          </a:p>
        </p:txBody>
      </p:sp>
      <p:sp>
        <p:nvSpPr>
          <p:cNvPr id="3" name="Content Placeholder 2">
            <a:extLst>
              <a:ext uri="{FF2B5EF4-FFF2-40B4-BE49-F238E27FC236}">
                <a16:creationId xmlns:a16="http://schemas.microsoft.com/office/drawing/2014/main" id="{4A40D8CC-C1CE-CC68-684F-D6F421D530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204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alm trees and buildings in the background&#10;&#10;Description automatically generated">
            <a:extLst>
              <a:ext uri="{FF2B5EF4-FFF2-40B4-BE49-F238E27FC236}">
                <a16:creationId xmlns:a16="http://schemas.microsoft.com/office/drawing/2014/main" id="{285639F7-C3EB-4E3D-9437-3B064CF4FE48}"/>
              </a:ext>
            </a:extLst>
          </p:cNvPr>
          <p:cNvPicPr>
            <a:picLocks noChangeAspect="1"/>
          </p:cNvPicPr>
          <p:nvPr/>
        </p:nvPicPr>
        <p:blipFill rotWithShape="1">
          <a:blip r:embed="rId2">
            <a:extLst>
              <a:ext uri="{28A0092B-C50C-407E-A947-70E740481C1C}">
                <a14:useLocalDpi xmlns:a14="http://schemas.microsoft.com/office/drawing/2010/main" val="0"/>
              </a:ext>
            </a:extLst>
          </a:blip>
          <a:srcRect l="40556" t="9091" r="22685"/>
          <a:stretch/>
        </p:blipFill>
        <p:spPr>
          <a:xfrm>
            <a:off x="4112400" y="1088571"/>
            <a:ext cx="7798361" cy="4390572"/>
          </a:xfrm>
          <a:prstGeom prst="rect">
            <a:avLst/>
          </a:prstGeom>
          <a:noFill/>
        </p:spPr>
      </p:pic>
      <p:sp>
        <p:nvSpPr>
          <p:cNvPr id="16" name="Rectangle 15">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27BCEC-F164-47F2-9AA9-728B9AD5E98B}"/>
              </a:ext>
            </a:extLst>
          </p:cNvPr>
          <p:cNvSpPr>
            <a:spLocks noGrp="1"/>
          </p:cNvSpPr>
          <p:nvPr>
            <p:ph type="title"/>
          </p:nvPr>
        </p:nvSpPr>
        <p:spPr>
          <a:xfrm>
            <a:off x="474134" y="2713590"/>
            <a:ext cx="3685070" cy="1041836"/>
          </a:xfrm>
        </p:spPr>
        <p:txBody>
          <a:bodyPr vert="horz" lIns="91440" tIns="45720" rIns="91440" bIns="45720" rtlCol="0" anchor="b">
            <a:normAutofit fontScale="90000"/>
          </a:bodyPr>
          <a:lstStyle/>
          <a:p>
            <a:r>
              <a:rPr lang="en-US" sz="4400" spc="-100" dirty="0"/>
              <a:t>Officer Announcements</a:t>
            </a:r>
            <a:endParaRPr lang="en-US" dirty="0"/>
          </a:p>
        </p:txBody>
      </p:sp>
      <p:sp>
        <p:nvSpPr>
          <p:cNvPr id="18" name="Rectangle 17">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649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3E8E-339B-4AA8-84A6-20EC51A5960B}"/>
              </a:ext>
            </a:extLst>
          </p:cNvPr>
          <p:cNvSpPr>
            <a:spLocks noGrp="1"/>
          </p:cNvSpPr>
          <p:nvPr>
            <p:ph type="title"/>
          </p:nvPr>
        </p:nvSpPr>
        <p:spPr>
          <a:xfrm>
            <a:off x="223761" y="2280406"/>
            <a:ext cx="3101220" cy="1325563"/>
          </a:xfrm>
        </p:spPr>
        <p:txBody>
          <a:bodyPr>
            <a:normAutofit fontScale="90000"/>
          </a:bodyPr>
          <a:lstStyle/>
          <a:p>
            <a:pPr algn="ctr"/>
            <a:r>
              <a:rPr lang="en-US" dirty="0">
                <a:solidFill>
                  <a:schemeClr val="bg1"/>
                </a:solidFill>
              </a:rPr>
              <a:t>Curriculum</a:t>
            </a:r>
            <a:br>
              <a:rPr lang="en-US" dirty="0">
                <a:solidFill>
                  <a:schemeClr val="bg1"/>
                </a:solidFill>
              </a:rPr>
            </a:br>
            <a:r>
              <a:rPr lang="en-US" dirty="0">
                <a:solidFill>
                  <a:schemeClr val="bg1"/>
                </a:solidFill>
                <a:cs typeface="Calibri Light"/>
              </a:rPr>
              <a:t>Announcements</a:t>
            </a:r>
            <a:endParaRPr lang="en-US"/>
          </a:p>
        </p:txBody>
      </p:sp>
      <p:sp>
        <p:nvSpPr>
          <p:cNvPr id="4" name="Title 1">
            <a:extLst>
              <a:ext uri="{FF2B5EF4-FFF2-40B4-BE49-F238E27FC236}">
                <a16:creationId xmlns:a16="http://schemas.microsoft.com/office/drawing/2014/main" id="{5D959CC7-F248-4D13-946B-CEE5BCB87042}"/>
              </a:ext>
            </a:extLst>
          </p:cNvPr>
          <p:cNvSpPr txBox="1">
            <a:spLocks/>
          </p:cNvSpPr>
          <p:nvPr/>
        </p:nvSpPr>
        <p:spPr>
          <a:xfrm>
            <a:off x="1320800" y="11398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solidFill>
                <a:schemeClr val="accent5">
                  <a:lumMod val="75000"/>
                </a:schemeClr>
              </a:solidFill>
              <a:cs typeface="Calibri Light"/>
            </a:endParaRPr>
          </a:p>
        </p:txBody>
      </p:sp>
      <p:sp>
        <p:nvSpPr>
          <p:cNvPr id="6" name="Title 1">
            <a:extLst>
              <a:ext uri="{FF2B5EF4-FFF2-40B4-BE49-F238E27FC236}">
                <a16:creationId xmlns:a16="http://schemas.microsoft.com/office/drawing/2014/main" id="{80147C03-7164-45DB-A1DB-A64ED209FF66}"/>
              </a:ext>
            </a:extLst>
          </p:cNvPr>
          <p:cNvSpPr txBox="1">
            <a:spLocks/>
          </p:cNvSpPr>
          <p:nvPr/>
        </p:nvSpPr>
        <p:spPr>
          <a:xfrm>
            <a:off x="558799" y="1802599"/>
            <a:ext cx="11277599" cy="4842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a:cs typeface="Calibri Light"/>
            </a:endParaRPr>
          </a:p>
          <a:p>
            <a:endParaRPr lang="en-US" sz="2800" b="1">
              <a:cs typeface="Calibri Light"/>
            </a:endParaRPr>
          </a:p>
        </p:txBody>
      </p:sp>
      <p:sp>
        <p:nvSpPr>
          <p:cNvPr id="3" name="TextBox 2">
            <a:extLst>
              <a:ext uri="{FF2B5EF4-FFF2-40B4-BE49-F238E27FC236}">
                <a16:creationId xmlns:a16="http://schemas.microsoft.com/office/drawing/2014/main" id="{AB95F548-8110-F126-A2A9-88223D0C9675}"/>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see the packet for the full report. </a:t>
            </a:r>
          </a:p>
        </p:txBody>
      </p:sp>
    </p:spTree>
    <p:extLst>
      <p:ext uri="{BB962C8B-B14F-4D97-AF65-F5344CB8AC3E}">
        <p14:creationId xmlns:p14="http://schemas.microsoft.com/office/powerpoint/2010/main" val="257538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C051-4323-413A-8F96-7071B1D00FCE}"/>
              </a:ext>
            </a:extLst>
          </p:cNvPr>
          <p:cNvSpPr>
            <a:spLocks noGrp="1"/>
          </p:cNvSpPr>
          <p:nvPr>
            <p:ph type="title"/>
          </p:nvPr>
        </p:nvSpPr>
        <p:spPr/>
        <p:txBody>
          <a:bodyPr/>
          <a:lstStyle/>
          <a:p>
            <a:pPr algn="ctr"/>
            <a:r>
              <a:rPr lang="en-US" sz="3200" dirty="0"/>
              <a:t>Educational Policies</a:t>
            </a:r>
            <a:br>
              <a:rPr lang="en-US" sz="3200" dirty="0"/>
            </a:br>
            <a:r>
              <a:rPr lang="en-US" sz="3200" dirty="0">
                <a:ea typeface="+mj-lt"/>
                <a:cs typeface="+mj-lt"/>
              </a:rPr>
              <a:t>Announcements</a:t>
            </a:r>
          </a:p>
        </p:txBody>
      </p:sp>
      <p:sp>
        <p:nvSpPr>
          <p:cNvPr id="3" name="Content Placeholder 2">
            <a:extLst>
              <a:ext uri="{FF2B5EF4-FFF2-40B4-BE49-F238E27FC236}">
                <a16:creationId xmlns:a16="http://schemas.microsoft.com/office/drawing/2014/main" id="{1AC3BFEB-8E9F-4979-9026-318AC3210496}"/>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p:txBody>
      </p:sp>
      <p:sp>
        <p:nvSpPr>
          <p:cNvPr id="5" name="TextBox 4">
            <a:extLst>
              <a:ext uri="{FF2B5EF4-FFF2-40B4-BE49-F238E27FC236}">
                <a16:creationId xmlns:a16="http://schemas.microsoft.com/office/drawing/2014/main" id="{039BF6E2-F24E-0ED8-A5B7-71927BA6A458}"/>
              </a:ext>
            </a:extLst>
          </p:cNvPr>
          <p:cNvSpPr txBox="1"/>
          <p:nvPr/>
        </p:nvSpPr>
        <p:spPr>
          <a:xfrm>
            <a:off x="5285618" y="6223000"/>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see the packet for the full report. </a:t>
            </a:r>
          </a:p>
        </p:txBody>
      </p:sp>
    </p:spTree>
    <p:extLst>
      <p:ext uri="{BB962C8B-B14F-4D97-AF65-F5344CB8AC3E}">
        <p14:creationId xmlns:p14="http://schemas.microsoft.com/office/powerpoint/2010/main" val="210947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9-5660-4058-89C2-BC61A9E1A753}"/>
              </a:ext>
            </a:extLst>
          </p:cNvPr>
          <p:cNvSpPr>
            <a:spLocks noGrp="1"/>
          </p:cNvSpPr>
          <p:nvPr>
            <p:ph type="title"/>
          </p:nvPr>
        </p:nvSpPr>
        <p:spPr/>
        <p:txBody>
          <a:bodyPr/>
          <a:lstStyle/>
          <a:p>
            <a:pPr algn="ctr"/>
            <a:r>
              <a:rPr lang="en-US" sz="3200" dirty="0"/>
              <a:t>Finance</a:t>
            </a:r>
            <a:br>
              <a:rPr lang="en-US" sz="3200" dirty="0"/>
            </a:br>
            <a:r>
              <a:rPr lang="en-US" sz="3200" dirty="0">
                <a:ea typeface="+mj-lt"/>
                <a:cs typeface="+mj-lt"/>
              </a:rPr>
              <a:t>Announcements</a:t>
            </a:r>
            <a:endParaRPr lang="en-US" sz="3200" dirty="0"/>
          </a:p>
        </p:txBody>
      </p:sp>
      <p:sp>
        <p:nvSpPr>
          <p:cNvPr id="5" name="Content Placeholder 4">
            <a:extLst>
              <a:ext uri="{FF2B5EF4-FFF2-40B4-BE49-F238E27FC236}">
                <a16:creationId xmlns:a16="http://schemas.microsoft.com/office/drawing/2014/main" id="{54E2700E-A6B6-4EE9-8405-DB1C4BF748DD}"/>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p:txBody>
      </p:sp>
      <p:sp>
        <p:nvSpPr>
          <p:cNvPr id="4" name="TextBox 3">
            <a:extLst>
              <a:ext uri="{FF2B5EF4-FFF2-40B4-BE49-F238E27FC236}">
                <a16:creationId xmlns:a16="http://schemas.microsoft.com/office/drawing/2014/main" id="{018A2AA5-2C7D-9F24-8009-58F6AD639C0A}"/>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see the packet for the full report. </a:t>
            </a:r>
          </a:p>
        </p:txBody>
      </p:sp>
    </p:spTree>
    <p:extLst>
      <p:ext uri="{BB962C8B-B14F-4D97-AF65-F5344CB8AC3E}">
        <p14:creationId xmlns:p14="http://schemas.microsoft.com/office/powerpoint/2010/main" val="312095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2F59-5660-4058-89C2-BC61A9E1A753}"/>
              </a:ext>
            </a:extLst>
          </p:cNvPr>
          <p:cNvSpPr>
            <a:spLocks noGrp="1"/>
          </p:cNvSpPr>
          <p:nvPr>
            <p:ph type="title"/>
          </p:nvPr>
        </p:nvSpPr>
        <p:spPr>
          <a:xfrm>
            <a:off x="136995" y="2220314"/>
            <a:ext cx="2907694" cy="2427183"/>
          </a:xfrm>
        </p:spPr>
        <p:txBody>
          <a:bodyPr vert="horz" lIns="91440" tIns="45720" rIns="91440" bIns="45720" rtlCol="0" anchor="ctr">
            <a:normAutofit/>
          </a:bodyPr>
          <a:lstStyle/>
          <a:p>
            <a:pPr algn="ctr">
              <a:spcBef>
                <a:spcPts val="1000"/>
              </a:spcBef>
            </a:pPr>
            <a:r>
              <a:rPr lang="en-US" sz="3200" dirty="0">
                <a:cs typeface="Calibri Light" panose="020F0302020204030204"/>
              </a:rPr>
              <a:t>Academic </a:t>
            </a:r>
            <a:br>
              <a:rPr lang="en-US" sz="3200" dirty="0">
                <a:cs typeface="Calibri Light" panose="020F0302020204030204"/>
              </a:rPr>
            </a:br>
            <a:r>
              <a:rPr lang="en-US" sz="3200" dirty="0">
                <a:cs typeface="Calibri Light" panose="020F0302020204030204"/>
              </a:rPr>
              <a:t>Technology</a:t>
            </a:r>
            <a:br>
              <a:rPr lang="en-US" sz="3200" dirty="0">
                <a:cs typeface="Calibri Light" panose="020F0302020204030204"/>
              </a:rPr>
            </a:br>
            <a:r>
              <a:rPr lang="en-US" sz="3200" dirty="0">
                <a:ea typeface="+mj-lt"/>
                <a:cs typeface="+mj-lt"/>
              </a:rPr>
              <a:t>Announcements</a:t>
            </a:r>
            <a:br>
              <a:rPr lang="en-US" dirty="0">
                <a:cs typeface="Calibri Light"/>
              </a:rPr>
            </a:br>
            <a:endParaRPr lang="en-US" sz="3600">
              <a:ea typeface="+mj-lt"/>
              <a:cs typeface="Calibri Light"/>
            </a:endParaRPr>
          </a:p>
          <a:p>
            <a:endParaRPr lang="en-US">
              <a:cs typeface="Calibri Light"/>
            </a:endParaRPr>
          </a:p>
        </p:txBody>
      </p:sp>
      <p:sp>
        <p:nvSpPr>
          <p:cNvPr id="5" name="Content Placeholder 4">
            <a:extLst>
              <a:ext uri="{FF2B5EF4-FFF2-40B4-BE49-F238E27FC236}">
                <a16:creationId xmlns:a16="http://schemas.microsoft.com/office/drawing/2014/main" id="{54E2700E-A6B6-4EE9-8405-DB1C4BF748DD}"/>
              </a:ext>
            </a:extLst>
          </p:cNvPr>
          <p:cNvSpPr>
            <a:spLocks noGrp="1"/>
          </p:cNvSpPr>
          <p:nvPr>
            <p:ph idx="1"/>
          </p:nvPr>
        </p:nvSpPr>
        <p:spPr/>
        <p:txBody>
          <a:bodyPr vert="horz" lIns="91440" tIns="45720" rIns="91440" bIns="45720" rtlCol="0" anchor="t">
            <a:normAutofit/>
          </a:bodyPr>
          <a:lstStyle/>
          <a:p>
            <a:endParaRPr lang="en-US">
              <a:cs typeface="Calibri"/>
            </a:endParaRPr>
          </a:p>
        </p:txBody>
      </p:sp>
      <p:sp>
        <p:nvSpPr>
          <p:cNvPr id="4" name="TextBox 3">
            <a:extLst>
              <a:ext uri="{FF2B5EF4-FFF2-40B4-BE49-F238E27FC236}">
                <a16:creationId xmlns:a16="http://schemas.microsoft.com/office/drawing/2014/main" id="{E8ADED71-95A1-2EA7-D046-69FE5C4B8EAA}"/>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see the packet for the full report. </a:t>
            </a:r>
          </a:p>
        </p:txBody>
      </p:sp>
    </p:spTree>
    <p:extLst>
      <p:ext uri="{BB962C8B-B14F-4D97-AF65-F5344CB8AC3E}">
        <p14:creationId xmlns:p14="http://schemas.microsoft.com/office/powerpoint/2010/main" val="123820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0637-3E50-461F-B5A9-D1E983FD96BB}"/>
              </a:ext>
            </a:extLst>
          </p:cNvPr>
          <p:cNvSpPr>
            <a:spLocks noGrp="1"/>
          </p:cNvSpPr>
          <p:nvPr>
            <p:ph type="title"/>
          </p:nvPr>
        </p:nvSpPr>
        <p:spPr>
          <a:xfrm>
            <a:off x="252919" y="1123837"/>
            <a:ext cx="3080529" cy="4601183"/>
          </a:xfrm>
        </p:spPr>
        <p:txBody>
          <a:bodyPr/>
          <a:lstStyle/>
          <a:p>
            <a:pPr algn="ctr"/>
            <a:r>
              <a:rPr lang="en-US" sz="3200"/>
              <a:t>Institutional</a:t>
            </a:r>
            <a:r>
              <a:rPr lang="en-US" sz="3200" dirty="0"/>
              <a:t> Effectiveness</a:t>
            </a:r>
            <a:br>
              <a:rPr lang="en-US" sz="3200" dirty="0"/>
            </a:br>
            <a:r>
              <a:rPr lang="en-US" sz="3200" dirty="0">
                <a:ea typeface="+mj-lt"/>
                <a:cs typeface="+mj-lt"/>
              </a:rPr>
              <a:t>Announcements</a:t>
            </a:r>
            <a:endParaRPr lang="en-US" sz="3200" dirty="0"/>
          </a:p>
        </p:txBody>
      </p:sp>
      <p:sp>
        <p:nvSpPr>
          <p:cNvPr id="5" name="Content Placeholder 4">
            <a:extLst>
              <a:ext uri="{FF2B5EF4-FFF2-40B4-BE49-F238E27FC236}">
                <a16:creationId xmlns:a16="http://schemas.microsoft.com/office/drawing/2014/main" id="{C60CF59E-9F29-442E-9E40-C7FFDCFAE8BA}"/>
              </a:ext>
            </a:extLst>
          </p:cNvPr>
          <p:cNvSpPr>
            <a:spLocks noGrp="1"/>
          </p:cNvSpPr>
          <p:nvPr>
            <p:ph idx="1"/>
          </p:nvPr>
        </p:nvSpPr>
        <p:spPr/>
        <p:txBody>
          <a:bodyPr vert="horz" lIns="91440" tIns="45720" rIns="91440" bIns="45720" rtlCol="0" anchor="t">
            <a:normAutofit/>
          </a:bodyPr>
          <a:lstStyle/>
          <a:p>
            <a:pPr marL="0" indent="0" algn="ctr">
              <a:buNone/>
            </a:pPr>
            <a:r>
              <a:rPr lang="en-US" sz="2800" b="1">
                <a:ea typeface="+mn-lt"/>
                <a:cs typeface="+mn-lt"/>
              </a:rPr>
              <a:t>LIVE workshop on Canvas Outcomes</a:t>
            </a:r>
            <a:r>
              <a:rPr lang="en-US" sz="2800">
                <a:ea typeface="+mn-lt"/>
                <a:cs typeface="+mn-lt"/>
              </a:rPr>
              <a:t> </a:t>
            </a:r>
            <a:r>
              <a:rPr lang="en-US" sz="2800" b="1">
                <a:ea typeface="+mn-lt"/>
                <a:cs typeface="+mn-lt"/>
              </a:rPr>
              <a:t>TOMORROW!</a:t>
            </a:r>
            <a:endParaRPr lang="en-US" sz="2800"/>
          </a:p>
          <a:p>
            <a:pPr>
              <a:buFont typeface="Arial" pitchFamily="18" charset="2"/>
              <a:buChar char="•"/>
            </a:pPr>
            <a:r>
              <a:rPr lang="en-US">
                <a:ea typeface="+mn-lt"/>
                <a:cs typeface="+mn-lt"/>
              </a:rPr>
              <a:t>Come to </a:t>
            </a:r>
            <a:r>
              <a:rPr lang="en-US" b="1">
                <a:ea typeface="+mn-lt"/>
                <a:cs typeface="+mn-lt"/>
              </a:rPr>
              <a:t>Humanities 209 at 1:15pm</a:t>
            </a:r>
            <a:r>
              <a:rPr lang="en-US">
                <a:ea typeface="+mn-lt"/>
                <a:cs typeface="+mn-lt"/>
              </a:rPr>
              <a:t> to learn about Canvas Outcomes.</a:t>
            </a:r>
          </a:p>
          <a:p>
            <a:pPr>
              <a:buFont typeface="Arial" pitchFamily="18" charset="2"/>
              <a:buChar char="•"/>
            </a:pPr>
            <a:r>
              <a:rPr lang="en-US">
                <a:ea typeface="+mn-lt"/>
                <a:cs typeface="+mn-lt"/>
              </a:rPr>
              <a:t>Workshop will be a </a:t>
            </a:r>
            <a:r>
              <a:rPr lang="en-US" b="1">
                <a:ea typeface="+mn-lt"/>
                <a:cs typeface="+mn-lt"/>
              </a:rPr>
              <a:t>live, working</a:t>
            </a:r>
            <a:r>
              <a:rPr lang="en-US">
                <a:ea typeface="+mn-lt"/>
                <a:cs typeface="+mn-lt"/>
              </a:rPr>
              <a:t> workshop – bring your laptop! Set up Canvas Outcomes in your Canvas shell to be able to collect SLO data that can be disaggregated.</a:t>
            </a:r>
          </a:p>
          <a:p>
            <a:pPr>
              <a:buFont typeface="Arial" pitchFamily="18" charset="2"/>
              <a:buChar char="•"/>
            </a:pPr>
            <a:r>
              <a:rPr lang="en-US">
                <a:ea typeface="+mn-lt"/>
                <a:cs typeface="+mn-lt"/>
              </a:rPr>
              <a:t>Earn 1 hour of FLEX credit that counts for equity and DE hours. </a:t>
            </a:r>
            <a:r>
              <a:rPr lang="en-US" b="1">
                <a:ea typeface="+mn-lt"/>
                <a:cs typeface="+mn-lt"/>
              </a:rPr>
              <a:t>Register in Cornerstone!</a:t>
            </a:r>
          </a:p>
          <a:p>
            <a:pPr>
              <a:buFont typeface="Arial" pitchFamily="18" charset="2"/>
              <a:buChar char="•"/>
            </a:pPr>
            <a:r>
              <a:rPr lang="en-US">
                <a:ea typeface="+mn-lt"/>
                <a:cs typeface="+mn-lt"/>
              </a:rPr>
              <a:t>Canvas Outcomes are currently available for all high impact courses that are assessing at least one SLO this semester. In the future, they will be available for all courses.</a:t>
            </a:r>
          </a:p>
        </p:txBody>
      </p:sp>
      <p:sp>
        <p:nvSpPr>
          <p:cNvPr id="4" name="TextBox 3">
            <a:extLst>
              <a:ext uri="{FF2B5EF4-FFF2-40B4-BE49-F238E27FC236}">
                <a16:creationId xmlns:a16="http://schemas.microsoft.com/office/drawing/2014/main" id="{7FF807D0-2541-30B8-DB35-A408D41240B4}"/>
              </a:ext>
            </a:extLst>
          </p:cNvPr>
          <p:cNvSpPr txBox="1"/>
          <p:nvPr/>
        </p:nvSpPr>
        <p:spPr>
          <a:xfrm>
            <a:off x="5394475" y="6041571"/>
            <a:ext cx="6549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Please see the packet for the full report. </a:t>
            </a:r>
          </a:p>
        </p:txBody>
      </p:sp>
    </p:spTree>
    <p:extLst>
      <p:ext uri="{BB962C8B-B14F-4D97-AF65-F5344CB8AC3E}">
        <p14:creationId xmlns:p14="http://schemas.microsoft.com/office/powerpoint/2010/main" val="246447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914B-A0FB-4A72-91A5-F1EF48B4DFED}"/>
              </a:ext>
            </a:extLst>
          </p:cNvPr>
          <p:cNvSpPr>
            <a:spLocks noGrp="1"/>
          </p:cNvSpPr>
          <p:nvPr>
            <p:ph type="title"/>
          </p:nvPr>
        </p:nvSpPr>
        <p:spPr>
          <a:xfrm>
            <a:off x="124581" y="994077"/>
            <a:ext cx="3258458" cy="1337658"/>
          </a:xfrm>
        </p:spPr>
        <p:txBody>
          <a:bodyPr/>
          <a:lstStyle/>
          <a:p>
            <a:r>
              <a:rPr lang="en-US" dirty="0">
                <a:latin typeface="Sitka Heading"/>
                <a:cs typeface="Calibri Light"/>
              </a:rPr>
              <a:t>Quick Reminder</a:t>
            </a:r>
          </a:p>
        </p:txBody>
      </p:sp>
      <p:sp>
        <p:nvSpPr>
          <p:cNvPr id="3" name="Content Placeholder 2">
            <a:extLst>
              <a:ext uri="{FF2B5EF4-FFF2-40B4-BE49-F238E27FC236}">
                <a16:creationId xmlns:a16="http://schemas.microsoft.com/office/drawing/2014/main" id="{0AB46863-F748-47D5-A917-CA7AC3DF73B1}"/>
              </a:ext>
            </a:extLst>
          </p:cNvPr>
          <p:cNvSpPr>
            <a:spLocks noGrp="1"/>
          </p:cNvSpPr>
          <p:nvPr>
            <p:ph idx="1"/>
          </p:nvPr>
        </p:nvSpPr>
        <p:spPr>
          <a:xfrm>
            <a:off x="3656390" y="499384"/>
            <a:ext cx="8120743" cy="6674832"/>
          </a:xfrm>
        </p:spPr>
        <p:txBody>
          <a:bodyPr vert="horz" lIns="91440" tIns="45720" rIns="91440" bIns="45720" rtlCol="0" anchor="t">
            <a:noAutofit/>
          </a:bodyPr>
          <a:lstStyle/>
          <a:p>
            <a:r>
              <a:rPr lang="en-US" b="1" dirty="0">
                <a:ea typeface="+mn-lt"/>
                <a:cs typeface="+mn-lt"/>
              </a:rPr>
              <a:t>Comments/questions not directly related to current agenda item will not be acknowledged until public comment.  Additionally, comments/questions on agenda items should contribute to the discussion in a meaningful way.  Public comments will be limited to 1 three-minute comment per person per meeting.  </a:t>
            </a:r>
          </a:p>
          <a:p>
            <a:r>
              <a:rPr lang="en-US" b="1" dirty="0">
                <a:cs typeface="Calibri"/>
              </a:rPr>
              <a:t>The Academic Senate fully respects the time of all our senators and other meeting participants.  With this in mind and because of the many items within senate purview that must be addressed each semester, we ask that discussions in senate meetings, even during the public comment period, be limited to topics within/related to the 10+1 purview of the Academic Senate.  If your comment is completely unrelated to senate purview (i.e. topics such as salaries/wages, and benefits), you will be kindly asked to hold your comment and advised as to a more appropriate venue to have the conversation.  </a:t>
            </a:r>
            <a:endParaRPr lang="en-US" b="1" dirty="0">
              <a:ea typeface="+mn-lt"/>
              <a:cs typeface="+mn-lt"/>
            </a:endParaRPr>
          </a:p>
          <a:p>
            <a:r>
              <a:rPr lang="en-US" b="1" dirty="0">
                <a:ea typeface="+mn-lt"/>
                <a:cs typeface="+mn-lt"/>
              </a:rPr>
              <a:t>If you type something in the chat that you would like read aloud, please begin the comment with ***.  If your comment does not begin with ***, we will assume it's just for others to read silently and will not acknowledge it publicly.  </a:t>
            </a:r>
          </a:p>
          <a:p>
            <a:endParaRPr lang="en-US">
              <a:cs typeface="Calibri"/>
            </a:endParaRPr>
          </a:p>
        </p:txBody>
      </p:sp>
      <p:sp>
        <p:nvSpPr>
          <p:cNvPr id="4" name="TextBox 3">
            <a:extLst>
              <a:ext uri="{FF2B5EF4-FFF2-40B4-BE49-F238E27FC236}">
                <a16:creationId xmlns:a16="http://schemas.microsoft.com/office/drawing/2014/main" id="{B644852D-62E7-4813-B828-8E9E9ADAF2C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B6DCD8E3-E2A6-406F-93C8-9B8D0087EF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6883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34">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udience raising hands during work presentation">
            <a:extLst>
              <a:ext uri="{FF2B5EF4-FFF2-40B4-BE49-F238E27FC236}">
                <a16:creationId xmlns:a16="http://schemas.microsoft.com/office/drawing/2014/main" id="{85F7A66F-335E-71A0-B681-8D769FE5CE44}"/>
              </a:ext>
            </a:extLst>
          </p:cNvPr>
          <p:cNvPicPr>
            <a:picLocks noGrp="1" noChangeAspect="1"/>
          </p:cNvPicPr>
          <p:nvPr>
            <p:ph idx="1"/>
          </p:nvPr>
        </p:nvPicPr>
        <p:blipFill rotWithShape="1">
          <a:blip r:embed="rId2">
            <a:duotone>
              <a:schemeClr val="accent1">
                <a:shade val="45000"/>
                <a:satMod val="135000"/>
              </a:schemeClr>
              <a:prstClr val="white"/>
            </a:duotone>
          </a:blip>
          <a:srcRect t="23372" r="9092" b="1"/>
          <a:stretch/>
        </p:blipFill>
        <p:spPr>
          <a:xfrm>
            <a:off x="20" y="-12085"/>
            <a:ext cx="12191980" cy="6857990"/>
          </a:xfrm>
          <a:prstGeom prst="rect">
            <a:avLst/>
          </a:prstGeom>
        </p:spPr>
      </p:pic>
      <p:sp>
        <p:nvSpPr>
          <p:cNvPr id="37" name="Rectangle 36">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0C49B2-E455-DCE4-8376-E9171C75A84A}"/>
              </a:ext>
            </a:extLst>
          </p:cNvPr>
          <p:cNvSpPr>
            <a:spLocks noGrp="1"/>
          </p:cNvSpPr>
          <p:nvPr>
            <p:ph type="title"/>
          </p:nvPr>
        </p:nvSpPr>
        <p:spPr>
          <a:xfrm>
            <a:off x="341086" y="1358923"/>
            <a:ext cx="3685070" cy="1719169"/>
          </a:xfrm>
        </p:spPr>
        <p:txBody>
          <a:bodyPr vert="horz" lIns="91440" tIns="45720" rIns="91440" bIns="45720" rtlCol="0" anchor="b">
            <a:normAutofit/>
          </a:bodyPr>
          <a:lstStyle/>
          <a:p>
            <a:pPr algn="ctr"/>
            <a:r>
              <a:rPr lang="en-US" sz="5000" spc="-100" dirty="0">
                <a:ln w="15875">
                  <a:solidFill>
                    <a:srgbClr val="FFFFFF"/>
                  </a:solidFill>
                </a:ln>
              </a:rPr>
              <a:t>Public Comments </a:t>
            </a:r>
            <a:endParaRPr lang="en-US" dirty="0"/>
          </a:p>
        </p:txBody>
      </p:sp>
      <p:sp>
        <p:nvSpPr>
          <p:cNvPr id="39" name="Rectangle 38">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474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 up of pages of an open book in a bright studio">
            <a:extLst>
              <a:ext uri="{FF2B5EF4-FFF2-40B4-BE49-F238E27FC236}">
                <a16:creationId xmlns:a16="http://schemas.microsoft.com/office/drawing/2014/main" id="{B8974EC9-5186-7192-6223-AB40E6903120}"/>
              </a:ext>
            </a:extLst>
          </p:cNvPr>
          <p:cNvPicPr>
            <a:picLocks noChangeAspect="1"/>
          </p:cNvPicPr>
          <p:nvPr/>
        </p:nvPicPr>
        <p:blipFill rotWithShape="1">
          <a:blip r:embed="rId2"/>
          <a:srcRect l="9091" t="23257" r="3" b="3"/>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C4D1C74-2CEE-4570-B74E-A7C083DA0D95}"/>
              </a:ext>
            </a:extLst>
          </p:cNvPr>
          <p:cNvSpPr>
            <a:spLocks noGrp="1"/>
          </p:cNvSpPr>
          <p:nvPr>
            <p:ph type="title"/>
          </p:nvPr>
        </p:nvSpPr>
        <p:spPr>
          <a:xfrm>
            <a:off x="643467" y="1298448"/>
            <a:ext cx="3685070" cy="3255264"/>
          </a:xfrm>
        </p:spPr>
        <p:txBody>
          <a:bodyPr vert="horz" lIns="91440" tIns="45720" rIns="91440" bIns="45720" rtlCol="0" anchor="b">
            <a:normAutofit/>
          </a:bodyPr>
          <a:lstStyle/>
          <a:p>
            <a:pPr algn="ctr"/>
            <a:r>
              <a:rPr lang="en-US" sz="3700" spc="-100" dirty="0"/>
              <a:t>Approval of the  Minutes </a:t>
            </a:r>
            <a:br>
              <a:rPr lang="en-US" sz="3700" spc="-100" dirty="0"/>
            </a:br>
            <a:r>
              <a:rPr lang="en-US" sz="3700" spc="-100" dirty="0"/>
              <a:t>from </a:t>
            </a:r>
            <a:br>
              <a:rPr lang="en-US" sz="3700" spc="-100" dirty="0"/>
            </a:br>
            <a:r>
              <a:rPr lang="en-US" sz="3700" spc="-100" dirty="0"/>
              <a:t>(5-2-23)</a:t>
            </a:r>
            <a:br>
              <a:rPr lang="en-US" sz="3700" spc="-100" dirty="0"/>
            </a:br>
            <a:br>
              <a:rPr lang="en-US" sz="3700" spc="-100" dirty="0"/>
            </a:br>
            <a:r>
              <a:rPr lang="en-US" sz="3700" spc="-100" dirty="0"/>
              <a:t>Packet pages: </a:t>
            </a:r>
            <a:endParaRPr lang="en-US" dirty="0"/>
          </a:p>
        </p:txBody>
      </p:sp>
      <p:sp>
        <p:nvSpPr>
          <p:cNvPr id="16" name="Rectangle 15">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06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1C0C05-AECF-4474-A909-457EA89F28FE}"/>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300" b="1"/>
              <a:t>Welcome Dean's Representative!</a:t>
            </a:r>
            <a:endParaRPr lang="en-US" sz="3300"/>
          </a:p>
          <a:p>
            <a:endParaRPr lang="en-US" sz="3300"/>
          </a:p>
        </p:txBody>
      </p:sp>
      <p:sp>
        <p:nvSpPr>
          <p:cNvPr id="7" name="Content Placeholder 6">
            <a:extLst>
              <a:ext uri="{FF2B5EF4-FFF2-40B4-BE49-F238E27FC236}">
                <a16:creationId xmlns:a16="http://schemas.microsoft.com/office/drawing/2014/main" id="{7117A0DD-4C09-70D9-D004-36001D2558A7}"/>
              </a:ext>
            </a:extLst>
          </p:cNvPr>
          <p:cNvSpPr>
            <a:spLocks noGrp="1"/>
          </p:cNvSpPr>
          <p:nvPr>
            <p:ph sz="half" idx="1"/>
          </p:nvPr>
        </p:nvSpPr>
        <p:spPr>
          <a:xfrm>
            <a:off x="3552966" y="864108"/>
            <a:ext cx="3902192" cy="5019999"/>
          </a:xfrm>
        </p:spPr>
        <p:txBody>
          <a:bodyPr vert="horz" lIns="91440" tIns="45720" rIns="91440" bIns="45720" rtlCol="0" anchor="ctr">
            <a:normAutofit/>
          </a:bodyPr>
          <a:lstStyle/>
          <a:p>
            <a:pPr marL="0" indent="0">
              <a:buNone/>
            </a:pPr>
            <a:r>
              <a:rPr lang="en-US" sz="2400" dirty="0">
                <a:solidFill>
                  <a:srgbClr val="000000"/>
                </a:solidFill>
                <a:latin typeface="Calibri"/>
                <a:cs typeface="Calibri"/>
              </a:rPr>
              <a:t>Irena </a:t>
            </a:r>
            <a:r>
              <a:rPr lang="en-US" sz="2400" err="1">
                <a:solidFill>
                  <a:srgbClr val="000000"/>
                </a:solidFill>
                <a:latin typeface="Calibri"/>
                <a:cs typeface="Calibri"/>
              </a:rPr>
              <a:t>Zugic</a:t>
            </a:r>
            <a:r>
              <a:rPr lang="en-US" sz="2400" dirty="0">
                <a:solidFill>
                  <a:srgbClr val="000000"/>
                </a:solidFill>
                <a:latin typeface="Calibri"/>
                <a:cs typeface="Calibri"/>
              </a:rPr>
              <a:t> | she, her, hers</a:t>
            </a:r>
            <a:br>
              <a:rPr lang="en-US" sz="2400" dirty="0">
                <a:latin typeface="Calibri"/>
                <a:cs typeface="Calibri"/>
              </a:rPr>
            </a:br>
            <a:r>
              <a:rPr lang="en-US" sz="2400" dirty="0">
                <a:solidFill>
                  <a:srgbClr val="000000"/>
                </a:solidFill>
                <a:latin typeface="Calibri"/>
                <a:cs typeface="Calibri"/>
              </a:rPr>
              <a:t>Associate Dean</a:t>
            </a:r>
            <a:br>
              <a:rPr lang="en-US" sz="2400" dirty="0">
                <a:latin typeface="Calibri"/>
                <a:cs typeface="Calibri"/>
              </a:rPr>
            </a:br>
            <a:r>
              <a:rPr lang="en-US" sz="2400" dirty="0">
                <a:solidFill>
                  <a:srgbClr val="000000"/>
                </a:solidFill>
                <a:latin typeface="Calibri"/>
                <a:cs typeface="Calibri"/>
              </a:rPr>
              <a:t>Behavioral &amp; Social Sciences</a:t>
            </a:r>
            <a:endParaRPr lang="en-US" sz="2400"/>
          </a:p>
          <a:p>
            <a:endParaRPr lang="en-US" sz="4400" dirty="0"/>
          </a:p>
        </p:txBody>
      </p:sp>
      <p:pic>
        <p:nvPicPr>
          <p:cNvPr id="3" name="Picture 4" descr="A picture containing person, outdoor, sky, posing&#10;&#10;Description automatically generated">
            <a:extLst>
              <a:ext uri="{FF2B5EF4-FFF2-40B4-BE49-F238E27FC236}">
                <a16:creationId xmlns:a16="http://schemas.microsoft.com/office/drawing/2014/main" id="{3B881C8D-655E-4A1C-C801-6C25F65B3F15}"/>
              </a:ext>
            </a:extLst>
          </p:cNvPr>
          <p:cNvPicPr>
            <a:picLocks noChangeAspect="1"/>
          </p:cNvPicPr>
          <p:nvPr/>
        </p:nvPicPr>
        <p:blipFill rotWithShape="1">
          <a:blip r:embed="rId2"/>
          <a:srcRect r="9521" b="-3"/>
          <a:stretch/>
        </p:blipFill>
        <p:spPr>
          <a:xfrm>
            <a:off x="7233658" y="708631"/>
            <a:ext cx="3617432" cy="5330952"/>
          </a:xfrm>
          <a:prstGeom prst="rect">
            <a:avLst/>
          </a:prstGeom>
        </p:spPr>
      </p:pic>
    </p:spTree>
    <p:extLst>
      <p:ext uri="{BB962C8B-B14F-4D97-AF65-F5344CB8AC3E}">
        <p14:creationId xmlns:p14="http://schemas.microsoft.com/office/powerpoint/2010/main" val="315931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9D521-9197-4B73-BF4D-814E31425A6E}"/>
              </a:ext>
            </a:extLst>
          </p:cNvPr>
          <p:cNvSpPr>
            <a:spLocks noGrp="1"/>
          </p:cNvSpPr>
          <p:nvPr>
            <p:ph type="title"/>
          </p:nvPr>
        </p:nvSpPr>
        <p:spPr/>
        <p:txBody>
          <a:bodyPr vert="horz" lIns="91440" tIns="45720" rIns="91440" bIns="45720" rtlCol="0" anchor="ctr">
            <a:normAutofit/>
          </a:bodyPr>
          <a:lstStyle/>
          <a:p>
            <a:pPr algn="ctr"/>
            <a:r>
              <a:rPr lang="en-US" dirty="0"/>
              <a:t>Unfinished Business</a:t>
            </a:r>
          </a:p>
        </p:txBody>
      </p:sp>
      <p:pic>
        <p:nvPicPr>
          <p:cNvPr id="3" name="Picture 4">
            <a:extLst>
              <a:ext uri="{FF2B5EF4-FFF2-40B4-BE49-F238E27FC236}">
                <a16:creationId xmlns:a16="http://schemas.microsoft.com/office/drawing/2014/main" id="{3FA1D0E1-30E7-FC9F-6BA2-3AC27A495DE1}"/>
              </a:ext>
            </a:extLst>
          </p:cNvPr>
          <p:cNvPicPr>
            <a:picLocks noGrp="1" noChangeAspect="1"/>
          </p:cNvPicPr>
          <p:nvPr>
            <p:ph idx="1"/>
          </p:nvPr>
        </p:nvPicPr>
        <p:blipFill>
          <a:blip r:embed="rId2"/>
          <a:stretch>
            <a:fillRect/>
          </a:stretch>
        </p:blipFill>
        <p:spPr>
          <a:xfrm>
            <a:off x="4473652" y="864108"/>
            <a:ext cx="6106432" cy="5120640"/>
          </a:xfrm>
        </p:spPr>
      </p:pic>
    </p:spTree>
    <p:extLst>
      <p:ext uri="{BB962C8B-B14F-4D97-AF65-F5344CB8AC3E}">
        <p14:creationId xmlns:p14="http://schemas.microsoft.com/office/powerpoint/2010/main" val="191932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223D-499A-2FF6-5693-874B5F8CBA80}"/>
              </a:ext>
            </a:extLst>
          </p:cNvPr>
          <p:cNvSpPr>
            <a:spLocks noGrp="1"/>
          </p:cNvSpPr>
          <p:nvPr>
            <p:ph type="title"/>
          </p:nvPr>
        </p:nvSpPr>
        <p:spPr/>
        <p:txBody>
          <a:bodyPr/>
          <a:lstStyle/>
          <a:p>
            <a:r>
              <a:rPr lang="en-US" dirty="0"/>
              <a:t>Counseling Faculty Evaluation Forms</a:t>
            </a:r>
          </a:p>
        </p:txBody>
      </p:sp>
      <p:sp>
        <p:nvSpPr>
          <p:cNvPr id="3" name="Content Placeholder 2">
            <a:extLst>
              <a:ext uri="{FF2B5EF4-FFF2-40B4-BE49-F238E27FC236}">
                <a16:creationId xmlns:a16="http://schemas.microsoft.com/office/drawing/2014/main" id="{3EEF0EF4-32D0-BE7E-BCB1-C6D82B62A7E9}"/>
              </a:ext>
            </a:extLst>
          </p:cNvPr>
          <p:cNvSpPr>
            <a:spLocks noGrp="1"/>
          </p:cNvSpPr>
          <p:nvPr>
            <p:ph idx="1"/>
          </p:nvPr>
        </p:nvSpPr>
        <p:spPr/>
        <p:txBody>
          <a:bodyPr/>
          <a:lstStyle/>
          <a:p>
            <a:r>
              <a:rPr lang="en-US" dirty="0"/>
              <a:t>Packet pages 13-22</a:t>
            </a:r>
          </a:p>
        </p:txBody>
      </p:sp>
    </p:spTree>
    <p:extLst>
      <p:ext uri="{BB962C8B-B14F-4D97-AF65-F5344CB8AC3E}">
        <p14:creationId xmlns:p14="http://schemas.microsoft.com/office/powerpoint/2010/main" val="35836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A11A-A269-00B2-8371-ADB37215CCA5}"/>
              </a:ext>
            </a:extLst>
          </p:cNvPr>
          <p:cNvSpPr>
            <a:spLocks noGrp="1"/>
          </p:cNvSpPr>
          <p:nvPr>
            <p:ph type="title"/>
          </p:nvPr>
        </p:nvSpPr>
        <p:spPr/>
        <p:txBody>
          <a:bodyPr/>
          <a:lstStyle/>
          <a:p>
            <a:r>
              <a:rPr lang="en-US" dirty="0"/>
              <a:t>BP/AP 4045, Instructional Materials</a:t>
            </a:r>
          </a:p>
        </p:txBody>
      </p:sp>
      <p:sp>
        <p:nvSpPr>
          <p:cNvPr id="3" name="Content Placeholder 2">
            <a:extLst>
              <a:ext uri="{FF2B5EF4-FFF2-40B4-BE49-F238E27FC236}">
                <a16:creationId xmlns:a16="http://schemas.microsoft.com/office/drawing/2014/main" id="{041543A8-7E65-AC16-E19D-D2BBB6CC798C}"/>
              </a:ext>
            </a:extLst>
          </p:cNvPr>
          <p:cNvSpPr>
            <a:spLocks noGrp="1"/>
          </p:cNvSpPr>
          <p:nvPr>
            <p:ph idx="1"/>
          </p:nvPr>
        </p:nvSpPr>
        <p:spPr/>
        <p:txBody>
          <a:bodyPr/>
          <a:lstStyle/>
          <a:p>
            <a:r>
              <a:rPr lang="en-US" dirty="0"/>
              <a:t>Packet pages 23-26</a:t>
            </a:r>
          </a:p>
        </p:txBody>
      </p:sp>
    </p:spTree>
    <p:extLst>
      <p:ext uri="{BB962C8B-B14F-4D97-AF65-F5344CB8AC3E}">
        <p14:creationId xmlns:p14="http://schemas.microsoft.com/office/powerpoint/2010/main" val="59542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AA5C-48E0-8C07-143E-1A003EE7941F}"/>
              </a:ext>
            </a:extLst>
          </p:cNvPr>
          <p:cNvSpPr>
            <a:spLocks noGrp="1"/>
          </p:cNvSpPr>
          <p:nvPr>
            <p:ph type="title"/>
          </p:nvPr>
        </p:nvSpPr>
        <p:spPr/>
        <p:txBody>
          <a:bodyPr/>
          <a:lstStyle/>
          <a:p>
            <a:r>
              <a:rPr lang="en-US" dirty="0"/>
              <a:t>Letter to CIP re: Childcare</a:t>
            </a:r>
          </a:p>
        </p:txBody>
      </p:sp>
      <p:sp>
        <p:nvSpPr>
          <p:cNvPr id="3" name="Content Placeholder 2">
            <a:extLst>
              <a:ext uri="{FF2B5EF4-FFF2-40B4-BE49-F238E27FC236}">
                <a16:creationId xmlns:a16="http://schemas.microsoft.com/office/drawing/2014/main" id="{D344EC0F-ADD1-894E-4508-2DA1D12EDCDF}"/>
              </a:ext>
            </a:extLst>
          </p:cNvPr>
          <p:cNvSpPr>
            <a:spLocks noGrp="1"/>
          </p:cNvSpPr>
          <p:nvPr>
            <p:ph idx="1"/>
          </p:nvPr>
        </p:nvSpPr>
        <p:spPr/>
        <p:txBody>
          <a:bodyPr/>
          <a:lstStyle/>
          <a:p>
            <a:r>
              <a:rPr lang="en-US" dirty="0"/>
              <a:t>Packet page 27</a:t>
            </a:r>
          </a:p>
        </p:txBody>
      </p:sp>
    </p:spTree>
    <p:extLst>
      <p:ext uri="{BB962C8B-B14F-4D97-AF65-F5344CB8AC3E}">
        <p14:creationId xmlns:p14="http://schemas.microsoft.com/office/powerpoint/2010/main" val="76882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F9D5-CF4E-3F83-9ED7-1E8B595EAAA3}"/>
              </a:ext>
            </a:extLst>
          </p:cNvPr>
          <p:cNvSpPr>
            <a:spLocks noGrp="1"/>
          </p:cNvSpPr>
          <p:nvPr>
            <p:ph type="title"/>
          </p:nvPr>
        </p:nvSpPr>
        <p:spPr/>
        <p:txBody>
          <a:bodyPr/>
          <a:lstStyle/>
          <a:p>
            <a:r>
              <a:rPr lang="en-US" dirty="0"/>
              <a:t>Academic Senate Constitution Changes</a:t>
            </a:r>
          </a:p>
        </p:txBody>
      </p:sp>
      <p:sp>
        <p:nvSpPr>
          <p:cNvPr id="3" name="Content Placeholder 2">
            <a:extLst>
              <a:ext uri="{FF2B5EF4-FFF2-40B4-BE49-F238E27FC236}">
                <a16:creationId xmlns:a16="http://schemas.microsoft.com/office/drawing/2014/main" id="{5EECEC6D-4C2B-4314-9E34-38FCF37E8E41}"/>
              </a:ext>
            </a:extLst>
          </p:cNvPr>
          <p:cNvSpPr>
            <a:spLocks noGrp="1"/>
          </p:cNvSpPr>
          <p:nvPr>
            <p:ph idx="1"/>
          </p:nvPr>
        </p:nvSpPr>
        <p:spPr/>
        <p:txBody>
          <a:bodyPr/>
          <a:lstStyle/>
          <a:p>
            <a:r>
              <a:rPr lang="en-US" dirty="0"/>
              <a:t>Packet pages 28-42</a:t>
            </a:r>
          </a:p>
        </p:txBody>
      </p:sp>
    </p:spTree>
    <p:extLst>
      <p:ext uri="{BB962C8B-B14F-4D97-AF65-F5344CB8AC3E}">
        <p14:creationId xmlns:p14="http://schemas.microsoft.com/office/powerpoint/2010/main" val="160544376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office theme</Template>
  <TotalTime>85</TotalTime>
  <Words>592</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Corbel</vt:lpstr>
      <vt:lpstr>Sitka Heading</vt:lpstr>
      <vt:lpstr>Wingdings 2</vt:lpstr>
      <vt:lpstr>Frame</vt:lpstr>
      <vt:lpstr>Academic Senate Meeting   </vt:lpstr>
      <vt:lpstr>Quick Reminder</vt:lpstr>
      <vt:lpstr>Approval of the  Minutes  from  (5-2-23)  Packet pages: </vt:lpstr>
      <vt:lpstr>Welcome Dean's Representative! </vt:lpstr>
      <vt:lpstr>Unfinished Business</vt:lpstr>
      <vt:lpstr>Counseling Faculty Evaluation Forms</vt:lpstr>
      <vt:lpstr>BP/AP 4045, Instructional Materials</vt:lpstr>
      <vt:lpstr>Letter to CIP re: Childcare</vt:lpstr>
      <vt:lpstr>Academic Senate Constitution Changes</vt:lpstr>
      <vt:lpstr>Information Items</vt:lpstr>
      <vt:lpstr>Student Health Services Update</vt:lpstr>
      <vt:lpstr>Faculty  Development  Announcements </vt:lpstr>
      <vt:lpstr>EDI Announcements</vt:lpstr>
      <vt:lpstr>Officer Announcements</vt:lpstr>
      <vt:lpstr>Curriculum Announcements</vt:lpstr>
      <vt:lpstr>Educational Policies Announcements</vt:lpstr>
      <vt:lpstr>Finance Announcements</vt:lpstr>
      <vt:lpstr>Academic  Technology Announcements  </vt:lpstr>
      <vt:lpstr>Institutional Effectiveness Announcements</vt:lpstr>
      <vt:lpstr>Public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McClelland, Darcie</cp:lastModifiedBy>
  <cp:revision>344</cp:revision>
  <dcterms:created xsi:type="dcterms:W3CDTF">2022-08-30T19:37:50Z</dcterms:created>
  <dcterms:modified xsi:type="dcterms:W3CDTF">2023-05-16T21:30:43Z</dcterms:modified>
</cp:coreProperties>
</file>