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3" r:id="rId1"/>
  </p:sldMasterIdLst>
  <p:notesMasterIdLst>
    <p:notesMasterId r:id="rId23"/>
  </p:notesMasterIdLst>
  <p:handoutMasterIdLst>
    <p:handoutMasterId r:id="rId24"/>
  </p:handoutMasterIdLst>
  <p:sldIdLst>
    <p:sldId id="364" r:id="rId2"/>
    <p:sldId id="257" r:id="rId3"/>
    <p:sldId id="314" r:id="rId4"/>
    <p:sldId id="359" r:id="rId5"/>
    <p:sldId id="353" r:id="rId6"/>
    <p:sldId id="354" r:id="rId7"/>
    <p:sldId id="340" r:id="rId8"/>
    <p:sldId id="361" r:id="rId9"/>
    <p:sldId id="274" r:id="rId10"/>
    <p:sldId id="313" r:id="rId11"/>
    <p:sldId id="292" r:id="rId12"/>
    <p:sldId id="280" r:id="rId13"/>
    <p:sldId id="301" r:id="rId14"/>
    <p:sldId id="362" r:id="rId15"/>
    <p:sldId id="316" r:id="rId16"/>
    <p:sldId id="363" r:id="rId17"/>
    <p:sldId id="317" r:id="rId18"/>
    <p:sldId id="360" r:id="rId19"/>
    <p:sldId id="311" r:id="rId20"/>
    <p:sldId id="306" r:id="rId21"/>
    <p:sldId id="286" r:id="rId22"/>
  </p:sldIdLst>
  <p:sldSz cx="9144000" cy="6858000" type="screen4x3"/>
  <p:notesSz cx="6858000" cy="92964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594" autoAdjust="0"/>
  </p:normalViewPr>
  <p:slideViewPr>
    <p:cSldViewPr snapToGrid="0">
      <p:cViewPr varScale="1">
        <p:scale>
          <a:sx n="72" d="100"/>
          <a:sy n="72" d="100"/>
        </p:scale>
        <p:origin x="112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2880" b="0" i="0" u="none" strike="noStrike" kern="1200" spc="0" baseline="0">
                <a:solidFill>
                  <a:schemeClr val="tx1">
                    <a:lumMod val="65000"/>
                    <a:lumOff val="35000"/>
                  </a:schemeClr>
                </a:solidFill>
                <a:latin typeface="+mn-lt"/>
                <a:ea typeface="+mn-ea"/>
                <a:cs typeface="+mn-cs"/>
              </a:defRPr>
            </a:pPr>
            <a:r>
              <a:rPr lang="en-US" sz="2400" b="0" i="0" u="none" strike="noStrike" baseline="0" dirty="0" smtClean="0">
                <a:solidFill>
                  <a:schemeClr val="bg1"/>
                </a:solidFill>
                <a:effectLst/>
              </a:rPr>
              <a:t>G. Information Items – Discussion</a:t>
            </a:r>
          </a:p>
          <a:p>
            <a:pPr algn="l">
              <a:defRPr/>
            </a:pPr>
            <a:r>
              <a:rPr lang="en-US" sz="2400" dirty="0" smtClean="0">
                <a:solidFill>
                  <a:schemeClr val="bg1"/>
                </a:solidFill>
              </a:rPr>
              <a:t>Letter </a:t>
            </a:r>
            <a:r>
              <a:rPr lang="en-US" sz="2400" dirty="0">
                <a:solidFill>
                  <a:schemeClr val="bg1"/>
                </a:solidFill>
              </a:rPr>
              <a:t>and Plus/Minus </a:t>
            </a:r>
            <a:r>
              <a:rPr lang="en-US" sz="2400" dirty="0" smtClean="0">
                <a:solidFill>
                  <a:schemeClr val="bg1"/>
                </a:solidFill>
              </a:rPr>
              <a:t>Grading </a:t>
            </a:r>
          </a:p>
        </c:rich>
      </c:tx>
      <c:layout>
        <c:manualLayout>
          <c:xMode val="edge"/>
          <c:yMode val="edge"/>
          <c:x val="3.5674766593404801E-2"/>
          <c:y val="2.2222222222222223E-2"/>
        </c:manualLayout>
      </c:layout>
      <c:overlay val="0"/>
      <c:spPr>
        <a:noFill/>
        <a:ln>
          <a:noFill/>
        </a:ln>
        <a:effectLst/>
      </c:spPr>
      <c:txPr>
        <a:bodyPr rot="0" spcFirstLastPara="1" vertOverflow="ellipsis" vert="horz" wrap="square" anchor="ctr" anchorCtr="1"/>
        <a:lstStyle/>
        <a:p>
          <a:pPr algn="l">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Letter Grade Only</c:v>
                </c:pt>
              </c:strCache>
            </c:strRef>
          </c:tx>
          <c:spPr>
            <a:solidFill>
              <a:schemeClr val="accent2"/>
            </a:solidFill>
            <a:ln>
              <a:noFill/>
            </a:ln>
            <a:effectLst/>
          </c:spPr>
          <c:invertIfNegative val="0"/>
          <c:cat>
            <c:strRef>
              <c:f>Sheet1!$A$2:$A$5</c:f>
              <c:strCache>
                <c:ptCount val="3"/>
                <c:pt idx="0">
                  <c:v>CCCs</c:v>
                </c:pt>
                <c:pt idx="1">
                  <c:v>CSUs</c:v>
                </c:pt>
                <c:pt idx="2">
                  <c:v>UCs</c:v>
                </c:pt>
              </c:strCache>
            </c:strRef>
          </c:cat>
          <c:val>
            <c:numRef>
              <c:f>Sheet1!$B$2:$B$5</c:f>
              <c:numCache>
                <c:formatCode>0%</c:formatCode>
                <c:ptCount val="4"/>
                <c:pt idx="0">
                  <c:v>0.91</c:v>
                </c:pt>
                <c:pt idx="1">
                  <c:v>0.09</c:v>
                </c:pt>
                <c:pt idx="2">
                  <c:v>0.1</c:v>
                </c:pt>
              </c:numCache>
            </c:numRef>
          </c:val>
        </c:ser>
        <c:ser>
          <c:idx val="1"/>
          <c:order val="1"/>
          <c:tx>
            <c:strRef>
              <c:f>Sheet1!$C$1</c:f>
              <c:strCache>
                <c:ptCount val="1"/>
                <c:pt idx="0">
                  <c:v>Plus/Minus Grades</c:v>
                </c:pt>
              </c:strCache>
            </c:strRef>
          </c:tx>
          <c:spPr>
            <a:solidFill>
              <a:schemeClr val="accent4"/>
            </a:solidFill>
            <a:ln>
              <a:noFill/>
            </a:ln>
            <a:effectLst/>
          </c:spPr>
          <c:invertIfNegative val="0"/>
          <c:cat>
            <c:strRef>
              <c:f>Sheet1!$A$2:$A$5</c:f>
              <c:strCache>
                <c:ptCount val="3"/>
                <c:pt idx="0">
                  <c:v>CCCs</c:v>
                </c:pt>
                <c:pt idx="1">
                  <c:v>CSUs</c:v>
                </c:pt>
                <c:pt idx="2">
                  <c:v>UCs</c:v>
                </c:pt>
              </c:strCache>
            </c:strRef>
          </c:cat>
          <c:val>
            <c:numRef>
              <c:f>Sheet1!$C$2:$C$5</c:f>
              <c:numCache>
                <c:formatCode>0%</c:formatCode>
                <c:ptCount val="4"/>
                <c:pt idx="0">
                  <c:v>0.09</c:v>
                </c:pt>
                <c:pt idx="1">
                  <c:v>0.91</c:v>
                </c:pt>
                <c:pt idx="2">
                  <c:v>0.9</c:v>
                </c:pt>
              </c:numCache>
            </c:numRef>
          </c:val>
        </c:ser>
        <c:dLbls>
          <c:showLegendKey val="0"/>
          <c:showVal val="0"/>
          <c:showCatName val="0"/>
          <c:showSerName val="0"/>
          <c:showPercent val="0"/>
          <c:showBubbleSize val="0"/>
        </c:dLbls>
        <c:gapWidth val="150"/>
        <c:overlap val="100"/>
        <c:axId val="794481504"/>
        <c:axId val="794481896"/>
      </c:barChart>
      <c:catAx>
        <c:axId val="794481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794481896"/>
        <c:crosses val="autoZero"/>
        <c:auto val="1"/>
        <c:lblAlgn val="ctr"/>
        <c:lblOffset val="100"/>
        <c:noMultiLvlLbl val="0"/>
      </c:catAx>
      <c:valAx>
        <c:axId val="7944818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794481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6434"/>
          </a:xfrm>
          <a:prstGeom prst="rect">
            <a:avLst/>
          </a:prstGeom>
        </p:spPr>
        <p:txBody>
          <a:bodyPr vert="horz" lIns="91429" tIns="45715" rIns="91429" bIns="45715"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6434"/>
          </a:xfrm>
          <a:prstGeom prst="rect">
            <a:avLst/>
          </a:prstGeom>
        </p:spPr>
        <p:txBody>
          <a:bodyPr vert="horz" lIns="91429" tIns="45715" rIns="91429" bIns="45715" rtlCol="0"/>
          <a:lstStyle>
            <a:lvl1pPr algn="r">
              <a:defRPr sz="1200"/>
            </a:lvl1pPr>
          </a:lstStyle>
          <a:p>
            <a:fld id="{5A5F7256-7716-419B-A67C-0E60B508AC89}" type="datetimeFigureOut">
              <a:rPr lang="en-US" smtClean="0"/>
              <a:t>8/16/2017</a:t>
            </a:fld>
            <a:endParaRPr lang="en-US"/>
          </a:p>
        </p:txBody>
      </p:sp>
      <p:sp>
        <p:nvSpPr>
          <p:cNvPr id="4" name="Footer Placeholder 3"/>
          <p:cNvSpPr>
            <a:spLocks noGrp="1"/>
          </p:cNvSpPr>
          <p:nvPr>
            <p:ph type="ftr" sz="quarter" idx="2"/>
          </p:nvPr>
        </p:nvSpPr>
        <p:spPr>
          <a:xfrm>
            <a:off x="1" y="8829968"/>
            <a:ext cx="2971800" cy="466433"/>
          </a:xfrm>
          <a:prstGeom prst="rect">
            <a:avLst/>
          </a:prstGeom>
        </p:spPr>
        <p:txBody>
          <a:bodyPr vert="horz" lIns="91429" tIns="45715" rIns="91429"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29968"/>
            <a:ext cx="2971800" cy="466433"/>
          </a:xfrm>
          <a:prstGeom prst="rect">
            <a:avLst/>
          </a:prstGeom>
        </p:spPr>
        <p:txBody>
          <a:bodyPr vert="horz" lIns="91429" tIns="45715" rIns="91429" bIns="45715" rtlCol="0" anchor="b"/>
          <a:lstStyle>
            <a:lvl1pPr algn="r">
              <a:defRPr sz="1200"/>
            </a:lvl1pPr>
          </a:lstStyle>
          <a:p>
            <a:fld id="{0477DDDD-0D76-4E36-ABBD-E5DE0F43DB19}" type="slidenum">
              <a:rPr lang="en-US" smtClean="0"/>
              <a:t>‹#›</a:t>
            </a:fld>
            <a:endParaRPr lang="en-US"/>
          </a:p>
        </p:txBody>
      </p:sp>
    </p:spTree>
    <p:extLst>
      <p:ext uri="{BB962C8B-B14F-4D97-AF65-F5344CB8AC3E}">
        <p14:creationId xmlns:p14="http://schemas.microsoft.com/office/powerpoint/2010/main" val="3932895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6434"/>
          </a:xfrm>
          <a:prstGeom prst="rect">
            <a:avLst/>
          </a:prstGeom>
        </p:spPr>
        <p:txBody>
          <a:bodyPr vert="horz" lIns="91429" tIns="45715" rIns="91429" bIns="45715" rtlCol="0"/>
          <a:lstStyle>
            <a:lvl1pPr algn="l">
              <a:defRPr sz="1200"/>
            </a:lvl1pPr>
          </a:lstStyle>
          <a:p>
            <a:endParaRPr lang="en-US"/>
          </a:p>
        </p:txBody>
      </p:sp>
      <p:sp>
        <p:nvSpPr>
          <p:cNvPr id="3" name="Date Placeholder 2"/>
          <p:cNvSpPr>
            <a:spLocks noGrp="1"/>
          </p:cNvSpPr>
          <p:nvPr>
            <p:ph type="dt" idx="1"/>
          </p:nvPr>
        </p:nvSpPr>
        <p:spPr>
          <a:xfrm>
            <a:off x="3884614" y="0"/>
            <a:ext cx="2971800" cy="466434"/>
          </a:xfrm>
          <a:prstGeom prst="rect">
            <a:avLst/>
          </a:prstGeom>
        </p:spPr>
        <p:txBody>
          <a:bodyPr vert="horz" lIns="91429" tIns="45715" rIns="91429" bIns="45715" rtlCol="0"/>
          <a:lstStyle>
            <a:lvl1pPr algn="r">
              <a:defRPr sz="1200"/>
            </a:lvl1pPr>
          </a:lstStyle>
          <a:p>
            <a:fld id="{E012693C-D338-4AFC-B7A4-091B0C228124}" type="datetimeFigureOut">
              <a:rPr lang="en-US" smtClean="0"/>
              <a:t>8/16/2017</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29" tIns="45715" rIns="91429" bIns="45715"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29" tIns="45715" rIns="91429"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2971800" cy="466433"/>
          </a:xfrm>
          <a:prstGeom prst="rect">
            <a:avLst/>
          </a:prstGeom>
        </p:spPr>
        <p:txBody>
          <a:bodyPr vert="horz" lIns="91429" tIns="45715" rIns="91429"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8"/>
            <a:ext cx="2971800" cy="466433"/>
          </a:xfrm>
          <a:prstGeom prst="rect">
            <a:avLst/>
          </a:prstGeom>
        </p:spPr>
        <p:txBody>
          <a:bodyPr vert="horz" lIns="91429" tIns="45715" rIns="91429" bIns="45715" rtlCol="0" anchor="b"/>
          <a:lstStyle>
            <a:lvl1pPr algn="r">
              <a:defRPr sz="1200"/>
            </a:lvl1pPr>
          </a:lstStyle>
          <a:p>
            <a:fld id="{B84A4A27-DC68-400F-ABD7-FA2FF2FA4928}" type="slidenum">
              <a:rPr lang="en-US" smtClean="0"/>
              <a:t>‹#›</a:t>
            </a:fld>
            <a:endParaRPr lang="en-US"/>
          </a:p>
        </p:txBody>
      </p:sp>
    </p:spTree>
    <p:extLst>
      <p:ext uri="{BB962C8B-B14F-4D97-AF65-F5344CB8AC3E}">
        <p14:creationId xmlns:p14="http://schemas.microsoft.com/office/powerpoint/2010/main" val="2534788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5</a:t>
            </a:fld>
            <a:endParaRPr lang="en-US"/>
          </a:p>
        </p:txBody>
      </p:sp>
    </p:spTree>
    <p:extLst>
      <p:ext uri="{BB962C8B-B14F-4D97-AF65-F5344CB8AC3E}">
        <p14:creationId xmlns:p14="http://schemas.microsoft.com/office/powerpoint/2010/main" val="1299214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6</a:t>
            </a:fld>
            <a:endParaRPr lang="en-US"/>
          </a:p>
        </p:txBody>
      </p:sp>
    </p:spTree>
    <p:extLst>
      <p:ext uri="{BB962C8B-B14F-4D97-AF65-F5344CB8AC3E}">
        <p14:creationId xmlns:p14="http://schemas.microsoft.com/office/powerpoint/2010/main" val="2859241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9</a:t>
            </a:fld>
            <a:endParaRPr lang="en-US"/>
          </a:p>
        </p:txBody>
      </p:sp>
    </p:spTree>
    <p:extLst>
      <p:ext uri="{BB962C8B-B14F-4D97-AF65-F5344CB8AC3E}">
        <p14:creationId xmlns:p14="http://schemas.microsoft.com/office/powerpoint/2010/main" val="4048771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12</a:t>
            </a:fld>
            <a:endParaRPr lang="en-US"/>
          </a:p>
        </p:txBody>
      </p:sp>
    </p:spTree>
    <p:extLst>
      <p:ext uri="{BB962C8B-B14F-4D97-AF65-F5344CB8AC3E}">
        <p14:creationId xmlns:p14="http://schemas.microsoft.com/office/powerpoint/2010/main" val="3868618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13</a:t>
            </a:fld>
            <a:endParaRPr lang="en-US"/>
          </a:p>
        </p:txBody>
      </p:sp>
    </p:spTree>
    <p:extLst>
      <p:ext uri="{BB962C8B-B14F-4D97-AF65-F5344CB8AC3E}">
        <p14:creationId xmlns:p14="http://schemas.microsoft.com/office/powerpoint/2010/main" val="1237613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14</a:t>
            </a:fld>
            <a:endParaRPr lang="en-US"/>
          </a:p>
        </p:txBody>
      </p:sp>
    </p:spTree>
    <p:extLst>
      <p:ext uri="{BB962C8B-B14F-4D97-AF65-F5344CB8AC3E}">
        <p14:creationId xmlns:p14="http://schemas.microsoft.com/office/powerpoint/2010/main" val="3622533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4A4A27-DC68-400F-ABD7-FA2FF2FA4928}" type="slidenum">
              <a:rPr lang="en-US" smtClean="0"/>
              <a:t>15</a:t>
            </a:fld>
            <a:endParaRPr lang="en-US"/>
          </a:p>
        </p:txBody>
      </p:sp>
    </p:spTree>
    <p:extLst>
      <p:ext uri="{BB962C8B-B14F-4D97-AF65-F5344CB8AC3E}">
        <p14:creationId xmlns:p14="http://schemas.microsoft.com/office/powerpoint/2010/main" val="3916895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19</a:t>
            </a:fld>
            <a:endParaRPr lang="en-US"/>
          </a:p>
        </p:txBody>
      </p:sp>
    </p:spTree>
    <p:extLst>
      <p:ext uri="{BB962C8B-B14F-4D97-AF65-F5344CB8AC3E}">
        <p14:creationId xmlns:p14="http://schemas.microsoft.com/office/powerpoint/2010/main" val="3028061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FCCFB280-0E88-4547-A15D-DCED6EA52CC8}" type="datetimeFigureOut">
              <a:rPr lang="en-US" smtClean="0"/>
              <a:t>8/16/2017</a:t>
            </a:fld>
            <a:endParaRPr lang="en-US"/>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AB603FBD-8C9C-4C99-A171-31B5F403012E}" type="slidenum">
              <a:rPr lang="en-US" smtClean="0"/>
              <a:t>‹#›</a:t>
            </a:fld>
            <a:endParaRPr lang="en-US"/>
          </a:p>
        </p:txBody>
      </p:sp>
    </p:spTree>
    <p:extLst>
      <p:ext uri="{BB962C8B-B14F-4D97-AF65-F5344CB8AC3E}">
        <p14:creationId xmlns:p14="http://schemas.microsoft.com/office/powerpoint/2010/main" val="250101330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FB280-0E88-4547-A15D-DCED6EA52CC8}"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3481258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CFB280-0E88-4547-A15D-DCED6EA52CC8}"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2980520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CFB280-0E88-4547-A15D-DCED6EA52CC8}"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3444154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CFB280-0E88-4547-A15D-DCED6EA52CC8}"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673848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CCFB280-0E88-4547-A15D-DCED6EA52CC8}" type="datetimeFigureOut">
              <a:rPr lang="en-US" smtClean="0"/>
              <a:t>8/16/2017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1758524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CCFB280-0E88-4547-A15D-DCED6EA52CC8}" type="datetimeFigureOut">
              <a:rPr lang="en-US" smtClean="0"/>
              <a:t>8/16/2017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1597454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CFB280-0E88-4547-A15D-DCED6EA52CC8}"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324647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CFB280-0E88-4547-A15D-DCED6EA52CC8}"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139644596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CFB280-0E88-4547-A15D-DCED6EA52CC8}"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AB603FBD-8C9C-4C99-A171-31B5F403012E}" type="slidenum">
              <a:rPr lang="en-US" smtClean="0"/>
              <a:t>‹#›</a:t>
            </a:fld>
            <a:endParaRPr lang="en-US"/>
          </a:p>
        </p:txBody>
      </p:sp>
    </p:spTree>
    <p:extLst>
      <p:ext uri="{BB962C8B-B14F-4D97-AF65-F5344CB8AC3E}">
        <p14:creationId xmlns:p14="http://schemas.microsoft.com/office/powerpoint/2010/main" val="244169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CFB280-0E88-4547-A15D-DCED6EA52CC8}"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AB603FBD-8C9C-4C99-A171-31B5F403012E}" type="slidenum">
              <a:rPr lang="en-US" smtClean="0"/>
              <a:t>‹#›</a:t>
            </a:fld>
            <a:endParaRPr lang="en-US"/>
          </a:p>
        </p:txBody>
      </p:sp>
    </p:spTree>
    <p:extLst>
      <p:ext uri="{BB962C8B-B14F-4D97-AF65-F5344CB8AC3E}">
        <p14:creationId xmlns:p14="http://schemas.microsoft.com/office/powerpoint/2010/main" val="258829488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CFB280-0E88-4547-A15D-DCED6EA52CC8}"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AB603FBD-8C9C-4C99-A171-31B5F403012E}" type="slidenum">
              <a:rPr lang="en-US" smtClean="0"/>
              <a:t>‹#›</a:t>
            </a:fld>
            <a:endParaRPr lang="en-US"/>
          </a:p>
        </p:txBody>
      </p:sp>
    </p:spTree>
    <p:extLst>
      <p:ext uri="{BB962C8B-B14F-4D97-AF65-F5344CB8AC3E}">
        <p14:creationId xmlns:p14="http://schemas.microsoft.com/office/powerpoint/2010/main" val="3029522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CFB280-0E88-4547-A15D-DCED6EA52CC8}" type="datetimeFigureOut">
              <a:rPr lang="en-US" smtClean="0"/>
              <a:t>8/16/2017</a:t>
            </a:fld>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AB603FBD-8C9C-4C99-A171-31B5F403012E}" type="slidenum">
              <a:rPr lang="en-US" smtClean="0"/>
              <a:t>‹#›</a:t>
            </a:fld>
            <a:endParaRPr lang="en-US"/>
          </a:p>
        </p:txBody>
      </p:sp>
    </p:spTree>
    <p:extLst>
      <p:ext uri="{BB962C8B-B14F-4D97-AF65-F5344CB8AC3E}">
        <p14:creationId xmlns:p14="http://schemas.microsoft.com/office/powerpoint/2010/main" val="1422911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CFB280-0E88-4547-A15D-DCED6EA52CC8}" type="datetimeFigureOut">
              <a:rPr lang="en-US" smtClean="0"/>
              <a:t>8/16/2017</a:t>
            </a:fld>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AB603FBD-8C9C-4C99-A171-31B5F403012E}" type="slidenum">
              <a:rPr lang="en-US" smtClean="0"/>
              <a:t>‹#›</a:t>
            </a:fld>
            <a:endParaRPr lang="en-US"/>
          </a:p>
        </p:txBody>
      </p:sp>
    </p:spTree>
    <p:extLst>
      <p:ext uri="{BB962C8B-B14F-4D97-AF65-F5344CB8AC3E}">
        <p14:creationId xmlns:p14="http://schemas.microsoft.com/office/powerpoint/2010/main" val="3307047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CFB280-0E88-4547-A15D-DCED6EA52CC8}" type="datetimeFigureOut">
              <a:rPr lang="en-US" smtClean="0"/>
              <a:t>8/16/2017</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59696049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FB280-0E88-4547-A15D-DCED6EA52CC8}"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389940797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FB280-0E88-4547-A15D-DCED6EA52CC8}"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3430629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FCCFB280-0E88-4547-A15D-DCED6EA52CC8}" type="datetimeFigureOut">
              <a:rPr lang="en-US" smtClean="0"/>
              <a:t>8/16/2017</a:t>
            </a:fld>
            <a:endParaRPr lang="en-US"/>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AB603FBD-8C9C-4C99-A171-31B5F403012E}" type="slidenum">
              <a:rPr lang="en-US" smtClean="0"/>
              <a:t>‹#›</a:t>
            </a:fld>
            <a:endParaRPr lang="en-US"/>
          </a:p>
        </p:txBody>
      </p:sp>
    </p:spTree>
    <p:extLst>
      <p:ext uri="{BB962C8B-B14F-4D97-AF65-F5344CB8AC3E}">
        <p14:creationId xmlns:p14="http://schemas.microsoft.com/office/powerpoint/2010/main" val="2039614943"/>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17" r:id="rId14"/>
    <p:sldLayoutId id="2147484018" r:id="rId15"/>
    <p:sldLayoutId id="2147484019" r:id="rId16"/>
    <p:sldLayoutId id="2147484020"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www.elcamino.edu/academics/academicsenate/"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elcamino.edu/academics/ccc/"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rive.google.com/file/d/0B7e8tjX6R0foQURlU01vMWJaSGc/view" TargetMode="External"/><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mailto:dberney@elcamino.ed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AP%205070%20Attendance_JN.doc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kdaniel@elcamino.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smtClean="0"/>
              <a:t>Important </a:t>
            </a:r>
            <a:r>
              <a:rPr lang="en-US" b="1" u="sng"/>
              <a:t>note: </a:t>
            </a:r>
            <a:endParaRPr lang="en-US"/>
          </a:p>
        </p:txBody>
      </p:sp>
      <p:sp>
        <p:nvSpPr>
          <p:cNvPr id="3" name="Content Placeholder 2"/>
          <p:cNvSpPr>
            <a:spLocks noGrp="1"/>
          </p:cNvSpPr>
          <p:nvPr>
            <p:ph idx="1"/>
          </p:nvPr>
        </p:nvSpPr>
        <p:spPr>
          <a:xfrm>
            <a:off x="1663700" y="2438400"/>
            <a:ext cx="7114504" cy="3651504"/>
          </a:xfrm>
        </p:spPr>
        <p:txBody>
          <a:bodyPr>
            <a:normAutofit/>
          </a:bodyPr>
          <a:lstStyle/>
          <a:p>
            <a:pPr marL="0" indent="0" algn="ctr">
              <a:buNone/>
            </a:pPr>
            <a:r>
              <a:rPr lang="en-US" smtClean="0"/>
              <a:t>This </a:t>
            </a:r>
            <a:r>
              <a:rPr lang="en-US"/>
              <a:t>file contains the presentation used at the Senate meeting.  The president’s informal notes have been added in </a:t>
            </a:r>
            <a:r>
              <a:rPr lang="en-US" b="1">
                <a:solidFill>
                  <a:srgbClr val="C00000"/>
                </a:solidFill>
              </a:rPr>
              <a:t>red</a:t>
            </a:r>
            <a:r>
              <a:rPr lang="en-US"/>
              <a:t>. </a:t>
            </a:r>
          </a:p>
          <a:p>
            <a:pPr marL="0" indent="0" algn="ctr">
              <a:buNone/>
            </a:pPr>
            <a:r>
              <a:rPr lang="en-US"/>
              <a:t>These notes have not been reviewed nor have they been approved by the Academic Senate; they were created to provide a prompt (but informal) report about the meeting.  </a:t>
            </a:r>
          </a:p>
          <a:p>
            <a:pPr marL="0" indent="0" algn="ctr">
              <a:buNone/>
            </a:pPr>
            <a:r>
              <a:rPr lang="en-US"/>
              <a:t>For a comprehensive, official accounting of Senate meetings, please refer to Senate meeting minutes: </a:t>
            </a:r>
            <a:r>
              <a:rPr lang="en-US">
                <a:hlinkClick r:id="rId2"/>
              </a:rPr>
              <a:t>http://www.elcamino.edu/academics/academicsenate</a:t>
            </a:r>
            <a:r>
              <a:rPr lang="en-US" smtClean="0">
                <a:hlinkClick r:id="rId2"/>
              </a:rPr>
              <a:t>/</a:t>
            </a:r>
            <a:r>
              <a:rPr lang="en-US" smtClean="0"/>
              <a:t>.</a:t>
            </a:r>
          </a:p>
          <a:p>
            <a:pPr marL="0" indent="0" algn="ctr">
              <a:buNone/>
            </a:pPr>
            <a:r>
              <a:rPr lang="en-US" smtClean="0"/>
              <a:t>Thank </a:t>
            </a:r>
            <a:r>
              <a:rPr lang="en-US"/>
              <a:t>you!   </a:t>
            </a:r>
          </a:p>
          <a:p>
            <a:endParaRPr lang="en-US"/>
          </a:p>
        </p:txBody>
      </p:sp>
    </p:spTree>
    <p:extLst>
      <p:ext uri="{BB962C8B-B14F-4D97-AF65-F5344CB8AC3E}">
        <p14:creationId xmlns:p14="http://schemas.microsoft.com/office/powerpoint/2010/main" val="2946683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t>C. Officer Reports: </a:t>
            </a:r>
            <a:br>
              <a:rPr lang="en-US" dirty="0"/>
            </a:br>
            <a:r>
              <a:rPr lang="en-US" dirty="0"/>
              <a:t>Chair, Curriculum: Allison Carr </a:t>
            </a:r>
          </a:p>
        </p:txBody>
      </p:sp>
      <p:sp>
        <p:nvSpPr>
          <p:cNvPr id="5" name="Content Placeholder 4"/>
          <p:cNvSpPr>
            <a:spLocks noGrp="1"/>
          </p:cNvSpPr>
          <p:nvPr>
            <p:ph sz="half" idx="1"/>
          </p:nvPr>
        </p:nvSpPr>
        <p:spPr>
          <a:xfrm>
            <a:off x="438912" y="2150771"/>
            <a:ext cx="4075938" cy="4121239"/>
          </a:xfrm>
        </p:spPr>
        <p:txBody>
          <a:bodyPr>
            <a:normAutofit fontScale="92500" lnSpcReduction="20000"/>
          </a:bodyPr>
          <a:lstStyle/>
          <a:p>
            <a:pPr marL="0" indent="0">
              <a:buNone/>
            </a:pPr>
            <a:r>
              <a:rPr lang="en-US" b="1" dirty="0" smtClean="0"/>
              <a:t>College Curriculum Meeting 10.11.16</a:t>
            </a:r>
            <a:endParaRPr lang="en-US" u="sng" dirty="0"/>
          </a:p>
          <a:p>
            <a:pPr marL="0" indent="0">
              <a:buNone/>
            </a:pPr>
            <a:r>
              <a:rPr lang="en-US" u="sng" dirty="0"/>
              <a:t>Full Course Review Approvals</a:t>
            </a:r>
          </a:p>
          <a:p>
            <a:r>
              <a:rPr lang="en-US" dirty="0"/>
              <a:t>AJ 111 </a:t>
            </a:r>
          </a:p>
          <a:p>
            <a:r>
              <a:rPr lang="en-US" dirty="0"/>
              <a:t>ASTR 25H</a:t>
            </a:r>
          </a:p>
          <a:p>
            <a:r>
              <a:rPr lang="en-US" dirty="0"/>
              <a:t>BIOL 101H</a:t>
            </a:r>
          </a:p>
          <a:p>
            <a:r>
              <a:rPr lang="en-US" dirty="0"/>
              <a:t>BIOL 102H</a:t>
            </a:r>
          </a:p>
          <a:p>
            <a:r>
              <a:rPr lang="en-US" dirty="0"/>
              <a:t>DANC 221</a:t>
            </a:r>
          </a:p>
          <a:p>
            <a:r>
              <a:rPr lang="en-US" dirty="0"/>
              <a:t>FTEC 144</a:t>
            </a:r>
          </a:p>
          <a:p>
            <a:r>
              <a:rPr lang="en-US" dirty="0"/>
              <a:t>POLI 1H</a:t>
            </a:r>
          </a:p>
          <a:p>
            <a:r>
              <a:rPr lang="en-US" dirty="0"/>
              <a:t>PSYC 5H</a:t>
            </a:r>
          </a:p>
          <a:p>
            <a:r>
              <a:rPr lang="en-US" dirty="0"/>
              <a:t>WELD 23</a:t>
            </a:r>
          </a:p>
          <a:p>
            <a:r>
              <a:rPr lang="en-US" dirty="0"/>
              <a:t>WELD 28</a:t>
            </a:r>
          </a:p>
        </p:txBody>
      </p:sp>
      <p:sp>
        <p:nvSpPr>
          <p:cNvPr id="6" name="Content Placeholder 5"/>
          <p:cNvSpPr>
            <a:spLocks noGrp="1"/>
          </p:cNvSpPr>
          <p:nvPr>
            <p:ph sz="half" idx="2"/>
          </p:nvPr>
        </p:nvSpPr>
        <p:spPr>
          <a:xfrm>
            <a:off x="4629150" y="2524258"/>
            <a:ext cx="3886200" cy="4205725"/>
          </a:xfrm>
        </p:spPr>
        <p:txBody>
          <a:bodyPr>
            <a:normAutofit fontScale="92500" lnSpcReduction="20000"/>
          </a:bodyPr>
          <a:lstStyle/>
          <a:p>
            <a:pPr marL="0" indent="0">
              <a:buNone/>
            </a:pPr>
            <a:r>
              <a:rPr lang="en-US" sz="1700" u="sng" dirty="0"/>
              <a:t>Consent Agenda Approvals</a:t>
            </a:r>
          </a:p>
          <a:p>
            <a:r>
              <a:rPr lang="en-US" sz="1700" dirty="0"/>
              <a:t>ACR 30, 34</a:t>
            </a:r>
          </a:p>
          <a:p>
            <a:r>
              <a:rPr lang="en-US" sz="1700" dirty="0"/>
              <a:t>ACRP 4A, 4B</a:t>
            </a:r>
          </a:p>
          <a:p>
            <a:r>
              <a:rPr lang="en-US" sz="1700" dirty="0"/>
              <a:t>CHIN 1</a:t>
            </a:r>
          </a:p>
          <a:p>
            <a:r>
              <a:rPr lang="en-US" sz="1700" dirty="0"/>
              <a:t>CTEC 200, 201, 202, 203, 210, 211, 212, 213, 220, 221</a:t>
            </a:r>
          </a:p>
          <a:p>
            <a:r>
              <a:rPr lang="en-US" sz="1700" dirty="0"/>
              <a:t>ESL 02C, 02D</a:t>
            </a:r>
          </a:p>
          <a:p>
            <a:r>
              <a:rPr lang="en-US" sz="1700" dirty="0"/>
              <a:t>ESL 52A, 52B, 52C</a:t>
            </a:r>
          </a:p>
          <a:p>
            <a:r>
              <a:rPr lang="en-US" sz="1700" dirty="0"/>
              <a:t>HIST 162, 163 (Course Inactivation)</a:t>
            </a:r>
          </a:p>
          <a:p>
            <a:r>
              <a:rPr lang="en-US" sz="1700" dirty="0"/>
              <a:t>SOCI 107, 115</a:t>
            </a:r>
          </a:p>
          <a:p>
            <a:endParaRPr lang="en-US" sz="1700" dirty="0"/>
          </a:p>
        </p:txBody>
      </p:sp>
      <p:sp>
        <p:nvSpPr>
          <p:cNvPr id="2" name="TextBox 1"/>
          <p:cNvSpPr txBox="1"/>
          <p:nvPr/>
        </p:nvSpPr>
        <p:spPr>
          <a:xfrm>
            <a:off x="4695819" y="5791795"/>
            <a:ext cx="4312158" cy="954107"/>
          </a:xfrm>
          <a:prstGeom prst="rect">
            <a:avLst/>
          </a:prstGeom>
          <a:noFill/>
        </p:spPr>
        <p:txBody>
          <a:bodyPr wrap="square" rtlCol="0">
            <a:spAutoFit/>
          </a:bodyPr>
          <a:lstStyle/>
          <a:p>
            <a:r>
              <a:rPr lang="en-US" sz="1400" dirty="0"/>
              <a:t>More information, including College Curriculum Committee </a:t>
            </a:r>
            <a:r>
              <a:rPr lang="en-US" sz="1400" dirty="0" smtClean="0"/>
              <a:t>minutes</a:t>
            </a:r>
            <a:r>
              <a:rPr lang="en-US" sz="1400" dirty="0"/>
              <a:t>, can be found on the ECC website: </a:t>
            </a:r>
            <a:endParaRPr lang="en-US" sz="1400" dirty="0">
              <a:hlinkClick r:id="rId2"/>
            </a:endParaRPr>
          </a:p>
          <a:p>
            <a:r>
              <a:rPr lang="en-US" sz="1400" b="1" dirty="0" smtClean="0">
                <a:solidFill>
                  <a:schemeClr val="tx2"/>
                </a:solidFill>
                <a:hlinkClick r:id="rId2"/>
              </a:rPr>
              <a:t>http</a:t>
            </a:r>
            <a:r>
              <a:rPr lang="en-US" sz="1400" b="1" dirty="0">
                <a:solidFill>
                  <a:schemeClr val="tx2"/>
                </a:solidFill>
                <a:hlinkClick r:id="rId2"/>
              </a:rPr>
              <a:t>://www.elcamino.edu/academics/ccc/</a:t>
            </a:r>
            <a:r>
              <a:rPr lang="en-US" sz="1400" b="1" dirty="0">
                <a:solidFill>
                  <a:schemeClr val="tx2"/>
                </a:solidFill>
              </a:rPr>
              <a:t>. </a:t>
            </a:r>
          </a:p>
        </p:txBody>
      </p:sp>
    </p:spTree>
    <p:extLst>
      <p:ext uri="{BB962C8B-B14F-4D97-AF65-F5344CB8AC3E}">
        <p14:creationId xmlns:p14="http://schemas.microsoft.com/office/powerpoint/2010/main" val="796610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940379" cy="1320800"/>
          </a:xfrm>
        </p:spPr>
        <p:txBody>
          <a:bodyPr>
            <a:normAutofit/>
          </a:bodyPr>
          <a:lstStyle/>
          <a:p>
            <a:r>
              <a:rPr lang="en-US" dirty="0" smtClean="0"/>
              <a:t>C.  Officer Reports:</a:t>
            </a:r>
            <a:endParaRPr lang="en-US" sz="3100" dirty="0"/>
          </a:p>
        </p:txBody>
      </p:sp>
      <p:sp>
        <p:nvSpPr>
          <p:cNvPr id="6" name="Content Placeholder 5"/>
          <p:cNvSpPr>
            <a:spLocks noGrp="1"/>
          </p:cNvSpPr>
          <p:nvPr>
            <p:ph idx="1"/>
          </p:nvPr>
        </p:nvSpPr>
        <p:spPr/>
        <p:txBody>
          <a:bodyPr>
            <a:normAutofit fontScale="62500" lnSpcReduction="20000"/>
          </a:bodyPr>
          <a:lstStyle/>
          <a:p>
            <a:r>
              <a:rPr lang="en-US" sz="2400" dirty="0"/>
              <a:t>VP Ed Policies, Chris Gold</a:t>
            </a:r>
            <a:r>
              <a:rPr lang="en-US" sz="2400" dirty="0" smtClean="0"/>
              <a:t>.</a:t>
            </a:r>
          </a:p>
          <a:p>
            <a:r>
              <a:rPr lang="en-US" sz="2400" dirty="0" smtClean="0"/>
              <a:t>Page 19 in Senate packet.</a:t>
            </a:r>
          </a:p>
          <a:p>
            <a:r>
              <a:rPr lang="en-US" sz="2400" dirty="0" smtClean="0">
                <a:solidFill>
                  <a:srgbClr val="C00000"/>
                </a:solidFill>
              </a:rPr>
              <a:t>Ed Policies (EPC) discussed whether to combine No Show and Active Enrollment reports.  Senators seem to support this, as did the EPC and Council of Deans.  Admissions supports the change in principle but is not in a position to make the change now, given current technology constraints. </a:t>
            </a:r>
          </a:p>
          <a:p>
            <a:r>
              <a:rPr lang="en-US" sz="2400" dirty="0" smtClean="0"/>
              <a:t>VP Faculty Development, Stacey Allen</a:t>
            </a:r>
          </a:p>
          <a:p>
            <a:r>
              <a:rPr lang="en-US" sz="2400" dirty="0" smtClean="0"/>
              <a:t>Pages 20-21 in Senate packet.</a:t>
            </a:r>
          </a:p>
          <a:p>
            <a:r>
              <a:rPr lang="en-US" sz="2400" dirty="0" smtClean="0">
                <a:solidFill>
                  <a:srgbClr val="C00000"/>
                </a:solidFill>
              </a:rPr>
              <a:t>Faculty are encouraged to help spread the word about the new series Fitness and Fun for Faculty which will continue Thursday, 10/20 1-2 in the Library West Basement.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81339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890523"/>
            <a:ext cx="6631640" cy="974853"/>
          </a:xfrm>
        </p:spPr>
        <p:txBody>
          <a:bodyPr>
            <a:noAutofit/>
          </a:bodyPr>
          <a:lstStyle/>
          <a:p>
            <a:r>
              <a:rPr lang="en-US" dirty="0"/>
              <a:t>C</a:t>
            </a:r>
            <a:r>
              <a:rPr lang="en-US" dirty="0" smtClean="0"/>
              <a:t>. Officer Reports: </a:t>
            </a:r>
            <a:br>
              <a:rPr lang="en-US" dirty="0" smtClean="0"/>
            </a:br>
            <a:r>
              <a:rPr lang="en-US" dirty="0" smtClean="0"/>
              <a:t>VP, Finance Lance </a:t>
            </a:r>
            <a:r>
              <a:rPr lang="en-US" smtClean="0"/>
              <a:t>Widman </a:t>
            </a:r>
            <a:endParaRPr lang="en-US" dirty="0"/>
          </a:p>
        </p:txBody>
      </p:sp>
      <p:sp>
        <p:nvSpPr>
          <p:cNvPr id="3" name="Content Placeholder 2"/>
          <p:cNvSpPr>
            <a:spLocks noGrp="1"/>
          </p:cNvSpPr>
          <p:nvPr>
            <p:ph idx="1"/>
          </p:nvPr>
        </p:nvSpPr>
        <p:spPr>
          <a:xfrm>
            <a:off x="866441" y="2489200"/>
            <a:ext cx="7411285" cy="3530600"/>
          </a:xfrm>
        </p:spPr>
        <p:txBody>
          <a:bodyPr>
            <a:normAutofit fontScale="92500" lnSpcReduction="10000"/>
          </a:bodyPr>
          <a:lstStyle/>
          <a:p>
            <a:r>
              <a:rPr lang="en-US" dirty="0" smtClean="0">
                <a:solidFill>
                  <a:srgbClr val="C00000"/>
                </a:solidFill>
              </a:rPr>
              <a:t>L. Widman was unable to attend the meeting.</a:t>
            </a:r>
            <a:endParaRPr lang="en-US" dirty="0">
              <a:solidFill>
                <a:srgbClr val="C00000"/>
              </a:solidFill>
            </a:endParaRPr>
          </a:p>
          <a:p>
            <a:r>
              <a:rPr lang="en-US" dirty="0"/>
              <a:t>Pages </a:t>
            </a:r>
            <a:r>
              <a:rPr lang="en-US" dirty="0" smtClean="0"/>
              <a:t>22-25 </a:t>
            </a:r>
            <a:r>
              <a:rPr lang="en-US" dirty="0"/>
              <a:t>in Senate </a:t>
            </a:r>
            <a:r>
              <a:rPr lang="en-US" dirty="0" smtClean="0"/>
              <a:t>packet.</a:t>
            </a:r>
          </a:p>
          <a:p>
            <a:r>
              <a:rPr lang="en-US" dirty="0" smtClean="0"/>
              <a:t>PBC </a:t>
            </a:r>
            <a:r>
              <a:rPr lang="en-US" dirty="0"/>
              <a:t>9/25 Minutes: Three excellent discussions, should be read with care</a:t>
            </a:r>
            <a:r>
              <a:rPr lang="en-US" dirty="0" smtClean="0"/>
              <a:t>:</a:t>
            </a:r>
            <a:r>
              <a:rPr lang="en-US" dirty="0"/>
              <a:t> </a:t>
            </a:r>
          </a:p>
          <a:p>
            <a:pPr>
              <a:buFont typeface="+mj-lt"/>
              <a:buAutoNum type="arabicPeriod"/>
            </a:pPr>
            <a:r>
              <a:rPr lang="en-US" dirty="0"/>
              <a:t>Financial Aid </a:t>
            </a:r>
            <a:r>
              <a:rPr lang="en-US" dirty="0" smtClean="0"/>
              <a:t>Update: </a:t>
            </a:r>
            <a:r>
              <a:rPr lang="en-US" dirty="0" smtClean="0">
                <a:solidFill>
                  <a:srgbClr val="C00000"/>
                </a:solidFill>
              </a:rPr>
              <a:t>Please help inform students of the important changes discussed in the minutes.</a:t>
            </a:r>
            <a:endParaRPr lang="en-US" dirty="0">
              <a:solidFill>
                <a:srgbClr val="C00000"/>
              </a:solidFill>
            </a:endParaRPr>
          </a:p>
          <a:p>
            <a:pPr>
              <a:buFont typeface="+mj-lt"/>
              <a:buAutoNum type="arabicPeriod"/>
            </a:pPr>
            <a:r>
              <a:rPr lang="en-US" dirty="0"/>
              <a:t>PBC Orientation: Mission and </a:t>
            </a:r>
            <a:r>
              <a:rPr lang="en-US" dirty="0" smtClean="0"/>
              <a:t>functions.  </a:t>
            </a:r>
            <a:r>
              <a:rPr lang="en-US" dirty="0" smtClean="0">
                <a:solidFill>
                  <a:srgbClr val="C00000"/>
                </a:solidFill>
              </a:rPr>
              <a:t>The Senate brainstorm indicated a desire for more information about the PBC process.  This section of the minutes provides a user-friendly overview.</a:t>
            </a:r>
            <a:endParaRPr lang="en-US" dirty="0">
              <a:solidFill>
                <a:srgbClr val="C00000"/>
              </a:solidFill>
            </a:endParaRPr>
          </a:p>
          <a:p>
            <a:pPr>
              <a:buFont typeface="+mj-lt"/>
              <a:buAutoNum type="arabicPeriod"/>
            </a:pPr>
            <a:r>
              <a:rPr lang="en-US" dirty="0"/>
              <a:t>Comprehensive Master Plan Update: This provides a very good introduction to the Overview of the Comprehensive Plan </a:t>
            </a:r>
            <a:r>
              <a:rPr lang="en-US" dirty="0" smtClean="0"/>
              <a:t>2017-2022 (pages 31-45 in Senate packet)</a:t>
            </a:r>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644122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912056" cy="828549"/>
          </a:xfrm>
        </p:spPr>
        <p:txBody>
          <a:bodyPr>
            <a:noAutofit/>
          </a:bodyPr>
          <a:lstStyle/>
          <a:p>
            <a:r>
              <a:rPr lang="en-US" dirty="0"/>
              <a:t>C</a:t>
            </a:r>
            <a:r>
              <a:rPr lang="en-US" dirty="0" smtClean="0"/>
              <a:t>. Officer </a:t>
            </a:r>
            <a:r>
              <a:rPr lang="en-US" smtClean="0"/>
              <a:t>Reports:</a:t>
            </a:r>
            <a:endParaRPr lang="en-US" sz="2000" b="1" dirty="0"/>
          </a:p>
        </p:txBody>
      </p:sp>
      <p:sp>
        <p:nvSpPr>
          <p:cNvPr id="3" name="Content Placeholder 2"/>
          <p:cNvSpPr>
            <a:spLocks noGrp="1"/>
          </p:cNvSpPr>
          <p:nvPr>
            <p:ph idx="1"/>
          </p:nvPr>
        </p:nvSpPr>
        <p:spPr>
          <a:xfrm>
            <a:off x="866441" y="2489199"/>
            <a:ext cx="6343201" cy="4055979"/>
          </a:xfrm>
        </p:spPr>
        <p:txBody>
          <a:bodyPr>
            <a:normAutofit fontScale="62500" lnSpcReduction="20000"/>
          </a:bodyPr>
          <a:lstStyle/>
          <a:p>
            <a:r>
              <a:rPr lang="en-US" sz="2400" dirty="0"/>
              <a:t>VP, Academic Technology, Pete </a:t>
            </a:r>
            <a:r>
              <a:rPr lang="en-US" sz="2400" dirty="0" smtClean="0"/>
              <a:t>Marcoux.  </a:t>
            </a:r>
          </a:p>
          <a:p>
            <a:r>
              <a:rPr lang="en-US" sz="2400" dirty="0" smtClean="0">
                <a:solidFill>
                  <a:srgbClr val="C00000"/>
                </a:solidFill>
              </a:rPr>
              <a:t>The college’s Technology Plan is being developed and includes discussion of 508 compliance.  </a:t>
            </a:r>
          </a:p>
          <a:p>
            <a:r>
              <a:rPr lang="en-US" sz="2400" dirty="0" smtClean="0">
                <a:solidFill>
                  <a:srgbClr val="C00000"/>
                </a:solidFill>
              </a:rPr>
              <a:t>Online instructors will have access to Canvas for winter session; all classes will be able to access Canvas starting spring 2017.  To teach online, faculty will still need to complete the online teaching training (those who have already completed this will be grandfathered in) but, unlike Etudes, there is no requirement to complete Canvas training.  </a:t>
            </a:r>
          </a:p>
          <a:p>
            <a:r>
              <a:rPr lang="en-US" sz="2400" dirty="0" smtClean="0">
                <a:solidFill>
                  <a:srgbClr val="C00000"/>
                </a:solidFill>
              </a:rPr>
              <a:t>The new laptops and software are being discussed.  </a:t>
            </a:r>
          </a:p>
          <a:p>
            <a:r>
              <a:rPr lang="en-US" sz="2400" dirty="0" smtClean="0">
                <a:solidFill>
                  <a:srgbClr val="C00000"/>
                </a:solidFill>
              </a:rPr>
              <a:t>One Drive is available and offers greater storage than Dropbox.  </a:t>
            </a:r>
          </a:p>
          <a:p>
            <a:r>
              <a:rPr lang="en-US" sz="2400" dirty="0" smtClean="0">
                <a:solidFill>
                  <a:srgbClr val="C00000"/>
                </a:solidFill>
              </a:rPr>
              <a:t>Tech Conference tentatively scheduled for 3/24.  </a:t>
            </a:r>
          </a:p>
          <a:p>
            <a:r>
              <a:rPr lang="en-US" sz="2400" dirty="0" smtClean="0">
                <a:solidFill>
                  <a:srgbClr val="C00000"/>
                </a:solidFill>
              </a:rPr>
              <a:t>Faculty are encouraged to wait to sign up for Canvas until the ECC system is available; migrating is not easy.  </a:t>
            </a:r>
          </a:p>
          <a:p>
            <a:r>
              <a:rPr lang="en-US" sz="2400" dirty="0" smtClean="0">
                <a:solidFill>
                  <a:srgbClr val="C00000"/>
                </a:solidFill>
              </a:rPr>
              <a:t>Student emails may be shifted to Microsoft. </a:t>
            </a:r>
            <a:endParaRPr lang="en-US" sz="2400" b="1" dirty="0">
              <a:solidFill>
                <a:srgbClr val="C00000"/>
              </a:solidFill>
            </a:endParaRPr>
          </a:p>
        </p:txBody>
      </p:sp>
    </p:spTree>
    <p:extLst>
      <p:ext uri="{BB962C8B-B14F-4D97-AF65-F5344CB8AC3E}">
        <p14:creationId xmlns:p14="http://schemas.microsoft.com/office/powerpoint/2010/main" val="312782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912056" cy="828549"/>
          </a:xfrm>
        </p:spPr>
        <p:txBody>
          <a:bodyPr>
            <a:noAutofit/>
          </a:bodyPr>
          <a:lstStyle/>
          <a:p>
            <a:r>
              <a:rPr lang="en-US" dirty="0"/>
              <a:t>C</a:t>
            </a:r>
            <a:r>
              <a:rPr lang="en-US" dirty="0" smtClean="0"/>
              <a:t>. Officer </a:t>
            </a:r>
            <a:r>
              <a:rPr lang="en-US" smtClean="0"/>
              <a:t>Reports:</a:t>
            </a:r>
            <a:endParaRPr lang="en-US" sz="2000" b="1" dirty="0"/>
          </a:p>
        </p:txBody>
      </p:sp>
      <p:sp>
        <p:nvSpPr>
          <p:cNvPr id="3" name="Content Placeholder 2"/>
          <p:cNvSpPr>
            <a:spLocks noGrp="1"/>
          </p:cNvSpPr>
          <p:nvPr>
            <p:ph idx="1"/>
          </p:nvPr>
        </p:nvSpPr>
        <p:spPr>
          <a:xfrm>
            <a:off x="866441" y="2489199"/>
            <a:ext cx="6343201" cy="4055979"/>
          </a:xfrm>
        </p:spPr>
        <p:txBody>
          <a:bodyPr>
            <a:normAutofit/>
          </a:bodyPr>
          <a:lstStyle/>
          <a:p>
            <a:r>
              <a:rPr lang="en-US" sz="2400" dirty="0" smtClean="0"/>
              <a:t>VP</a:t>
            </a:r>
            <a:r>
              <a:rPr lang="en-US" sz="2400" dirty="0"/>
              <a:t>, Instructional Effectiveness/ALC &amp; SLOs Update Russell </a:t>
            </a:r>
            <a:r>
              <a:rPr lang="en-US" sz="2400" dirty="0" smtClean="0"/>
              <a:t>Serr</a:t>
            </a:r>
          </a:p>
          <a:p>
            <a:r>
              <a:rPr lang="en-US" sz="2400" dirty="0" smtClean="0">
                <a:solidFill>
                  <a:srgbClr val="C00000"/>
                </a:solidFill>
              </a:rPr>
              <a:t>Program Reviews now go directly into </a:t>
            </a:r>
            <a:r>
              <a:rPr lang="en-US" sz="2400" dirty="0" err="1" smtClean="0">
                <a:solidFill>
                  <a:srgbClr val="C00000"/>
                </a:solidFill>
              </a:rPr>
              <a:t>TracDat</a:t>
            </a:r>
            <a:r>
              <a:rPr lang="en-US" sz="2400" dirty="0" smtClean="0">
                <a:solidFill>
                  <a:srgbClr val="C00000"/>
                </a:solidFill>
              </a:rPr>
              <a:t> so faculty have a living document readily available for future planning and program reviews.  </a:t>
            </a:r>
          </a:p>
          <a:p>
            <a:r>
              <a:rPr lang="en-US" sz="2400" dirty="0" smtClean="0">
                <a:solidFill>
                  <a:srgbClr val="C00000"/>
                </a:solidFill>
              </a:rPr>
              <a:t>The ALC is continuing to work on PLOs.  Templates for SLOs have been positively received by faculty.  </a:t>
            </a:r>
            <a:endParaRPr lang="en-US" sz="2400" dirty="0">
              <a:solidFill>
                <a:srgbClr val="C00000"/>
              </a:solidFill>
            </a:endParaRPr>
          </a:p>
        </p:txBody>
      </p:sp>
    </p:spTree>
    <p:extLst>
      <p:ext uri="{BB962C8B-B14F-4D97-AF65-F5344CB8AC3E}">
        <p14:creationId xmlns:p14="http://schemas.microsoft.com/office/powerpoint/2010/main" val="333604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 Special Committee Reports</a:t>
            </a:r>
            <a:endParaRPr lang="en-US" dirty="0"/>
          </a:p>
        </p:txBody>
      </p:sp>
      <p:sp>
        <p:nvSpPr>
          <p:cNvPr id="3" name="Content Placeholder 2"/>
          <p:cNvSpPr>
            <a:spLocks noGrp="1"/>
          </p:cNvSpPr>
          <p:nvPr>
            <p:ph idx="1"/>
          </p:nvPr>
        </p:nvSpPr>
        <p:spPr>
          <a:xfrm>
            <a:off x="866441" y="2489200"/>
            <a:ext cx="6343201" cy="4082288"/>
          </a:xfrm>
        </p:spPr>
        <p:txBody>
          <a:bodyPr>
            <a:normAutofit fontScale="85000" lnSpcReduction="20000"/>
          </a:bodyPr>
          <a:lstStyle/>
          <a:p>
            <a:r>
              <a:rPr lang="en-US" sz="2400" dirty="0" smtClean="0"/>
              <a:t>ECC </a:t>
            </a:r>
            <a:r>
              <a:rPr lang="en-US" sz="2400" dirty="0"/>
              <a:t>VP of Student &amp; Community Advancement – </a:t>
            </a:r>
            <a:r>
              <a:rPr lang="en-US" sz="2400" dirty="0" smtClean="0"/>
              <a:t>Dr. Jeanie Nishime</a:t>
            </a:r>
          </a:p>
          <a:p>
            <a:r>
              <a:rPr lang="en-US" sz="2400" dirty="0" smtClean="0">
                <a:solidFill>
                  <a:srgbClr val="C00000"/>
                </a:solidFill>
              </a:rPr>
              <a:t>In Spring 2016, 72% of students who were on track to lose financial aid registered for fall classes (because blocks aren’t put in place for 30 days).  At Compton, the number was 65%.  </a:t>
            </a:r>
          </a:p>
          <a:p>
            <a:r>
              <a:rPr lang="en-US" sz="2400" dirty="0" smtClean="0">
                <a:solidFill>
                  <a:srgbClr val="C00000"/>
                </a:solidFill>
              </a:rPr>
              <a:t>A task force for shelter and food insecurities has been established.  Colleges will begin providing shower facilities.  The task force is investigating establishing a food pantry and reviewing best practices such as those at CSULB.</a:t>
            </a:r>
          </a:p>
          <a:p>
            <a:r>
              <a:rPr lang="en-US" sz="2400" i="1" dirty="0" smtClean="0"/>
              <a:t>(ECC </a:t>
            </a:r>
            <a:r>
              <a:rPr lang="en-US" sz="2400" i="1" dirty="0"/>
              <a:t>VP of Academic Affairs – Dr. Jean </a:t>
            </a:r>
            <a:r>
              <a:rPr lang="en-US" sz="2400" i="1" dirty="0" smtClean="0"/>
              <a:t>Shankweiler is off-campus today.)</a:t>
            </a:r>
            <a:endParaRPr lang="en-US" sz="2400" i="1" dirty="0"/>
          </a:p>
          <a:p>
            <a:endParaRPr lang="en-US" sz="2400" dirty="0" smtClean="0"/>
          </a:p>
        </p:txBody>
      </p:sp>
    </p:spTree>
    <p:extLst>
      <p:ext uri="{BB962C8B-B14F-4D97-AF65-F5344CB8AC3E}">
        <p14:creationId xmlns:p14="http://schemas.microsoft.com/office/powerpoint/2010/main" val="1645442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880" b="0" i="0" u="none" strike="noStrike" kern="1200" spc="0" baseline="0">
                <a:solidFill>
                  <a:prstClr val="black">
                    <a:lumMod val="65000"/>
                    <a:lumOff val="35000"/>
                  </a:prstClr>
                </a:solidFill>
                <a:latin typeface="+mn-lt"/>
                <a:ea typeface="+mn-ea"/>
                <a:cs typeface="+mn-cs"/>
              </a:defRPr>
            </a:pPr>
            <a:r>
              <a:rPr lang="en-US" dirty="0">
                <a:solidFill>
                  <a:schemeClr val="bg1"/>
                </a:solidFill>
              </a:rPr>
              <a:t>G. Information Items – Discussion</a:t>
            </a:r>
            <a:br>
              <a:rPr lang="en-US" dirty="0">
                <a:solidFill>
                  <a:schemeClr val="bg1"/>
                </a:solidFill>
              </a:rPr>
            </a:br>
            <a:r>
              <a:rPr lang="en-US" dirty="0">
                <a:solidFill>
                  <a:schemeClr val="bg1"/>
                </a:solidFill>
              </a:rPr>
              <a:t>Letter and Plus/Minus Grading </a:t>
            </a:r>
            <a:br>
              <a:rPr lang="en-US" dirty="0">
                <a:solidFill>
                  <a:schemeClr val="bg1"/>
                </a:solidFill>
              </a:rPr>
            </a:br>
            <a:endParaRPr lang="en-US" dirty="0"/>
          </a:p>
        </p:txBody>
      </p:sp>
      <p:sp>
        <p:nvSpPr>
          <p:cNvPr id="3" name="Content Placeholder 2"/>
          <p:cNvSpPr>
            <a:spLocks noGrp="1"/>
          </p:cNvSpPr>
          <p:nvPr>
            <p:ph idx="1"/>
          </p:nvPr>
        </p:nvSpPr>
        <p:spPr>
          <a:xfrm>
            <a:off x="866440" y="2294021"/>
            <a:ext cx="7667959" cy="4046621"/>
          </a:xfrm>
        </p:spPr>
        <p:txBody>
          <a:bodyPr>
            <a:normAutofit fontScale="77500" lnSpcReduction="20000"/>
          </a:bodyPr>
          <a:lstStyle/>
          <a:p>
            <a:r>
              <a:rPr lang="en-US" dirty="0" smtClean="0">
                <a:solidFill>
                  <a:srgbClr val="C00000"/>
                </a:solidFill>
              </a:rPr>
              <a:t>C. Gold noted that discussions with faculty and regarding AP 5070 raised the question of whether the college should implement +/- grading.  (See following slides for data and a listing of pros/cons.)</a:t>
            </a:r>
          </a:p>
          <a:p>
            <a:r>
              <a:rPr lang="en-US" dirty="0" smtClean="0">
                <a:solidFill>
                  <a:srgbClr val="C00000"/>
                </a:solidFill>
              </a:rPr>
              <a:t>Counselors have noted that +/- grading presents challenges since they must calculate GPAs by hand.  </a:t>
            </a:r>
          </a:p>
          <a:p>
            <a:r>
              <a:rPr lang="en-US" dirty="0" smtClean="0">
                <a:solidFill>
                  <a:srgbClr val="C00000"/>
                </a:solidFill>
              </a:rPr>
              <a:t>An opinion survey has been developed on this issue and can be sent to the senators or to all ECC faculty.  </a:t>
            </a:r>
          </a:p>
          <a:p>
            <a:r>
              <a:rPr lang="en-US" dirty="0" smtClean="0">
                <a:solidFill>
                  <a:srgbClr val="C00000"/>
                </a:solidFill>
              </a:rPr>
              <a:t>Santa Barbara City College shifted to +/- system and found that allowing faculty to continue with flat grading after the adoption of +/- created difficulties.  </a:t>
            </a:r>
          </a:p>
          <a:p>
            <a:r>
              <a:rPr lang="en-US" dirty="0" smtClean="0">
                <a:solidFill>
                  <a:srgbClr val="C00000"/>
                </a:solidFill>
              </a:rPr>
              <a:t>Senators noted:</a:t>
            </a:r>
          </a:p>
          <a:p>
            <a:pPr lvl="1"/>
            <a:r>
              <a:rPr lang="en-US" dirty="0" smtClean="0">
                <a:solidFill>
                  <a:srgbClr val="C00000"/>
                </a:solidFill>
              </a:rPr>
              <a:t>+/- rewards B+/C+ students for their efforts.</a:t>
            </a:r>
          </a:p>
          <a:p>
            <a:pPr lvl="1"/>
            <a:r>
              <a:rPr lang="en-US" dirty="0" smtClean="0">
                <a:solidFill>
                  <a:srgbClr val="C00000"/>
                </a:solidFill>
              </a:rPr>
              <a:t>Students may choose another college if they are concerned their GPA will be adversely affected.</a:t>
            </a:r>
          </a:p>
          <a:p>
            <a:pPr lvl="1"/>
            <a:r>
              <a:rPr lang="en-US" dirty="0" smtClean="0">
                <a:solidFill>
                  <a:srgbClr val="C00000"/>
                </a:solidFill>
              </a:rPr>
              <a:t>Transfer rates may increase from establishment of + grades.</a:t>
            </a:r>
          </a:p>
          <a:p>
            <a:pPr lvl="1"/>
            <a:r>
              <a:rPr lang="en-US" dirty="0" smtClean="0">
                <a:solidFill>
                  <a:srgbClr val="C00000"/>
                </a:solidFill>
              </a:rPr>
              <a:t>A + grade may be easier for a student to recover from than a flat grade (e.g., a B+ vs. B).</a:t>
            </a:r>
          </a:p>
          <a:p>
            <a:r>
              <a:rPr lang="en-US" dirty="0" smtClean="0">
                <a:solidFill>
                  <a:srgbClr val="C00000"/>
                </a:solidFill>
              </a:rPr>
              <a:t>There is no impact on financial aid since C- grades can’t be awarded.</a:t>
            </a:r>
            <a:endParaRPr lang="en-US" dirty="0">
              <a:solidFill>
                <a:srgbClr val="C00000"/>
              </a:solidFill>
            </a:endParaRPr>
          </a:p>
        </p:txBody>
      </p:sp>
    </p:spTree>
    <p:extLst>
      <p:ext uri="{BB962C8B-B14F-4D97-AF65-F5344CB8AC3E}">
        <p14:creationId xmlns:p14="http://schemas.microsoft.com/office/powerpoint/2010/main" val="2667184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692170587"/>
              </p:ext>
            </p:extLst>
          </p:nvPr>
        </p:nvGraphicFramePr>
        <p:xfrm>
          <a:off x="1254868" y="857250"/>
          <a:ext cx="7295745" cy="5143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8316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3490" b="5764"/>
          <a:stretch/>
        </p:blipFill>
        <p:spPr>
          <a:xfrm>
            <a:off x="534865" y="977211"/>
            <a:ext cx="4865607" cy="4931924"/>
          </a:xfrm>
          <a:prstGeom prst="rect">
            <a:avLst/>
          </a:prstGeom>
        </p:spPr>
      </p:pic>
      <p:sp>
        <p:nvSpPr>
          <p:cNvPr id="6" name="TextBox 5"/>
          <p:cNvSpPr txBox="1"/>
          <p:nvPr/>
        </p:nvSpPr>
        <p:spPr>
          <a:xfrm>
            <a:off x="977630" y="4465294"/>
            <a:ext cx="2130358" cy="300082"/>
          </a:xfrm>
          <a:prstGeom prst="rect">
            <a:avLst/>
          </a:prstGeom>
          <a:solidFill>
            <a:schemeClr val="bg1"/>
          </a:solidFill>
        </p:spPr>
        <p:txBody>
          <a:bodyPr wrap="square" rtlCol="0">
            <a:spAutoFit/>
          </a:bodyPr>
          <a:lstStyle/>
          <a:p>
            <a:endParaRPr lang="en-US" sz="1350"/>
          </a:p>
        </p:txBody>
      </p:sp>
      <p:sp>
        <p:nvSpPr>
          <p:cNvPr id="7" name="TextBox 6"/>
          <p:cNvSpPr txBox="1"/>
          <p:nvPr/>
        </p:nvSpPr>
        <p:spPr>
          <a:xfrm>
            <a:off x="5498008" y="2171999"/>
            <a:ext cx="3645992" cy="1754326"/>
          </a:xfrm>
          <a:prstGeom prst="rect">
            <a:avLst/>
          </a:prstGeom>
          <a:noFill/>
        </p:spPr>
        <p:txBody>
          <a:bodyPr wrap="square" rtlCol="0">
            <a:spAutoFit/>
          </a:bodyPr>
          <a:lstStyle/>
          <a:p>
            <a:r>
              <a:rPr lang="en-US" dirty="0"/>
              <a:t>From supporting documents used in the </a:t>
            </a:r>
            <a:r>
              <a:rPr lang="en-US" dirty="0" smtClean="0"/>
              <a:t>2012 </a:t>
            </a:r>
            <a:r>
              <a:rPr lang="en-US" dirty="0"/>
              <a:t>SBCC discussion of whether or not to </a:t>
            </a:r>
            <a:r>
              <a:rPr lang="en-US" dirty="0" smtClean="0"/>
              <a:t>switch  </a:t>
            </a:r>
            <a:r>
              <a:rPr lang="en-US" dirty="0"/>
              <a:t>to plus/minus grading.  SBCC </a:t>
            </a:r>
            <a:r>
              <a:rPr lang="en-US" dirty="0" smtClean="0"/>
              <a:t>now uses </a:t>
            </a:r>
            <a:r>
              <a:rPr lang="en-US" dirty="0"/>
              <a:t>plus/minus grading.</a:t>
            </a:r>
          </a:p>
        </p:txBody>
      </p:sp>
      <p:sp>
        <p:nvSpPr>
          <p:cNvPr id="2" name="TextBox 1"/>
          <p:cNvSpPr txBox="1"/>
          <p:nvPr/>
        </p:nvSpPr>
        <p:spPr>
          <a:xfrm>
            <a:off x="5801487" y="4829556"/>
            <a:ext cx="2898867" cy="1754326"/>
          </a:xfrm>
          <a:prstGeom prst="rect">
            <a:avLst/>
          </a:prstGeom>
          <a:noFill/>
        </p:spPr>
        <p:txBody>
          <a:bodyPr wrap="square" rtlCol="0">
            <a:spAutoFit/>
          </a:bodyPr>
          <a:lstStyle/>
          <a:p>
            <a:r>
              <a:rPr lang="en-US" dirty="0"/>
              <a:t>For more information visit: </a:t>
            </a:r>
          </a:p>
          <a:p>
            <a:r>
              <a:rPr lang="en-US" dirty="0">
                <a:hlinkClick r:id="rId3"/>
              </a:rPr>
              <a:t>https://drive.google.com/file/d/0B7e8tjX6R0foQURlU01vMWJaSGc/view</a:t>
            </a:r>
            <a:endParaRPr lang="en-US" dirty="0"/>
          </a:p>
        </p:txBody>
      </p:sp>
    </p:spTree>
    <p:extLst>
      <p:ext uri="{BB962C8B-B14F-4D97-AF65-F5344CB8AC3E}">
        <p14:creationId xmlns:p14="http://schemas.microsoft.com/office/powerpoint/2010/main" val="3831550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 Information Items – Discussion: Department Chairs</a:t>
            </a:r>
            <a:endParaRPr lang="en-US" dirty="0"/>
          </a:p>
        </p:txBody>
      </p:sp>
      <p:sp>
        <p:nvSpPr>
          <p:cNvPr id="5" name="Content Placeholder 4"/>
          <p:cNvSpPr>
            <a:spLocks noGrp="1"/>
          </p:cNvSpPr>
          <p:nvPr>
            <p:ph idx="1"/>
          </p:nvPr>
        </p:nvSpPr>
        <p:spPr>
          <a:xfrm>
            <a:off x="827700" y="1930399"/>
            <a:ext cx="6711654" cy="4024717"/>
          </a:xfrm>
        </p:spPr>
        <p:txBody>
          <a:bodyPr>
            <a:normAutofit fontScale="70000" lnSpcReduction="20000"/>
          </a:bodyPr>
          <a:lstStyle/>
          <a:p>
            <a:pPr lvl="1"/>
            <a:endParaRPr lang="en-US" dirty="0" smtClean="0"/>
          </a:p>
          <a:p>
            <a:pPr marL="0" indent="0">
              <a:buNone/>
            </a:pPr>
            <a:endParaRPr lang="en-US" dirty="0" smtClean="0"/>
          </a:p>
          <a:p>
            <a:r>
              <a:rPr lang="en-US" sz="2400" dirty="0" smtClean="0"/>
              <a:t>Daniel Berney, Dance (Fine Arts)</a:t>
            </a:r>
          </a:p>
          <a:p>
            <a:r>
              <a:rPr lang="en-US" sz="2400" dirty="0" smtClean="0">
                <a:solidFill>
                  <a:srgbClr val="C00000"/>
                </a:solidFill>
              </a:rPr>
              <a:t>Professor Berney asked senators to poll their colleagues for their input on this topic.  He will be coordinating a task force and, if needed, will establish a committee.  For more information, to assist in this effort or to provide input, contact Professor Berney at </a:t>
            </a:r>
            <a:r>
              <a:rPr lang="en-US" sz="2400" dirty="0" smtClean="0">
                <a:solidFill>
                  <a:srgbClr val="C00000"/>
                </a:solidFill>
                <a:hlinkClick r:id="rId3"/>
              </a:rPr>
              <a:t>dberney@elcamino.edu</a:t>
            </a:r>
            <a:r>
              <a:rPr lang="en-US" sz="2400" dirty="0" smtClean="0">
                <a:solidFill>
                  <a:srgbClr val="C00000"/>
                </a:solidFill>
              </a:rPr>
              <a:t> or x3657. </a:t>
            </a:r>
          </a:p>
          <a:p>
            <a:r>
              <a:rPr lang="en-US" sz="2400" dirty="0" smtClean="0"/>
              <a:t>Possible topics for consideration:</a:t>
            </a:r>
          </a:p>
          <a:p>
            <a:r>
              <a:rPr lang="en-US" sz="2400" dirty="0" smtClean="0"/>
              <a:t>Pros and cons?</a:t>
            </a:r>
            <a:endParaRPr lang="en-US" sz="2400" dirty="0"/>
          </a:p>
          <a:p>
            <a:r>
              <a:rPr lang="en-US" sz="2400" dirty="0" smtClean="0"/>
              <a:t>Comparison with comparable colleges?</a:t>
            </a:r>
            <a:endParaRPr lang="en-US" sz="2400" dirty="0"/>
          </a:p>
          <a:p>
            <a:r>
              <a:rPr lang="en-US" sz="2400" dirty="0" smtClean="0"/>
              <a:t>Costs?</a:t>
            </a:r>
            <a:endParaRPr lang="en-US" sz="2400" dirty="0"/>
          </a:p>
          <a:p>
            <a:r>
              <a:rPr lang="en-US" sz="2400" dirty="0" smtClean="0"/>
              <a:t>The roles of chairs, relative to associate deans</a:t>
            </a:r>
            <a:r>
              <a:rPr lang="en-US" dirty="0" smtClean="0"/>
              <a:t>?</a:t>
            </a:r>
            <a:endParaRPr lang="en-US" dirty="0"/>
          </a:p>
          <a:p>
            <a:endParaRPr lang="en-US" dirty="0"/>
          </a:p>
        </p:txBody>
      </p:sp>
    </p:spTree>
    <p:extLst>
      <p:ext uri="{BB962C8B-B14F-4D97-AF65-F5344CB8AC3E}">
        <p14:creationId xmlns:p14="http://schemas.microsoft.com/office/powerpoint/2010/main" val="4081769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710332"/>
            <a:ext cx="7155893" cy="2554983"/>
          </a:xfrm>
        </p:spPr>
        <p:txBody>
          <a:bodyPr/>
          <a:lstStyle/>
          <a:p>
            <a:r>
              <a:rPr lang="en-US" dirty="0" smtClean="0"/>
              <a:t>ECC Academic Senate </a:t>
            </a:r>
            <a:r>
              <a:rPr lang="en-US" sz="2400" dirty="0" smtClean="0"/>
              <a:t>October 18</a:t>
            </a:r>
            <a:r>
              <a:rPr lang="en-US" sz="2400" baseline="30000" dirty="0" smtClean="0"/>
              <a:t>th</a:t>
            </a:r>
            <a:r>
              <a:rPr lang="en-US" sz="2400" dirty="0" smtClean="0"/>
              <a:t> 2016</a:t>
            </a:r>
            <a:endParaRPr lang="en-US" sz="2400" dirty="0"/>
          </a:p>
        </p:txBody>
      </p:sp>
      <p:sp>
        <p:nvSpPr>
          <p:cNvPr id="3" name="Subtitle 2"/>
          <p:cNvSpPr>
            <a:spLocks noGrp="1"/>
          </p:cNvSpPr>
          <p:nvPr>
            <p:ph type="subTitle" idx="1"/>
          </p:nvPr>
        </p:nvSpPr>
        <p:spPr>
          <a:xfrm>
            <a:off x="866442" y="4289699"/>
            <a:ext cx="6620968" cy="1475139"/>
          </a:xfrm>
        </p:spPr>
        <p:txBody>
          <a:bodyPr>
            <a:normAutofit/>
          </a:bodyPr>
          <a:lstStyle/>
          <a:p>
            <a:endParaRPr lang="en-US" sz="2800" dirty="0" smtClean="0">
              <a:solidFill>
                <a:schemeClr val="tx1"/>
              </a:solidFill>
            </a:endParaRPr>
          </a:p>
          <a:p>
            <a:r>
              <a:rPr lang="en-US" sz="2800" dirty="0" smtClean="0">
                <a:solidFill>
                  <a:schemeClr val="tx1"/>
                </a:solidFill>
              </a:rPr>
              <a:t>Please</a:t>
            </a:r>
            <a:r>
              <a:rPr lang="en-US" sz="2800" b="1" dirty="0" smtClean="0">
                <a:solidFill>
                  <a:srgbClr val="00B050"/>
                </a:solidFill>
              </a:rPr>
              <a:t> </a:t>
            </a:r>
            <a:r>
              <a:rPr lang="en-US" sz="2800" b="1" u="sng" dirty="0" smtClean="0"/>
              <a:t>sign in</a:t>
            </a:r>
            <a:r>
              <a:rPr lang="en-US" sz="2400" b="1" dirty="0" smtClean="0"/>
              <a:t> </a:t>
            </a:r>
            <a:r>
              <a:rPr lang="en-US" sz="2400" dirty="0" smtClean="0">
                <a:solidFill>
                  <a:schemeClr val="tx1"/>
                </a:solidFill>
              </a:rPr>
              <a:t>&amp; pick up name card.</a:t>
            </a:r>
          </a:p>
          <a:p>
            <a:endParaRPr lang="en-US" dirty="0"/>
          </a:p>
        </p:txBody>
      </p:sp>
      <p:pic>
        <p:nvPicPr>
          <p:cNvPr id="14339" name="Picture 3" descr="ecclogo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7460" y="747711"/>
            <a:ext cx="2139950"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1498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609599" y="2160590"/>
            <a:ext cx="6347714" cy="4490581"/>
          </a:xfrm>
        </p:spPr>
        <p:txBody>
          <a:bodyPr>
            <a:normAutofit/>
          </a:bodyPr>
          <a:lstStyle/>
          <a:p>
            <a:r>
              <a:rPr lang="en-US" sz="2400" dirty="0">
                <a:solidFill>
                  <a:schemeClr val="tx1"/>
                </a:solidFill>
              </a:rPr>
              <a:t>H.  Future Agenda </a:t>
            </a:r>
            <a:r>
              <a:rPr lang="en-US" sz="2400" dirty="0" smtClean="0">
                <a:solidFill>
                  <a:schemeClr val="tx1"/>
                </a:solidFill>
              </a:rPr>
              <a:t>Items</a:t>
            </a:r>
          </a:p>
          <a:p>
            <a:pPr lvl="1"/>
            <a:r>
              <a:rPr lang="en-US" dirty="0"/>
              <a:t>Ed Policies: </a:t>
            </a:r>
            <a:r>
              <a:rPr lang="en-US" dirty="0" smtClean="0"/>
              <a:t>AP 5070 (2</a:t>
            </a:r>
            <a:r>
              <a:rPr lang="en-US" baseline="30000" dirty="0" smtClean="0"/>
              <a:t>nd</a:t>
            </a:r>
            <a:r>
              <a:rPr lang="en-US" dirty="0" smtClean="0"/>
              <a:t> Reading), BP/AP </a:t>
            </a:r>
            <a:r>
              <a:rPr lang="en-US" dirty="0"/>
              <a:t>5010, AP 5011 Admissions and Concurrent Enrollment </a:t>
            </a:r>
          </a:p>
          <a:p>
            <a:pPr lvl="1"/>
            <a:r>
              <a:rPr lang="en-US" dirty="0"/>
              <a:t>Online Educational Resources</a:t>
            </a:r>
          </a:p>
          <a:p>
            <a:pPr lvl="1"/>
            <a:r>
              <a:rPr lang="en-US" dirty="0"/>
              <a:t>Educational Master Plan </a:t>
            </a:r>
            <a:r>
              <a:rPr lang="en-US" dirty="0" smtClean="0"/>
              <a:t>(11/1 </a:t>
            </a:r>
            <a:r>
              <a:rPr lang="en-US" dirty="0"/>
              <a:t>– 2</a:t>
            </a:r>
            <a:r>
              <a:rPr lang="en-US" baseline="30000" dirty="0"/>
              <a:t>nd</a:t>
            </a:r>
            <a:r>
              <a:rPr lang="en-US" dirty="0"/>
              <a:t> reading).</a:t>
            </a:r>
          </a:p>
          <a:p>
            <a:pPr lvl="1"/>
            <a:r>
              <a:rPr lang="en-US" dirty="0"/>
              <a:t>Campus-Wide Emergency Response Drill: Chief Michael Trevis (11/1</a:t>
            </a:r>
            <a:r>
              <a:rPr lang="en-US" dirty="0" smtClean="0"/>
              <a:t>)</a:t>
            </a:r>
          </a:p>
          <a:p>
            <a:pPr lvl="1"/>
            <a:r>
              <a:rPr lang="en-US" dirty="0" smtClean="0"/>
              <a:t>Faculty Association for California Community Colleges (FACCC): Chris Halligan</a:t>
            </a:r>
          </a:p>
          <a:p>
            <a:r>
              <a:rPr lang="en-US" sz="2400" dirty="0" smtClean="0">
                <a:solidFill>
                  <a:schemeClr val="tx1"/>
                </a:solidFill>
              </a:rPr>
              <a:t>I</a:t>
            </a:r>
            <a:r>
              <a:rPr lang="en-US" sz="2400" dirty="0">
                <a:solidFill>
                  <a:schemeClr val="tx1"/>
                </a:solidFill>
              </a:rPr>
              <a:t>. Public Comment</a:t>
            </a:r>
          </a:p>
          <a:p>
            <a:r>
              <a:rPr lang="en-US" sz="2400" dirty="0">
                <a:solidFill>
                  <a:schemeClr val="tx1"/>
                </a:solidFill>
              </a:rPr>
              <a:t>J. </a:t>
            </a:r>
            <a:r>
              <a:rPr lang="en-US" sz="2400" dirty="0" smtClean="0">
                <a:solidFill>
                  <a:schemeClr val="tx1"/>
                </a:solidFill>
              </a:rPr>
              <a:t>Adjourn</a:t>
            </a:r>
            <a:endParaRPr lang="en-US" sz="2400" dirty="0">
              <a:solidFill>
                <a:schemeClr val="tx1"/>
              </a:solidFill>
            </a:endParaRPr>
          </a:p>
        </p:txBody>
      </p:sp>
    </p:spTree>
    <p:extLst>
      <p:ext uri="{BB962C8B-B14F-4D97-AF65-F5344CB8AC3E}">
        <p14:creationId xmlns:p14="http://schemas.microsoft.com/office/powerpoint/2010/main" val="14393410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2088"/>
            <a:ext cx="8229600" cy="685800"/>
          </a:xfrm>
        </p:spPr>
        <p:txBody>
          <a:bodyPr>
            <a:normAutofit fontScale="90000"/>
          </a:bodyPr>
          <a:lstStyle/>
          <a:p>
            <a:r>
              <a:rPr lang="en-US" sz="2400" dirty="0" smtClean="0"/>
              <a:t>ECC Academic Senate 2016-2017</a:t>
            </a:r>
            <a:br>
              <a:rPr lang="en-US" sz="2400" dirty="0" smtClean="0"/>
            </a:br>
            <a:r>
              <a:rPr lang="en-US" sz="2400" dirty="0" smtClean="0"/>
              <a:t>Thank you for your service!</a:t>
            </a:r>
            <a:endParaRPr lang="en-US" sz="2400" dirty="0"/>
          </a:p>
        </p:txBody>
      </p:sp>
      <p:sp>
        <p:nvSpPr>
          <p:cNvPr id="5" name="TextBox 4"/>
          <p:cNvSpPr txBox="1"/>
          <p:nvPr/>
        </p:nvSpPr>
        <p:spPr>
          <a:xfrm>
            <a:off x="762000" y="1278408"/>
            <a:ext cx="2057400" cy="4832092"/>
          </a:xfrm>
          <a:prstGeom prst="rect">
            <a:avLst/>
          </a:prstGeom>
          <a:noFill/>
        </p:spPr>
        <p:txBody>
          <a:bodyPr wrap="square" rtlCol="0">
            <a:spAutoFit/>
          </a:bodyPr>
          <a:lstStyle/>
          <a:p>
            <a:r>
              <a:rPr lang="en-US" sz="1400" b="1" u="sng" dirty="0" smtClean="0"/>
              <a:t>BSS</a:t>
            </a:r>
          </a:p>
          <a:p>
            <a:r>
              <a:rPr lang="en-US" sz="1400" dirty="0"/>
              <a:t>Stacey </a:t>
            </a:r>
            <a:r>
              <a:rPr lang="en-US" sz="1400" dirty="0" smtClean="0"/>
              <a:t>Allen</a:t>
            </a:r>
          </a:p>
          <a:p>
            <a:r>
              <a:rPr lang="en-US" sz="1400" dirty="0" smtClean="0"/>
              <a:t>Kristie Daniel-DiGregorio</a:t>
            </a:r>
          </a:p>
          <a:p>
            <a:r>
              <a:rPr lang="en-US" sz="1400" dirty="0" smtClean="0"/>
              <a:t>Chris Gold</a:t>
            </a:r>
          </a:p>
          <a:p>
            <a:r>
              <a:rPr lang="en-US" sz="1400" dirty="0" smtClean="0"/>
              <a:t>Lance Widman</a:t>
            </a:r>
          </a:p>
          <a:p>
            <a:r>
              <a:rPr lang="en-US" sz="1400" dirty="0" smtClean="0"/>
              <a:t>Michael Wynne</a:t>
            </a:r>
            <a:endParaRPr lang="en-US" sz="1400" dirty="0"/>
          </a:p>
          <a:p>
            <a:endParaRPr lang="en-US" sz="1400" dirty="0"/>
          </a:p>
          <a:p>
            <a:r>
              <a:rPr lang="en-US" sz="1400" b="1" u="sng" dirty="0" smtClean="0"/>
              <a:t>Business</a:t>
            </a:r>
          </a:p>
          <a:p>
            <a:r>
              <a:rPr lang="en-US" sz="1400" dirty="0"/>
              <a:t>Kurt </a:t>
            </a:r>
            <a:r>
              <a:rPr lang="en-US" sz="1400" dirty="0" smtClean="0"/>
              <a:t>Hull</a:t>
            </a:r>
          </a:p>
          <a:p>
            <a:r>
              <a:rPr lang="en-US" sz="1400" dirty="0" smtClean="0"/>
              <a:t>Philip Lau</a:t>
            </a:r>
          </a:p>
          <a:p>
            <a:r>
              <a:rPr lang="en-US" sz="1400" dirty="0" err="1" smtClean="0"/>
              <a:t>Nic</a:t>
            </a:r>
            <a:r>
              <a:rPr lang="en-US" sz="1400" dirty="0" smtClean="0"/>
              <a:t> </a:t>
            </a:r>
            <a:r>
              <a:rPr lang="en-US" sz="1400" dirty="0" err="1" smtClean="0"/>
              <a:t>McGrue</a:t>
            </a:r>
            <a:endParaRPr lang="en-US" sz="1400" dirty="0" smtClean="0"/>
          </a:p>
          <a:p>
            <a:r>
              <a:rPr lang="en-US" sz="1400" dirty="0" smtClean="0"/>
              <a:t>Josh Troesh</a:t>
            </a:r>
            <a:endParaRPr lang="en-US" sz="1400" dirty="0"/>
          </a:p>
          <a:p>
            <a:endParaRPr lang="en-US" sz="1400" b="1" u="sng" dirty="0"/>
          </a:p>
          <a:p>
            <a:r>
              <a:rPr lang="en-US" sz="1400" b="1" u="sng" dirty="0" smtClean="0"/>
              <a:t>Compton Ed. Center</a:t>
            </a:r>
          </a:p>
          <a:p>
            <a:r>
              <a:rPr lang="en-US" sz="1400" dirty="0" smtClean="0"/>
              <a:t>Paul Flor</a:t>
            </a:r>
          </a:p>
          <a:p>
            <a:r>
              <a:rPr lang="en-US" sz="1400" dirty="0" smtClean="0"/>
              <a:t>Chris Halligan</a:t>
            </a:r>
          </a:p>
          <a:p>
            <a:endParaRPr lang="en-US" sz="1400" dirty="0"/>
          </a:p>
          <a:p>
            <a:r>
              <a:rPr lang="en-US" sz="1400" b="1" u="sng" dirty="0" smtClean="0"/>
              <a:t>Counseling</a:t>
            </a:r>
          </a:p>
          <a:p>
            <a:r>
              <a:rPr lang="en-US" sz="1400" dirty="0"/>
              <a:t>Anna </a:t>
            </a:r>
            <a:r>
              <a:rPr lang="en-US" sz="1400" dirty="0" smtClean="0"/>
              <a:t>Brochet</a:t>
            </a:r>
          </a:p>
          <a:p>
            <a:r>
              <a:rPr lang="en-US" sz="1400" dirty="0" smtClean="0"/>
              <a:t>Yamonte Cooper </a:t>
            </a:r>
          </a:p>
          <a:p>
            <a:r>
              <a:rPr lang="en-US" sz="1400" dirty="0" smtClean="0"/>
              <a:t>Rene Lozano</a:t>
            </a:r>
            <a:endParaRPr lang="en-US" sz="1400" dirty="0"/>
          </a:p>
        </p:txBody>
      </p:sp>
      <p:sp>
        <p:nvSpPr>
          <p:cNvPr id="6" name="TextBox 5"/>
          <p:cNvSpPr txBox="1"/>
          <p:nvPr/>
        </p:nvSpPr>
        <p:spPr>
          <a:xfrm>
            <a:off x="3124200" y="1360170"/>
            <a:ext cx="2629246" cy="5170646"/>
          </a:xfrm>
          <a:prstGeom prst="rect">
            <a:avLst/>
          </a:prstGeom>
          <a:noFill/>
        </p:spPr>
        <p:txBody>
          <a:bodyPr wrap="none" rtlCol="0">
            <a:spAutoFit/>
          </a:bodyPr>
          <a:lstStyle/>
          <a:p>
            <a:r>
              <a:rPr lang="en-US" sz="1400" b="1" u="sng" dirty="0" smtClean="0"/>
              <a:t>Fine Arts</a:t>
            </a:r>
          </a:p>
          <a:p>
            <a:r>
              <a:rPr lang="en-US" sz="1400" dirty="0" smtClean="0"/>
              <a:t>Ali Ahmadpour</a:t>
            </a:r>
          </a:p>
          <a:p>
            <a:r>
              <a:rPr lang="en-US" sz="1400" dirty="0" smtClean="0"/>
              <a:t>Daniel Berney</a:t>
            </a:r>
          </a:p>
          <a:p>
            <a:r>
              <a:rPr lang="en-US" sz="1400" dirty="0" smtClean="0"/>
              <a:t>Diana Crossman</a:t>
            </a:r>
          </a:p>
          <a:p>
            <a:r>
              <a:rPr lang="en-US" sz="1400" dirty="0" smtClean="0"/>
              <a:t>Russell </a:t>
            </a:r>
            <a:r>
              <a:rPr lang="en-US" sz="1400" dirty="0" err="1" smtClean="0"/>
              <a:t>McMillin</a:t>
            </a:r>
            <a:endParaRPr lang="en-US" sz="1400" dirty="0"/>
          </a:p>
          <a:p>
            <a:r>
              <a:rPr lang="en-US" sz="1400" dirty="0" smtClean="0"/>
              <a:t>Chris Wells</a:t>
            </a:r>
          </a:p>
          <a:p>
            <a:endParaRPr lang="en-US" sz="1400" dirty="0"/>
          </a:p>
          <a:p>
            <a:r>
              <a:rPr lang="en-US" sz="1400" b="1" u="sng" dirty="0" smtClean="0"/>
              <a:t>Health Sciences &amp; Athletics/</a:t>
            </a:r>
          </a:p>
          <a:p>
            <a:r>
              <a:rPr lang="en-US" sz="1400" b="1" u="sng" dirty="0" smtClean="0"/>
              <a:t>Nursing</a:t>
            </a:r>
          </a:p>
          <a:p>
            <a:r>
              <a:rPr lang="en-US" sz="1400" dirty="0"/>
              <a:t>Andy </a:t>
            </a:r>
            <a:r>
              <a:rPr lang="en-US" sz="1400" dirty="0" smtClean="0"/>
              <a:t>Alvillar</a:t>
            </a:r>
          </a:p>
          <a:p>
            <a:r>
              <a:rPr lang="en-US" sz="1400" dirty="0" smtClean="0"/>
              <a:t>Traci Granger</a:t>
            </a:r>
          </a:p>
          <a:p>
            <a:r>
              <a:rPr lang="en-US" sz="1400" dirty="0" smtClean="0"/>
              <a:t>Yuko Kawasaki</a:t>
            </a:r>
          </a:p>
          <a:p>
            <a:r>
              <a:rPr lang="en-US" sz="1400" dirty="0" smtClean="0"/>
              <a:t>Colleen McFaul</a:t>
            </a:r>
          </a:p>
          <a:p>
            <a:r>
              <a:rPr lang="en-US" sz="1400" dirty="0" smtClean="0"/>
              <a:t>Russell Serr</a:t>
            </a:r>
            <a:endParaRPr lang="en-US" sz="1400" dirty="0"/>
          </a:p>
          <a:p>
            <a:endParaRPr lang="en-US" sz="1400" dirty="0"/>
          </a:p>
          <a:p>
            <a:r>
              <a:rPr lang="en-US" sz="1400" b="1" u="sng" dirty="0" smtClean="0"/>
              <a:t>Humanities</a:t>
            </a:r>
          </a:p>
          <a:p>
            <a:r>
              <a:rPr lang="en-US" sz="1400" dirty="0"/>
              <a:t>Rose Ann </a:t>
            </a:r>
            <a:r>
              <a:rPr lang="en-US" sz="1400" dirty="0" smtClean="0"/>
              <a:t>Cerofeci</a:t>
            </a:r>
          </a:p>
          <a:p>
            <a:r>
              <a:rPr lang="en-US" sz="1400" dirty="0" smtClean="0"/>
              <a:t>Ashley Gallagher</a:t>
            </a:r>
          </a:p>
          <a:p>
            <a:r>
              <a:rPr lang="en-US" sz="1400" dirty="0" smtClean="0"/>
              <a:t>Pete Marcoux</a:t>
            </a:r>
          </a:p>
          <a:p>
            <a:r>
              <a:rPr lang="en-US" sz="1400" dirty="0" smtClean="0"/>
              <a:t>Christina Nagao</a:t>
            </a:r>
          </a:p>
          <a:p>
            <a:r>
              <a:rPr lang="en-US" sz="1400" dirty="0" smtClean="0"/>
              <a:t>Adrienne Sharp</a:t>
            </a:r>
            <a:endParaRPr lang="en-US" sz="1400" dirty="0"/>
          </a:p>
          <a:p>
            <a:endParaRPr lang="en-US" sz="1200" dirty="0" smtClean="0"/>
          </a:p>
          <a:p>
            <a:endParaRPr lang="en-US" sz="1200" dirty="0" smtClean="0"/>
          </a:p>
          <a:p>
            <a:endParaRPr lang="en-US" sz="1200" dirty="0"/>
          </a:p>
        </p:txBody>
      </p:sp>
      <p:sp>
        <p:nvSpPr>
          <p:cNvPr id="7" name="TextBox 6"/>
          <p:cNvSpPr txBox="1"/>
          <p:nvPr/>
        </p:nvSpPr>
        <p:spPr>
          <a:xfrm>
            <a:off x="5972975" y="1183734"/>
            <a:ext cx="2563522" cy="5693866"/>
          </a:xfrm>
          <a:prstGeom prst="rect">
            <a:avLst/>
          </a:prstGeom>
          <a:noFill/>
        </p:spPr>
        <p:txBody>
          <a:bodyPr wrap="none" rtlCol="0">
            <a:spAutoFit/>
          </a:bodyPr>
          <a:lstStyle/>
          <a:p>
            <a:r>
              <a:rPr lang="en-US" sz="1400" b="1" u="sng" dirty="0" smtClean="0"/>
              <a:t>Industry &amp; Technology</a:t>
            </a:r>
          </a:p>
          <a:p>
            <a:r>
              <a:rPr lang="en-US" sz="1400" dirty="0"/>
              <a:t>Charlene Brewer-Smith (alt)</a:t>
            </a:r>
          </a:p>
          <a:p>
            <a:r>
              <a:rPr lang="en-US" sz="1400" dirty="0" smtClean="0"/>
              <a:t>Ross Durand </a:t>
            </a:r>
          </a:p>
          <a:p>
            <a:r>
              <a:rPr lang="en-US" sz="1400" dirty="0" smtClean="0"/>
              <a:t>Mark Fields</a:t>
            </a:r>
          </a:p>
          <a:p>
            <a:r>
              <a:rPr lang="en-US" sz="1400" dirty="0" smtClean="0"/>
              <a:t>Patty Gebert</a:t>
            </a:r>
          </a:p>
          <a:p>
            <a:r>
              <a:rPr lang="en-US" sz="1400" dirty="0" smtClean="0"/>
              <a:t>Lee MacPherson</a:t>
            </a:r>
          </a:p>
          <a:p>
            <a:r>
              <a:rPr lang="en-US" sz="1400" dirty="0" smtClean="0"/>
              <a:t>Jack Selph</a:t>
            </a:r>
          </a:p>
          <a:p>
            <a:endParaRPr lang="en-US" sz="1400" dirty="0" smtClean="0"/>
          </a:p>
          <a:p>
            <a:r>
              <a:rPr lang="en-US" sz="1400" b="1" u="sng" dirty="0" smtClean="0"/>
              <a:t>Library Learning Resources</a:t>
            </a:r>
          </a:p>
          <a:p>
            <a:r>
              <a:rPr lang="en-US" sz="1400" dirty="0"/>
              <a:t>Mary </a:t>
            </a:r>
            <a:r>
              <a:rPr lang="en-US" sz="1400" dirty="0" smtClean="0"/>
              <a:t>McMillan</a:t>
            </a:r>
          </a:p>
          <a:p>
            <a:r>
              <a:rPr lang="en-US" sz="1400" dirty="0" err="1" smtClean="0"/>
              <a:t>Noreth</a:t>
            </a:r>
            <a:r>
              <a:rPr lang="en-US" sz="1400" dirty="0" smtClean="0"/>
              <a:t> Men</a:t>
            </a:r>
          </a:p>
          <a:p>
            <a:r>
              <a:rPr lang="en-US" sz="1400" dirty="0" smtClean="0"/>
              <a:t>Claudia Striepe</a:t>
            </a:r>
            <a:endParaRPr lang="en-US" sz="1400" dirty="0"/>
          </a:p>
          <a:p>
            <a:endParaRPr lang="en-US" sz="1400" dirty="0" smtClean="0"/>
          </a:p>
          <a:p>
            <a:r>
              <a:rPr lang="en-US" sz="1400" b="1" u="sng" dirty="0" smtClean="0"/>
              <a:t>Mathematical Sciences</a:t>
            </a:r>
          </a:p>
          <a:p>
            <a:r>
              <a:rPr lang="en-US" sz="1400" dirty="0"/>
              <a:t>Megan </a:t>
            </a:r>
            <a:r>
              <a:rPr lang="en-US" sz="1400" dirty="0" smtClean="0"/>
              <a:t>Granich</a:t>
            </a:r>
          </a:p>
          <a:p>
            <a:r>
              <a:rPr lang="en-US" sz="1400" dirty="0" smtClean="0"/>
              <a:t>Matthew Mata</a:t>
            </a:r>
          </a:p>
          <a:p>
            <a:r>
              <a:rPr lang="en-US" sz="1400" dirty="0" smtClean="0"/>
              <a:t>Jasmine Ng</a:t>
            </a:r>
          </a:p>
          <a:p>
            <a:r>
              <a:rPr lang="en-US" sz="1400" dirty="0" smtClean="0"/>
              <a:t>Benjamin Mitchell</a:t>
            </a:r>
          </a:p>
          <a:p>
            <a:r>
              <a:rPr lang="en-US" sz="1400" dirty="0" smtClean="0"/>
              <a:t>Catherine </a:t>
            </a:r>
            <a:r>
              <a:rPr lang="en-US" sz="1400" dirty="0" err="1"/>
              <a:t>Schult</a:t>
            </a:r>
            <a:r>
              <a:rPr lang="en-US" sz="1400" dirty="0"/>
              <a:t>-Roman</a:t>
            </a:r>
          </a:p>
          <a:p>
            <a:endParaRPr lang="en-US" sz="1400" b="1" u="sng" dirty="0" smtClean="0"/>
          </a:p>
          <a:p>
            <a:r>
              <a:rPr lang="en-US" sz="1400" b="1" u="sng" dirty="0" smtClean="0"/>
              <a:t>Natural Sciences</a:t>
            </a:r>
            <a:endParaRPr lang="en-US" sz="1400" dirty="0" smtClean="0"/>
          </a:p>
          <a:p>
            <a:r>
              <a:rPr lang="en-US" sz="1400" dirty="0" smtClean="0"/>
              <a:t>Mohamad </a:t>
            </a:r>
            <a:r>
              <a:rPr lang="en-US" sz="1400" dirty="0" err="1" smtClean="0"/>
              <a:t>Abbani</a:t>
            </a:r>
            <a:endParaRPr lang="en-US" sz="1400" dirty="0" smtClean="0"/>
          </a:p>
          <a:p>
            <a:r>
              <a:rPr lang="en-US" sz="1400" dirty="0" smtClean="0"/>
              <a:t>Sara </a:t>
            </a:r>
            <a:r>
              <a:rPr lang="en-US" sz="1400" dirty="0"/>
              <a:t>Di </a:t>
            </a:r>
            <a:r>
              <a:rPr lang="en-US" sz="1400" dirty="0" smtClean="0"/>
              <a:t>Fiori</a:t>
            </a:r>
          </a:p>
          <a:p>
            <a:r>
              <a:rPr lang="en-US" sz="1400" dirty="0" smtClean="0"/>
              <a:t>Troy Moore</a:t>
            </a:r>
          </a:p>
          <a:p>
            <a:r>
              <a:rPr lang="en-US" sz="1400" dirty="0" smtClean="0"/>
              <a:t>Ryan Turner</a:t>
            </a:r>
          </a:p>
          <a:p>
            <a:r>
              <a:rPr lang="en-US" sz="1400" dirty="0" smtClean="0"/>
              <a:t>Anne Valle</a:t>
            </a:r>
            <a:endParaRPr lang="en-US" sz="1400" dirty="0"/>
          </a:p>
        </p:txBody>
      </p:sp>
    </p:spTree>
    <p:custDataLst>
      <p:tags r:id="rId1"/>
    </p:custDataLst>
    <p:extLst>
      <p:ext uri="{BB962C8B-B14F-4D97-AF65-F5344CB8AC3E}">
        <p14:creationId xmlns:p14="http://schemas.microsoft.com/office/powerpoint/2010/main" val="165713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338406" y="2489200"/>
            <a:ext cx="6343201" cy="4232442"/>
          </a:xfrm>
        </p:spPr>
        <p:txBody>
          <a:bodyPr>
            <a:normAutofit lnSpcReduction="10000"/>
          </a:bodyPr>
          <a:lstStyle/>
          <a:p>
            <a:pPr>
              <a:buFont typeface="+mj-lt"/>
              <a:buAutoNum type="alphaUcPeriod"/>
            </a:pPr>
            <a:r>
              <a:rPr lang="en-US" dirty="0"/>
              <a:t>Call to </a:t>
            </a:r>
            <a:r>
              <a:rPr lang="en-US" dirty="0" smtClean="0"/>
              <a:t>Order</a:t>
            </a:r>
          </a:p>
          <a:p>
            <a:pPr>
              <a:buFont typeface="+mj-lt"/>
              <a:buAutoNum type="alphaUcPeriod"/>
            </a:pPr>
            <a:r>
              <a:rPr lang="en-US" dirty="0" smtClean="0"/>
              <a:t>Approval </a:t>
            </a:r>
            <a:r>
              <a:rPr lang="en-US" dirty="0"/>
              <a:t>of </a:t>
            </a:r>
            <a:r>
              <a:rPr lang="en-US" dirty="0" smtClean="0"/>
              <a:t>Minutes </a:t>
            </a:r>
            <a:r>
              <a:rPr lang="en-US" dirty="0" smtClean="0">
                <a:solidFill>
                  <a:srgbClr val="C00000"/>
                </a:solidFill>
              </a:rPr>
              <a:t>Secretary Traci Granger’s efforts with minutes and updates to Senate website were applauded.</a:t>
            </a:r>
            <a:endParaRPr lang="en-US" dirty="0" smtClean="0"/>
          </a:p>
          <a:p>
            <a:pPr marL="0" indent="0">
              <a:buNone/>
            </a:pPr>
            <a:r>
              <a:rPr lang="en-US" b="1" dirty="0" smtClean="0">
                <a:solidFill>
                  <a:schemeClr val="accent2"/>
                </a:solidFill>
              </a:rPr>
              <a:t>Welcome</a:t>
            </a:r>
            <a:r>
              <a:rPr lang="en-US" dirty="0" smtClean="0"/>
              <a:t> </a:t>
            </a:r>
            <a:r>
              <a:rPr lang="en-US" dirty="0"/>
              <a:t>Rebecca Russell, Dir., Library Learning </a:t>
            </a:r>
            <a:r>
              <a:rPr lang="en-US" dirty="0" smtClean="0"/>
              <a:t>Resources  </a:t>
            </a:r>
          </a:p>
          <a:p>
            <a:pPr marL="0" indent="0">
              <a:buNone/>
            </a:pPr>
            <a:r>
              <a:rPr lang="en-US" dirty="0" smtClean="0">
                <a:solidFill>
                  <a:srgbClr val="C00000"/>
                </a:solidFill>
              </a:rPr>
              <a:t>Ms. Russell joined the ECC community in March 2016 from Ventura College.  She oversees Distance Education, Media Services and has the good fortune to work with library faculty, including Senators McMillan, Men, and Striepe.  She asked faculty to encourage students to utilize the library resources.  </a:t>
            </a:r>
          </a:p>
          <a:p>
            <a:pPr marL="0" indent="0">
              <a:buNone/>
            </a:pPr>
            <a:r>
              <a:rPr lang="en-US" dirty="0" smtClean="0">
                <a:solidFill>
                  <a:srgbClr val="C00000"/>
                </a:solidFill>
              </a:rPr>
              <a:t>The order of business at the meeting was adjusted to begin with new business.  </a:t>
            </a:r>
            <a:endParaRPr lang="en-US" dirty="0" smtClean="0"/>
          </a:p>
        </p:txBody>
      </p:sp>
      <p:pic>
        <p:nvPicPr>
          <p:cNvPr id="5" name="Picture 4"/>
          <p:cNvPicPr>
            <a:picLocks noChangeAspect="1"/>
          </p:cNvPicPr>
          <p:nvPr/>
        </p:nvPicPr>
        <p:blipFill>
          <a:blip r:embed="rId2"/>
          <a:stretch>
            <a:fillRect/>
          </a:stretch>
        </p:blipFill>
        <p:spPr>
          <a:xfrm>
            <a:off x="6722994" y="767076"/>
            <a:ext cx="1438063" cy="338783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90519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17059" y="1175637"/>
            <a:ext cx="7548373" cy="5039955"/>
          </a:xfrm>
          <a:prstGeom prst="rect">
            <a:avLst/>
          </a:prstGeom>
        </p:spPr>
      </p:pic>
      <p:sp>
        <p:nvSpPr>
          <p:cNvPr id="5" name="TextBox 4"/>
          <p:cNvSpPr txBox="1"/>
          <p:nvPr/>
        </p:nvSpPr>
        <p:spPr>
          <a:xfrm>
            <a:off x="617059" y="6112040"/>
            <a:ext cx="8013593" cy="646331"/>
          </a:xfrm>
          <a:prstGeom prst="rect">
            <a:avLst/>
          </a:prstGeom>
          <a:noFill/>
        </p:spPr>
        <p:txBody>
          <a:bodyPr wrap="square" rtlCol="0">
            <a:spAutoFit/>
          </a:bodyPr>
          <a:lstStyle/>
          <a:p>
            <a:r>
              <a:rPr lang="en-US" dirty="0" smtClean="0">
                <a:solidFill>
                  <a:srgbClr val="C00000"/>
                </a:solidFill>
              </a:rPr>
              <a:t>C. Gold provided a refresher on how BPs and APs are developed and/or revised.</a:t>
            </a:r>
            <a:endParaRPr lang="en-US" dirty="0">
              <a:solidFill>
                <a:srgbClr val="C00000"/>
              </a:solidFill>
            </a:endParaRPr>
          </a:p>
        </p:txBody>
      </p:sp>
    </p:spTree>
    <p:extLst>
      <p:ext uri="{BB962C8B-B14F-4D97-AF65-F5344CB8AC3E}">
        <p14:creationId xmlns:p14="http://schemas.microsoft.com/office/powerpoint/2010/main" val="4155686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t>
            </a:r>
            <a:r>
              <a:rPr lang="en-US" dirty="0" smtClean="0"/>
              <a:t>. New Business</a:t>
            </a:r>
            <a:endParaRPr lang="en-US" sz="2700" dirty="0"/>
          </a:p>
        </p:txBody>
      </p:sp>
      <p:sp>
        <p:nvSpPr>
          <p:cNvPr id="3" name="Content Placeholder 2"/>
          <p:cNvSpPr>
            <a:spLocks noGrp="1"/>
          </p:cNvSpPr>
          <p:nvPr>
            <p:ph idx="1"/>
          </p:nvPr>
        </p:nvSpPr>
        <p:spPr>
          <a:xfrm>
            <a:off x="609599" y="2292440"/>
            <a:ext cx="6683830" cy="4211392"/>
          </a:xfrm>
        </p:spPr>
        <p:txBody>
          <a:bodyPr>
            <a:normAutofit fontScale="85000" lnSpcReduction="10000"/>
          </a:bodyPr>
          <a:lstStyle/>
          <a:p>
            <a:r>
              <a:rPr lang="en-US" dirty="0" smtClean="0">
                <a:solidFill>
                  <a:schemeClr val="tx1"/>
                </a:solidFill>
              </a:rPr>
              <a:t>Pages 26-31 </a:t>
            </a:r>
            <a:r>
              <a:rPr lang="en-US" dirty="0">
                <a:solidFill>
                  <a:schemeClr val="tx1"/>
                </a:solidFill>
              </a:rPr>
              <a:t>i</a:t>
            </a:r>
            <a:r>
              <a:rPr lang="en-US" dirty="0" smtClean="0">
                <a:solidFill>
                  <a:schemeClr val="tx1"/>
                </a:solidFill>
              </a:rPr>
              <a:t>n Senate Packet</a:t>
            </a:r>
          </a:p>
          <a:p>
            <a:r>
              <a:rPr lang="en-US" dirty="0" smtClean="0">
                <a:solidFill>
                  <a:schemeClr val="tx1"/>
                </a:solidFill>
              </a:rPr>
              <a:t>Educational Policies:</a:t>
            </a:r>
          </a:p>
          <a:p>
            <a:r>
              <a:rPr lang="en-US" dirty="0" smtClean="0">
                <a:solidFill>
                  <a:schemeClr val="tx1"/>
                </a:solidFill>
              </a:rPr>
              <a:t>Administrative Procedure </a:t>
            </a:r>
            <a:r>
              <a:rPr lang="en-US" dirty="0" smtClean="0">
                <a:solidFill>
                  <a:schemeClr val="tx1"/>
                </a:solidFill>
                <a:hlinkClick r:id="rId3" action="ppaction://hlinkfile"/>
              </a:rPr>
              <a:t>5070</a:t>
            </a:r>
            <a:r>
              <a:rPr lang="en-US" dirty="0" smtClean="0">
                <a:solidFill>
                  <a:schemeClr val="tx1"/>
                </a:solidFill>
              </a:rPr>
              <a:t> </a:t>
            </a:r>
            <a:r>
              <a:rPr lang="en-US" b="1" dirty="0" smtClean="0">
                <a:solidFill>
                  <a:schemeClr val="tx1"/>
                </a:solidFill>
              </a:rPr>
              <a:t>(pages 29-31)</a:t>
            </a:r>
          </a:p>
          <a:p>
            <a:r>
              <a:rPr lang="en-US" u="sng" dirty="0" smtClean="0">
                <a:solidFill>
                  <a:schemeClr val="tx1"/>
                </a:solidFill>
              </a:rPr>
              <a:t>Supporting documents:</a:t>
            </a:r>
          </a:p>
          <a:p>
            <a:r>
              <a:rPr lang="en-US" dirty="0" smtClean="0">
                <a:solidFill>
                  <a:schemeClr val="tx1"/>
                </a:solidFill>
              </a:rPr>
              <a:t>BP 5070 Attendance </a:t>
            </a:r>
            <a:r>
              <a:rPr lang="en-US" b="1" dirty="0" smtClean="0">
                <a:solidFill>
                  <a:schemeClr val="tx1"/>
                </a:solidFill>
              </a:rPr>
              <a:t>(page 26)</a:t>
            </a:r>
          </a:p>
          <a:p>
            <a:r>
              <a:rPr lang="en-US" dirty="0" smtClean="0">
                <a:solidFill>
                  <a:schemeClr val="tx1"/>
                </a:solidFill>
              </a:rPr>
              <a:t>BP 4010 Academic Calendar </a:t>
            </a:r>
            <a:r>
              <a:rPr lang="en-US" b="1" dirty="0" smtClean="0">
                <a:solidFill>
                  <a:schemeClr val="tx1"/>
                </a:solidFill>
              </a:rPr>
              <a:t>(page 27)</a:t>
            </a:r>
          </a:p>
          <a:p>
            <a:r>
              <a:rPr lang="en-US" dirty="0" smtClean="0">
                <a:solidFill>
                  <a:schemeClr val="tx1"/>
                </a:solidFill>
              </a:rPr>
              <a:t>AP 5070 Attendance CCLC Template </a:t>
            </a:r>
            <a:r>
              <a:rPr lang="en-US" b="1" dirty="0" smtClean="0">
                <a:solidFill>
                  <a:schemeClr val="tx1"/>
                </a:solidFill>
              </a:rPr>
              <a:t>(page 28)</a:t>
            </a:r>
          </a:p>
          <a:p>
            <a:r>
              <a:rPr lang="en-US" dirty="0" smtClean="0">
                <a:solidFill>
                  <a:srgbClr val="C00000"/>
                </a:solidFill>
              </a:rPr>
              <a:t>This was the first reading – a vote will be taken at the 11.1 meeting.  There was support for the recommendation to eliminate BP 5070 and revise BP 4010 to address overlap.  For AP 5070, there have been several readings in Ed Policies and Council of Deans, with involvement from  Admissions and the VPAA Office.  At the next meeting, there will be more information about how TBA classes may be affected and whether it’s appropriate to insert a reference to student responsibility for dropping classes.  </a:t>
            </a:r>
          </a:p>
          <a:p>
            <a:endParaRPr lang="en-US" dirty="0" smtClean="0"/>
          </a:p>
          <a:p>
            <a:pPr marL="0" indent="0">
              <a:buNone/>
            </a:pPr>
            <a:endParaRPr lang="en-US" b="1" dirty="0" smtClean="0"/>
          </a:p>
          <a:p>
            <a:endParaRPr lang="en-US" dirty="0"/>
          </a:p>
        </p:txBody>
      </p:sp>
    </p:spTree>
    <p:extLst>
      <p:ext uri="{BB962C8B-B14F-4D97-AF65-F5344CB8AC3E}">
        <p14:creationId xmlns:p14="http://schemas.microsoft.com/office/powerpoint/2010/main" val="428782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t>
            </a:r>
            <a:r>
              <a:rPr lang="en-US" dirty="0" smtClean="0"/>
              <a:t>. New Business</a:t>
            </a:r>
            <a:endParaRPr lang="en-US" sz="2700" dirty="0"/>
          </a:p>
        </p:txBody>
      </p:sp>
      <p:sp>
        <p:nvSpPr>
          <p:cNvPr id="3" name="Content Placeholder 2"/>
          <p:cNvSpPr>
            <a:spLocks noGrp="1"/>
          </p:cNvSpPr>
          <p:nvPr>
            <p:ph idx="1"/>
          </p:nvPr>
        </p:nvSpPr>
        <p:spPr>
          <a:xfrm>
            <a:off x="609599" y="2292440"/>
            <a:ext cx="7828548" cy="4211392"/>
          </a:xfrm>
        </p:spPr>
        <p:txBody>
          <a:bodyPr>
            <a:normAutofit fontScale="85000" lnSpcReduction="10000"/>
          </a:bodyPr>
          <a:lstStyle/>
          <a:p>
            <a:r>
              <a:rPr lang="en-US" dirty="0" smtClean="0">
                <a:solidFill>
                  <a:schemeClr val="tx1"/>
                </a:solidFill>
              </a:rPr>
              <a:t>Pages 32-45 </a:t>
            </a:r>
            <a:r>
              <a:rPr lang="en-US" dirty="0">
                <a:solidFill>
                  <a:schemeClr val="tx1"/>
                </a:solidFill>
              </a:rPr>
              <a:t>i</a:t>
            </a:r>
            <a:r>
              <a:rPr lang="en-US" dirty="0" smtClean="0">
                <a:solidFill>
                  <a:schemeClr val="tx1"/>
                </a:solidFill>
              </a:rPr>
              <a:t>n Senate Packet</a:t>
            </a:r>
          </a:p>
          <a:p>
            <a:r>
              <a:rPr lang="en-US" dirty="0" smtClean="0">
                <a:solidFill>
                  <a:schemeClr val="tx1"/>
                </a:solidFill>
              </a:rPr>
              <a:t>Educational Master Plan (EMP)</a:t>
            </a:r>
            <a:r>
              <a:rPr lang="en-US" dirty="0" smtClean="0"/>
              <a:t>.</a:t>
            </a:r>
          </a:p>
          <a:p>
            <a:r>
              <a:rPr lang="en-US" b="1" u="sng" dirty="0" smtClean="0">
                <a:solidFill>
                  <a:schemeClr val="accent1"/>
                </a:solidFill>
              </a:rPr>
              <a:t>Academic Senate Consultation: </a:t>
            </a:r>
          </a:p>
          <a:p>
            <a:r>
              <a:rPr lang="en-US" dirty="0" smtClean="0"/>
              <a:t>Anna </a:t>
            </a:r>
            <a:r>
              <a:rPr lang="en-US" dirty="0"/>
              <a:t>Brochet, </a:t>
            </a:r>
            <a:r>
              <a:rPr lang="en-US" dirty="0" smtClean="0"/>
              <a:t>Claudia </a:t>
            </a:r>
            <a:r>
              <a:rPr lang="en-US" dirty="0"/>
              <a:t>Striepe, </a:t>
            </a:r>
            <a:r>
              <a:rPr lang="en-US" dirty="0" smtClean="0"/>
              <a:t>Josh Troesh</a:t>
            </a:r>
          </a:p>
          <a:p>
            <a:r>
              <a:rPr lang="en-US" dirty="0" smtClean="0"/>
              <a:t>2</a:t>
            </a:r>
            <a:r>
              <a:rPr lang="en-US" baseline="30000" dirty="0" smtClean="0"/>
              <a:t>nd</a:t>
            </a:r>
            <a:r>
              <a:rPr lang="en-US" dirty="0" smtClean="0"/>
              <a:t> Reading of EMP: 11.1.16 </a:t>
            </a:r>
          </a:p>
          <a:p>
            <a:r>
              <a:rPr lang="en-US" dirty="0" smtClean="0">
                <a:solidFill>
                  <a:srgbClr val="C00000"/>
                </a:solidFill>
              </a:rPr>
              <a:t>A. Brochet and C. Striepe explained the collaborative process used to develop the Educational Master Plan (see page 32 of the Senate packet).  An implementation plan will be developed to provide more specifics on action items.  Existing standards are not included in the EMP – the focus is on new developments.  It was recommended that some issues – such as distance education and dual enrollment – may need to be addressed in the EMP as well as in corollary plans such as Enrollment Management or Technology.  J. Nishime clarified that dual enrollment refers to ECC courses offered in the high schools.  Concurrent enrollment refers to high school students who attend classes on the ECC campus.  C. Wells noted information will be provided at the fall plenary of the ASCCC.</a:t>
            </a:r>
          </a:p>
          <a:p>
            <a:pPr marL="0" indent="0">
              <a:buNone/>
            </a:pPr>
            <a:endParaRPr lang="en-US" b="1" dirty="0" smtClean="0"/>
          </a:p>
          <a:p>
            <a:endParaRPr lang="en-US" dirty="0"/>
          </a:p>
        </p:txBody>
      </p:sp>
    </p:spTree>
    <p:extLst>
      <p:ext uri="{BB962C8B-B14F-4D97-AF65-F5344CB8AC3E}">
        <p14:creationId xmlns:p14="http://schemas.microsoft.com/office/powerpoint/2010/main" val="413571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777944" cy="709865"/>
          </a:xfrm>
        </p:spPr>
        <p:txBody>
          <a:bodyPr/>
          <a:lstStyle/>
          <a:p>
            <a:r>
              <a:rPr lang="en-US" dirty="0"/>
              <a:t>C. Officer Reports: President</a:t>
            </a:r>
            <a:br>
              <a:rPr lang="en-US" dirty="0"/>
            </a:br>
            <a:r>
              <a:rPr lang="en-US" dirty="0"/>
              <a:t>Kristie Daniel-DiGregorio </a:t>
            </a:r>
          </a:p>
        </p:txBody>
      </p:sp>
      <p:sp>
        <p:nvSpPr>
          <p:cNvPr id="3" name="Content Placeholder 2"/>
          <p:cNvSpPr>
            <a:spLocks noGrp="1"/>
          </p:cNvSpPr>
          <p:nvPr>
            <p:ph idx="1"/>
          </p:nvPr>
        </p:nvSpPr>
        <p:spPr>
          <a:xfrm>
            <a:off x="866441" y="2489200"/>
            <a:ext cx="7015429" cy="4001752"/>
          </a:xfrm>
        </p:spPr>
        <p:txBody>
          <a:bodyPr>
            <a:normAutofit fontScale="85000" lnSpcReduction="20000"/>
          </a:bodyPr>
          <a:lstStyle/>
          <a:p>
            <a:r>
              <a:rPr lang="en-US" b="1" dirty="0" smtClean="0"/>
              <a:t>Senate packet:</a:t>
            </a:r>
            <a:r>
              <a:rPr lang="en-US" dirty="0" smtClean="0"/>
              <a:t> Revamped front matter, key for acronyms.</a:t>
            </a:r>
          </a:p>
          <a:p>
            <a:r>
              <a:rPr lang="en-US" dirty="0" smtClean="0">
                <a:solidFill>
                  <a:srgbClr val="C00000"/>
                </a:solidFill>
              </a:rPr>
              <a:t>Please add to the list of acronyms:</a:t>
            </a:r>
          </a:p>
          <a:p>
            <a:r>
              <a:rPr lang="en-US" b="1" dirty="0" smtClean="0"/>
              <a:t>KDD	</a:t>
            </a:r>
            <a:r>
              <a:rPr lang="en-US" dirty="0" smtClean="0"/>
              <a:t>	Her Highness the President of the Academic Senate 			        and Protector of their Liberties.</a:t>
            </a:r>
          </a:p>
          <a:p>
            <a:r>
              <a:rPr lang="en-US" dirty="0" smtClean="0"/>
              <a:t>Pages 14-18 in Senate packet.</a:t>
            </a:r>
          </a:p>
          <a:p>
            <a:r>
              <a:rPr lang="en-US" b="1" dirty="0" smtClean="0"/>
              <a:t>President’s Report </a:t>
            </a:r>
            <a:r>
              <a:rPr lang="en-US" dirty="0" smtClean="0">
                <a:solidFill>
                  <a:srgbClr val="C00000"/>
                </a:solidFill>
              </a:rPr>
              <a:t>includes information on the </a:t>
            </a:r>
            <a:r>
              <a:rPr lang="en-US" dirty="0" smtClean="0"/>
              <a:t>Senate website, campus drills, assessment, planning and upcoming events.  </a:t>
            </a:r>
            <a:r>
              <a:rPr lang="en-US" dirty="0" smtClean="0">
                <a:solidFill>
                  <a:srgbClr val="C00000"/>
                </a:solidFill>
              </a:rPr>
              <a:t>Faculty were asked to help facilitate a smooth implementation of the Great Shake Out.  </a:t>
            </a:r>
          </a:p>
          <a:p>
            <a:r>
              <a:rPr lang="en-US" b="1" dirty="0" smtClean="0"/>
              <a:t>Thank You</a:t>
            </a:r>
            <a:r>
              <a:rPr lang="en-US" dirty="0" smtClean="0"/>
              <a:t>: Anna Brochet for serving as the Senate rep on the Ethics Policy subcommittee.  Mark Fields for serving </a:t>
            </a:r>
            <a:r>
              <a:rPr lang="en-US" dirty="0"/>
              <a:t>Common Course Management System (CCMS) committee </a:t>
            </a:r>
            <a:r>
              <a:rPr lang="en-US" dirty="0" smtClean="0"/>
              <a:t>of </a:t>
            </a:r>
            <a:r>
              <a:rPr lang="en-US" dirty="0"/>
              <a:t>Online Education Initiative (OEI).  </a:t>
            </a:r>
            <a:endParaRPr lang="en-US" dirty="0" smtClean="0"/>
          </a:p>
          <a:p>
            <a:r>
              <a:rPr lang="en-US" b="1" dirty="0" smtClean="0"/>
              <a:t>ASCCC Exemplary Program Award: </a:t>
            </a:r>
            <a:r>
              <a:rPr lang="en-US" dirty="0" smtClean="0"/>
              <a:t>Contextualized Teaching and Learning.  ECC </a:t>
            </a:r>
            <a:r>
              <a:rPr lang="en-US" dirty="0"/>
              <a:t>Deadline: November 1</a:t>
            </a:r>
            <a:r>
              <a:rPr lang="en-US" baseline="30000" dirty="0"/>
              <a:t>st</a:t>
            </a:r>
            <a:r>
              <a:rPr lang="en-US" dirty="0"/>
              <a:t>, 2016 emailed to </a:t>
            </a:r>
            <a:r>
              <a:rPr lang="en-US" dirty="0">
                <a:hlinkClick r:id="rId2"/>
              </a:rPr>
              <a:t>kdaniel@elcamino.edu</a:t>
            </a:r>
            <a:r>
              <a:rPr lang="en-US" dirty="0"/>
              <a:t>.</a:t>
            </a:r>
          </a:p>
          <a:p>
            <a:endParaRPr lang="en-US" dirty="0" smtClean="0"/>
          </a:p>
          <a:p>
            <a:pPr marL="0" indent="0">
              <a:buNone/>
            </a:pPr>
            <a:endParaRPr lang="en-US" dirty="0" smtClean="0"/>
          </a:p>
        </p:txBody>
      </p:sp>
    </p:spTree>
    <p:extLst>
      <p:ext uri="{BB962C8B-B14F-4D97-AF65-F5344CB8AC3E}">
        <p14:creationId xmlns:p14="http://schemas.microsoft.com/office/powerpoint/2010/main" val="179582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Officer Reports: President</a:t>
            </a:r>
            <a:br>
              <a:rPr lang="en-US" dirty="0"/>
            </a:br>
            <a:r>
              <a:rPr lang="en-US" dirty="0"/>
              <a:t>Kristie Daniel-DiGregorio </a:t>
            </a:r>
          </a:p>
        </p:txBody>
      </p:sp>
      <p:sp>
        <p:nvSpPr>
          <p:cNvPr id="3" name="Content Placeholder 2"/>
          <p:cNvSpPr>
            <a:spLocks noGrp="1"/>
          </p:cNvSpPr>
          <p:nvPr>
            <p:ph idx="1"/>
          </p:nvPr>
        </p:nvSpPr>
        <p:spPr/>
        <p:txBody>
          <a:bodyPr>
            <a:normAutofit fontScale="85000" lnSpcReduction="20000"/>
          </a:bodyPr>
          <a:lstStyle/>
          <a:p>
            <a:r>
              <a:rPr lang="en-US" dirty="0" smtClean="0">
                <a:solidFill>
                  <a:srgbClr val="C00000"/>
                </a:solidFill>
              </a:rPr>
              <a:t>Updates from 10.17.16 Board of Trustees (BOT) meeting:</a:t>
            </a:r>
          </a:p>
          <a:p>
            <a:r>
              <a:rPr lang="en-US" dirty="0" smtClean="0">
                <a:solidFill>
                  <a:srgbClr val="C00000"/>
                </a:solidFill>
              </a:rPr>
              <a:t>Board Docs is now fully implemented and provides rich narrative and back-up documentation for issues on the board agenda.  Access it through the BOT page on the ECC website.</a:t>
            </a:r>
          </a:p>
          <a:p>
            <a:r>
              <a:rPr lang="en-US" dirty="0" smtClean="0">
                <a:solidFill>
                  <a:srgbClr val="C00000"/>
                </a:solidFill>
              </a:rPr>
              <a:t>There was a presentation on the Strong Workforce Program by Dr. Virginia Rapp.  This provides statewide funding and support to increase Career and Technical Education (CTE) programs and courses, improve CTE outcomes and close equity gaps.</a:t>
            </a:r>
          </a:p>
          <a:p>
            <a:r>
              <a:rPr lang="en-US" dirty="0" smtClean="0">
                <a:solidFill>
                  <a:srgbClr val="C00000"/>
                </a:solidFill>
              </a:rPr>
              <a:t>A contract was approved to outsource the staffing plan, which is a component of the Comprehensive Master Plan.</a:t>
            </a:r>
          </a:p>
          <a:p>
            <a:r>
              <a:rPr lang="en-US" dirty="0" smtClean="0">
                <a:solidFill>
                  <a:srgbClr val="C00000"/>
                </a:solidFill>
              </a:rPr>
              <a:t>The board passed a resolution supporting Prop 55.</a:t>
            </a:r>
          </a:p>
          <a:p>
            <a:r>
              <a:rPr lang="en-US" dirty="0" smtClean="0">
                <a:solidFill>
                  <a:srgbClr val="C00000"/>
                </a:solidFill>
              </a:rPr>
              <a:t>Changes to the election scheduling will mean that the current board or a future configuration of the board will serve one 5-year term (instead of the typical 4-year term)</a:t>
            </a:r>
          </a:p>
          <a:p>
            <a:endParaRPr lang="en-US" dirty="0"/>
          </a:p>
        </p:txBody>
      </p:sp>
    </p:spTree>
    <p:extLst>
      <p:ext uri="{BB962C8B-B14F-4D97-AF65-F5344CB8AC3E}">
        <p14:creationId xmlns:p14="http://schemas.microsoft.com/office/powerpoint/2010/main" val="4271724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a:t>
            </a:r>
            <a:r>
              <a:rPr lang="en-US" dirty="0" smtClean="0"/>
              <a:t>. Officer Reports: </a:t>
            </a:r>
            <a:br>
              <a:rPr lang="en-US" dirty="0" smtClean="0"/>
            </a:br>
            <a:r>
              <a:rPr lang="en-US" dirty="0" smtClean="0"/>
              <a:t>VP Compton Center, Paul Flor</a:t>
            </a:r>
            <a:endParaRPr lang="en-US" dirty="0"/>
          </a:p>
        </p:txBody>
      </p:sp>
      <p:sp>
        <p:nvSpPr>
          <p:cNvPr id="3" name="Content Placeholder 2"/>
          <p:cNvSpPr>
            <a:spLocks noGrp="1"/>
          </p:cNvSpPr>
          <p:nvPr>
            <p:ph idx="1"/>
          </p:nvPr>
        </p:nvSpPr>
        <p:spPr/>
        <p:txBody>
          <a:bodyPr>
            <a:normAutofit/>
          </a:bodyPr>
          <a:lstStyle/>
          <a:p>
            <a:endParaRPr lang="en-US" dirty="0"/>
          </a:p>
          <a:p>
            <a:pPr marL="0" indent="0">
              <a:buNone/>
            </a:pPr>
            <a:endParaRPr lang="en-US" dirty="0" smtClean="0"/>
          </a:p>
          <a:p>
            <a:r>
              <a:rPr lang="en-US" dirty="0" smtClean="0">
                <a:solidFill>
                  <a:srgbClr val="C00000"/>
                </a:solidFill>
              </a:rPr>
              <a:t>Compton leaders are hard at work to finalize the self-evaluation which is due 10/31.  </a:t>
            </a:r>
          </a:p>
          <a:p>
            <a:r>
              <a:rPr lang="en-US" dirty="0" smtClean="0">
                <a:solidFill>
                  <a:srgbClr val="C00000"/>
                </a:solidFill>
              </a:rPr>
              <a:t>They are also involved in the master planning process.  </a:t>
            </a:r>
          </a:p>
          <a:p>
            <a:r>
              <a:rPr lang="en-US" dirty="0" smtClean="0">
                <a:solidFill>
                  <a:srgbClr val="C00000"/>
                </a:solidFill>
              </a:rPr>
              <a:t>Dr. Kindred Murillo, President of Lake Tahoe Community College will chair the accreditation team.  </a:t>
            </a:r>
            <a:endParaRPr lang="en-US" dirty="0">
              <a:solidFill>
                <a:srgbClr val="C00000"/>
              </a:solidFill>
            </a:endParaRPr>
          </a:p>
        </p:txBody>
      </p:sp>
    </p:spTree>
    <p:extLst>
      <p:ext uri="{BB962C8B-B14F-4D97-AF65-F5344CB8AC3E}">
        <p14:creationId xmlns:p14="http://schemas.microsoft.com/office/powerpoint/2010/main" val="7712428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5"/>
  <p:tag name="TPOS" val="2"/>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20784</TotalTime>
  <Words>1843</Words>
  <Application>Microsoft Office PowerPoint</Application>
  <PresentationFormat>On-screen Show (4:3)</PresentationFormat>
  <Paragraphs>222</Paragraphs>
  <Slides>21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Wingdings 3</vt:lpstr>
      <vt:lpstr>Ion Boardroom</vt:lpstr>
      <vt:lpstr>Important note: </vt:lpstr>
      <vt:lpstr>ECC Academic Senate October 18th 2016</vt:lpstr>
      <vt:lpstr>Agenda</vt:lpstr>
      <vt:lpstr>PowerPoint Presentation</vt:lpstr>
      <vt:lpstr>F. New Business</vt:lpstr>
      <vt:lpstr>F. New Business</vt:lpstr>
      <vt:lpstr>C. Officer Reports: President Kristie Daniel-DiGregorio </vt:lpstr>
      <vt:lpstr>C. Officer Reports: President Kristie Daniel-DiGregorio </vt:lpstr>
      <vt:lpstr>C. Officer Reports:  VP Compton Center, Paul Flor</vt:lpstr>
      <vt:lpstr>C. Officer Reports:  Chair, Curriculum: Allison Carr </vt:lpstr>
      <vt:lpstr>C.  Officer Reports:</vt:lpstr>
      <vt:lpstr>C. Officer Reports:  VP, Finance Lance Widman </vt:lpstr>
      <vt:lpstr>C. Officer Reports:</vt:lpstr>
      <vt:lpstr>C. Officer Reports:</vt:lpstr>
      <vt:lpstr>D. Special Committee Reports</vt:lpstr>
      <vt:lpstr>G. Information Items – Discussion Letter and Plus/Minus Grading  </vt:lpstr>
      <vt:lpstr>PowerPoint Presentation</vt:lpstr>
      <vt:lpstr>PowerPoint Presentation</vt:lpstr>
      <vt:lpstr>G. Information Items – Discussion: Department Chairs</vt:lpstr>
      <vt:lpstr>Agenda</vt:lpstr>
      <vt:lpstr>ECC Academic Senate 2016-2017 Thank you for your service!</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Kristie DanielDiGregorio</dc:creator>
  <cp:lastModifiedBy>Kristie DanielDiGregorio</cp:lastModifiedBy>
  <cp:revision>94</cp:revision>
  <cp:lastPrinted>2016-10-18T17:59:37Z</cp:lastPrinted>
  <dcterms:created xsi:type="dcterms:W3CDTF">2016-09-06T01:44:30Z</dcterms:created>
  <dcterms:modified xsi:type="dcterms:W3CDTF">2017-08-17T00:56:58Z</dcterms:modified>
</cp:coreProperties>
</file>