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Lst>
  <p:notesMasterIdLst>
    <p:notesMasterId r:id="rId36"/>
  </p:notesMasterIdLst>
  <p:handoutMasterIdLst>
    <p:handoutMasterId r:id="rId37"/>
  </p:handoutMasterIdLst>
  <p:sldIdLst>
    <p:sldId id="351" r:id="rId2"/>
    <p:sldId id="257" r:id="rId3"/>
    <p:sldId id="314" r:id="rId4"/>
    <p:sldId id="334" r:id="rId5"/>
    <p:sldId id="335" r:id="rId6"/>
    <p:sldId id="336" r:id="rId7"/>
    <p:sldId id="337" r:id="rId8"/>
    <p:sldId id="338" r:id="rId9"/>
    <p:sldId id="339" r:id="rId10"/>
    <p:sldId id="349" r:id="rId11"/>
    <p:sldId id="340" r:id="rId12"/>
    <p:sldId id="342" r:id="rId13"/>
    <p:sldId id="341" r:id="rId14"/>
    <p:sldId id="325" r:id="rId15"/>
    <p:sldId id="344" r:id="rId16"/>
    <p:sldId id="274" r:id="rId17"/>
    <p:sldId id="313" r:id="rId18"/>
    <p:sldId id="279" r:id="rId19"/>
    <p:sldId id="292" r:id="rId20"/>
    <p:sldId id="326" r:id="rId21"/>
    <p:sldId id="280" r:id="rId22"/>
    <p:sldId id="301" r:id="rId23"/>
    <p:sldId id="316" r:id="rId24"/>
    <p:sldId id="328" r:id="rId25"/>
    <p:sldId id="346" r:id="rId26"/>
    <p:sldId id="347" r:id="rId27"/>
    <p:sldId id="302" r:id="rId28"/>
    <p:sldId id="303" r:id="rId29"/>
    <p:sldId id="350" r:id="rId30"/>
    <p:sldId id="317" r:id="rId31"/>
    <p:sldId id="318" r:id="rId32"/>
    <p:sldId id="311" r:id="rId33"/>
    <p:sldId id="306" r:id="rId34"/>
    <p:sldId id="286" r:id="rId35"/>
  </p:sldIdLst>
  <p:sldSz cx="9144000" cy="6858000" type="screen4x3"/>
  <p:notesSz cx="68580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97" autoAdjust="0"/>
  </p:normalViewPr>
  <p:slideViewPr>
    <p:cSldViewPr snapToGrid="0">
      <p:cViewPr varScale="1">
        <p:scale>
          <a:sx n="74" d="100"/>
          <a:sy n="74" d="100"/>
        </p:scale>
        <p:origin x="10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880" b="0" i="0" u="none" strike="noStrike" kern="1200" spc="0" baseline="0">
                <a:solidFill>
                  <a:schemeClr val="tx1">
                    <a:lumMod val="65000"/>
                    <a:lumOff val="35000"/>
                  </a:schemeClr>
                </a:solidFill>
                <a:latin typeface="+mn-lt"/>
                <a:ea typeface="+mn-ea"/>
                <a:cs typeface="+mn-cs"/>
              </a:defRPr>
            </a:pPr>
            <a:r>
              <a:rPr lang="en-US" sz="2400" b="0" i="0" u="none" strike="noStrike" baseline="0" dirty="0" smtClean="0">
                <a:solidFill>
                  <a:schemeClr val="bg1"/>
                </a:solidFill>
                <a:effectLst/>
              </a:rPr>
              <a:t>G. Information Items – Discussion</a:t>
            </a:r>
          </a:p>
          <a:p>
            <a:pPr algn="l">
              <a:defRPr/>
            </a:pPr>
            <a:r>
              <a:rPr lang="en-US" sz="2400" dirty="0" smtClean="0">
                <a:solidFill>
                  <a:schemeClr val="bg1"/>
                </a:solidFill>
              </a:rPr>
              <a:t>Letter </a:t>
            </a:r>
            <a:r>
              <a:rPr lang="en-US" sz="2400" dirty="0">
                <a:solidFill>
                  <a:schemeClr val="bg1"/>
                </a:solidFill>
              </a:rPr>
              <a:t>and Plus/Minus </a:t>
            </a:r>
            <a:r>
              <a:rPr lang="en-US" sz="2400" dirty="0" smtClean="0">
                <a:solidFill>
                  <a:schemeClr val="bg1"/>
                </a:solidFill>
              </a:rPr>
              <a:t>Grading</a:t>
            </a:r>
            <a:r>
              <a:rPr lang="en-US" sz="2400" baseline="0" dirty="0" smtClean="0">
                <a:solidFill>
                  <a:schemeClr val="bg1"/>
                </a:solidFill>
              </a:rPr>
              <a:t> – </a:t>
            </a:r>
            <a:r>
              <a:rPr lang="en-US" sz="2400" baseline="0" dirty="0" smtClean="0">
                <a:solidFill>
                  <a:srgbClr val="C00000"/>
                </a:solidFill>
              </a:rPr>
              <a:t>Postponed to next meeting</a:t>
            </a:r>
            <a:endParaRPr lang="en-US" sz="2400" dirty="0" smtClean="0">
              <a:solidFill>
                <a:srgbClr val="C00000"/>
              </a:solidFill>
            </a:endParaRPr>
          </a:p>
        </c:rich>
      </c:tx>
      <c:layout>
        <c:manualLayout>
          <c:xMode val="edge"/>
          <c:yMode val="edge"/>
          <c:x val="0.17145253843164748"/>
          <c:y val="1.9753086419753086E-2"/>
        </c:manualLayout>
      </c:layout>
      <c:overlay val="0"/>
      <c:spPr>
        <a:noFill/>
        <a:ln>
          <a:noFill/>
        </a:ln>
        <a:effectLst/>
      </c:spPr>
      <c:txPr>
        <a:bodyPr rot="0" spcFirstLastPara="1" vertOverflow="ellipsis" vert="horz" wrap="square" anchor="ctr" anchorCtr="1"/>
        <a:lstStyle/>
        <a:p>
          <a:pPr algn="l">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Letter Grade Only</c:v>
                </c:pt>
              </c:strCache>
            </c:strRef>
          </c:tx>
          <c:spPr>
            <a:solidFill>
              <a:schemeClr val="accent2"/>
            </a:solidFill>
            <a:ln>
              <a:noFill/>
            </a:ln>
            <a:effectLst/>
          </c:spPr>
          <c:invertIfNegative val="0"/>
          <c:cat>
            <c:strRef>
              <c:f>Sheet1!$A$2:$A$5</c:f>
              <c:strCache>
                <c:ptCount val="3"/>
                <c:pt idx="0">
                  <c:v>CCCs</c:v>
                </c:pt>
                <c:pt idx="1">
                  <c:v>CSUs</c:v>
                </c:pt>
                <c:pt idx="2">
                  <c:v>UCs</c:v>
                </c:pt>
              </c:strCache>
            </c:strRef>
          </c:cat>
          <c:val>
            <c:numRef>
              <c:f>Sheet1!$B$2:$B$5</c:f>
              <c:numCache>
                <c:formatCode>0%</c:formatCode>
                <c:ptCount val="4"/>
                <c:pt idx="0">
                  <c:v>0.91</c:v>
                </c:pt>
                <c:pt idx="1">
                  <c:v>0.09</c:v>
                </c:pt>
                <c:pt idx="2">
                  <c:v>0.1</c:v>
                </c:pt>
              </c:numCache>
            </c:numRef>
          </c:val>
        </c:ser>
        <c:ser>
          <c:idx val="1"/>
          <c:order val="1"/>
          <c:tx>
            <c:strRef>
              <c:f>Sheet1!$C$1</c:f>
              <c:strCache>
                <c:ptCount val="1"/>
                <c:pt idx="0">
                  <c:v>Plus/Minus Grades</c:v>
                </c:pt>
              </c:strCache>
            </c:strRef>
          </c:tx>
          <c:spPr>
            <a:solidFill>
              <a:schemeClr val="accent4"/>
            </a:solidFill>
            <a:ln>
              <a:noFill/>
            </a:ln>
            <a:effectLst/>
          </c:spPr>
          <c:invertIfNegative val="0"/>
          <c:cat>
            <c:strRef>
              <c:f>Sheet1!$A$2:$A$5</c:f>
              <c:strCache>
                <c:ptCount val="3"/>
                <c:pt idx="0">
                  <c:v>CCCs</c:v>
                </c:pt>
                <c:pt idx="1">
                  <c:v>CSUs</c:v>
                </c:pt>
                <c:pt idx="2">
                  <c:v>UCs</c:v>
                </c:pt>
              </c:strCache>
            </c:strRef>
          </c:cat>
          <c:val>
            <c:numRef>
              <c:f>Sheet1!$C$2:$C$5</c:f>
              <c:numCache>
                <c:formatCode>0%</c:formatCode>
                <c:ptCount val="4"/>
                <c:pt idx="0">
                  <c:v>0.09</c:v>
                </c:pt>
                <c:pt idx="1">
                  <c:v>0.91</c:v>
                </c:pt>
                <c:pt idx="2">
                  <c:v>0.9</c:v>
                </c:pt>
              </c:numCache>
            </c:numRef>
          </c:val>
        </c:ser>
        <c:dLbls>
          <c:showLegendKey val="0"/>
          <c:showVal val="0"/>
          <c:showCatName val="0"/>
          <c:showSerName val="0"/>
          <c:showPercent val="0"/>
          <c:showBubbleSize val="0"/>
        </c:dLbls>
        <c:gapWidth val="150"/>
        <c:overlap val="100"/>
        <c:axId val="794477976"/>
        <c:axId val="794466608"/>
      </c:barChart>
      <c:catAx>
        <c:axId val="794477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94466608"/>
        <c:crosses val="autoZero"/>
        <c:auto val="1"/>
        <c:lblAlgn val="ctr"/>
        <c:lblOffset val="100"/>
        <c:noMultiLvlLbl val="0"/>
      </c:catAx>
      <c:valAx>
        <c:axId val="7944666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94477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4"/>
          </a:xfrm>
          <a:prstGeom prst="rect">
            <a:avLst/>
          </a:prstGeom>
        </p:spPr>
        <p:txBody>
          <a:bodyPr vert="horz" lIns="91429" tIns="45715" rIns="91429" bIns="45715"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6434"/>
          </a:xfrm>
          <a:prstGeom prst="rect">
            <a:avLst/>
          </a:prstGeom>
        </p:spPr>
        <p:txBody>
          <a:bodyPr vert="horz" lIns="91429" tIns="45715" rIns="91429" bIns="45715" rtlCol="0"/>
          <a:lstStyle>
            <a:lvl1pPr algn="r">
              <a:defRPr sz="1200"/>
            </a:lvl1pPr>
          </a:lstStyle>
          <a:p>
            <a:fld id="{5A5F7256-7716-419B-A67C-0E60B508AC89}" type="datetimeFigureOut">
              <a:rPr lang="en-US" smtClean="0"/>
              <a:t>8/16/2017</a:t>
            </a:fld>
            <a:endParaRPr lang="en-US"/>
          </a:p>
        </p:txBody>
      </p:sp>
      <p:sp>
        <p:nvSpPr>
          <p:cNvPr id="4" name="Footer Placeholder 3"/>
          <p:cNvSpPr>
            <a:spLocks noGrp="1"/>
          </p:cNvSpPr>
          <p:nvPr>
            <p:ph type="ftr" sz="quarter" idx="2"/>
          </p:nvPr>
        </p:nvSpPr>
        <p:spPr>
          <a:xfrm>
            <a:off x="1" y="8829968"/>
            <a:ext cx="2971800" cy="466433"/>
          </a:xfrm>
          <a:prstGeom prst="rect">
            <a:avLst/>
          </a:prstGeom>
        </p:spPr>
        <p:txBody>
          <a:bodyPr vert="horz" lIns="91429" tIns="45715" rIns="91429"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8"/>
            <a:ext cx="2971800" cy="466433"/>
          </a:xfrm>
          <a:prstGeom prst="rect">
            <a:avLst/>
          </a:prstGeom>
        </p:spPr>
        <p:txBody>
          <a:bodyPr vert="horz" lIns="91429" tIns="45715" rIns="91429" bIns="45715" rtlCol="0" anchor="b"/>
          <a:lstStyle>
            <a:lvl1pPr algn="r">
              <a:defRPr sz="1200"/>
            </a:lvl1pPr>
          </a:lstStyle>
          <a:p>
            <a:fld id="{0477DDDD-0D76-4E36-ABBD-E5DE0F43DB19}" type="slidenum">
              <a:rPr lang="en-US" smtClean="0"/>
              <a:t>‹#›</a:t>
            </a:fld>
            <a:endParaRPr lang="en-US"/>
          </a:p>
        </p:txBody>
      </p:sp>
    </p:spTree>
    <p:extLst>
      <p:ext uri="{BB962C8B-B14F-4D97-AF65-F5344CB8AC3E}">
        <p14:creationId xmlns:p14="http://schemas.microsoft.com/office/powerpoint/2010/main" val="3932895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4"/>
          </a:xfrm>
          <a:prstGeom prst="rect">
            <a:avLst/>
          </a:prstGeom>
        </p:spPr>
        <p:txBody>
          <a:bodyPr vert="horz" lIns="91429" tIns="45715" rIns="91429" bIns="45715" rtlCol="0"/>
          <a:lstStyle>
            <a:lvl1pPr algn="l">
              <a:defRPr sz="1200"/>
            </a:lvl1pPr>
          </a:lstStyle>
          <a:p>
            <a:endParaRPr lang="en-US"/>
          </a:p>
        </p:txBody>
      </p:sp>
      <p:sp>
        <p:nvSpPr>
          <p:cNvPr id="3" name="Date Placeholder 2"/>
          <p:cNvSpPr>
            <a:spLocks noGrp="1"/>
          </p:cNvSpPr>
          <p:nvPr>
            <p:ph type="dt" idx="1"/>
          </p:nvPr>
        </p:nvSpPr>
        <p:spPr>
          <a:xfrm>
            <a:off x="3884614" y="0"/>
            <a:ext cx="2971800" cy="466434"/>
          </a:xfrm>
          <a:prstGeom prst="rect">
            <a:avLst/>
          </a:prstGeom>
        </p:spPr>
        <p:txBody>
          <a:bodyPr vert="horz" lIns="91429" tIns="45715" rIns="91429" bIns="45715" rtlCol="0"/>
          <a:lstStyle>
            <a:lvl1pPr algn="r">
              <a:defRPr sz="1200"/>
            </a:lvl1pPr>
          </a:lstStyle>
          <a:p>
            <a:fld id="{E012693C-D338-4AFC-B7A4-091B0C228124}" type="datetimeFigureOut">
              <a:rPr lang="en-US" smtClean="0"/>
              <a:t>8/16/2017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29" tIns="45715" rIns="91429"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71800" cy="466433"/>
          </a:xfrm>
          <a:prstGeom prst="rect">
            <a:avLst/>
          </a:prstGeom>
        </p:spPr>
        <p:txBody>
          <a:bodyPr vert="horz" lIns="91429" tIns="45715" rIns="91429"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8"/>
            <a:ext cx="2971800" cy="466433"/>
          </a:xfrm>
          <a:prstGeom prst="rect">
            <a:avLst/>
          </a:prstGeom>
        </p:spPr>
        <p:txBody>
          <a:bodyPr vert="horz" lIns="91429" tIns="45715" rIns="91429" bIns="45715" rtlCol="0" anchor="b"/>
          <a:lstStyle>
            <a:lvl1pPr algn="r">
              <a:defRPr sz="1200"/>
            </a:lvl1pPr>
          </a:lstStyle>
          <a:p>
            <a:fld id="{B84A4A27-DC68-400F-ABD7-FA2FF2FA4928}" type="slidenum">
              <a:rPr lang="en-US" smtClean="0"/>
              <a:t>‹#›</a:t>
            </a:fld>
            <a:endParaRPr lang="en-US"/>
          </a:p>
        </p:txBody>
      </p:sp>
    </p:spTree>
    <p:extLst>
      <p:ext uri="{BB962C8B-B14F-4D97-AF65-F5344CB8AC3E}">
        <p14:creationId xmlns:p14="http://schemas.microsoft.com/office/powerpoint/2010/main" val="2534788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4</a:t>
            </a:fld>
            <a:endParaRPr lang="en-US"/>
          </a:p>
        </p:txBody>
      </p:sp>
    </p:spTree>
    <p:extLst>
      <p:ext uri="{BB962C8B-B14F-4D97-AF65-F5344CB8AC3E}">
        <p14:creationId xmlns:p14="http://schemas.microsoft.com/office/powerpoint/2010/main" val="2257606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21</a:t>
            </a:fld>
            <a:endParaRPr lang="en-US"/>
          </a:p>
        </p:txBody>
      </p:sp>
    </p:spTree>
    <p:extLst>
      <p:ext uri="{BB962C8B-B14F-4D97-AF65-F5344CB8AC3E}">
        <p14:creationId xmlns:p14="http://schemas.microsoft.com/office/powerpoint/2010/main" val="3868618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22</a:t>
            </a:fld>
            <a:endParaRPr lang="en-US"/>
          </a:p>
        </p:txBody>
      </p:sp>
    </p:spTree>
    <p:extLst>
      <p:ext uri="{BB962C8B-B14F-4D97-AF65-F5344CB8AC3E}">
        <p14:creationId xmlns:p14="http://schemas.microsoft.com/office/powerpoint/2010/main" val="1237613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32</a:t>
            </a:fld>
            <a:endParaRPr lang="en-US"/>
          </a:p>
        </p:txBody>
      </p:sp>
    </p:spTree>
    <p:extLst>
      <p:ext uri="{BB962C8B-B14F-4D97-AF65-F5344CB8AC3E}">
        <p14:creationId xmlns:p14="http://schemas.microsoft.com/office/powerpoint/2010/main" val="302806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5</a:t>
            </a:fld>
            <a:endParaRPr lang="en-US"/>
          </a:p>
        </p:txBody>
      </p:sp>
    </p:spTree>
    <p:extLst>
      <p:ext uri="{BB962C8B-B14F-4D97-AF65-F5344CB8AC3E}">
        <p14:creationId xmlns:p14="http://schemas.microsoft.com/office/powerpoint/2010/main" val="15145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6</a:t>
            </a:fld>
            <a:endParaRPr lang="en-US"/>
          </a:p>
        </p:txBody>
      </p:sp>
    </p:spTree>
    <p:extLst>
      <p:ext uri="{BB962C8B-B14F-4D97-AF65-F5344CB8AC3E}">
        <p14:creationId xmlns:p14="http://schemas.microsoft.com/office/powerpoint/2010/main" val="1604783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7</a:t>
            </a:fld>
            <a:endParaRPr lang="en-US"/>
          </a:p>
        </p:txBody>
      </p:sp>
    </p:spTree>
    <p:extLst>
      <p:ext uri="{BB962C8B-B14F-4D97-AF65-F5344CB8AC3E}">
        <p14:creationId xmlns:p14="http://schemas.microsoft.com/office/powerpoint/2010/main" val="3787617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8</a:t>
            </a:fld>
            <a:endParaRPr lang="en-US"/>
          </a:p>
        </p:txBody>
      </p:sp>
    </p:spTree>
    <p:extLst>
      <p:ext uri="{BB962C8B-B14F-4D97-AF65-F5344CB8AC3E}">
        <p14:creationId xmlns:p14="http://schemas.microsoft.com/office/powerpoint/2010/main" val="4107062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9</a:t>
            </a:fld>
            <a:endParaRPr lang="en-US"/>
          </a:p>
        </p:txBody>
      </p:sp>
    </p:spTree>
    <p:extLst>
      <p:ext uri="{BB962C8B-B14F-4D97-AF65-F5344CB8AC3E}">
        <p14:creationId xmlns:p14="http://schemas.microsoft.com/office/powerpoint/2010/main" val="944660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10</a:t>
            </a:fld>
            <a:endParaRPr lang="en-US"/>
          </a:p>
        </p:txBody>
      </p:sp>
    </p:spTree>
    <p:extLst>
      <p:ext uri="{BB962C8B-B14F-4D97-AF65-F5344CB8AC3E}">
        <p14:creationId xmlns:p14="http://schemas.microsoft.com/office/powerpoint/2010/main" val="1961786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13</a:t>
            </a:fld>
            <a:endParaRPr lang="en-US"/>
          </a:p>
        </p:txBody>
      </p:sp>
    </p:spTree>
    <p:extLst>
      <p:ext uri="{BB962C8B-B14F-4D97-AF65-F5344CB8AC3E}">
        <p14:creationId xmlns:p14="http://schemas.microsoft.com/office/powerpoint/2010/main" val="1721801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16</a:t>
            </a:fld>
            <a:endParaRPr lang="en-US"/>
          </a:p>
        </p:txBody>
      </p:sp>
    </p:spTree>
    <p:extLst>
      <p:ext uri="{BB962C8B-B14F-4D97-AF65-F5344CB8AC3E}">
        <p14:creationId xmlns:p14="http://schemas.microsoft.com/office/powerpoint/2010/main" val="4048771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250101330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48125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980520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444154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67384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CCFB280-0E88-4547-A15D-DCED6EA52CC8}"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1758524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CCFB280-0E88-4547-A15D-DCED6EA52CC8}"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159745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24647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139644596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244169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258829488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302952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CFB280-0E88-4547-A15D-DCED6EA52CC8}"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1422911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CFB280-0E88-4547-A15D-DCED6EA52CC8}"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330704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FB280-0E88-4547-A15D-DCED6EA52CC8}"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59696049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89940797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43062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FCCFB280-0E88-4547-A15D-DCED6EA52CC8}" type="datetimeFigureOut">
              <a:rPr lang="en-US" smtClean="0"/>
              <a:t>8/16/2017</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2039614943"/>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elcamino.edu/academics/academicsenat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accc.org/advocacy/" TargetMode="External"/><Relationship Id="rId7" Type="http://schemas.openxmlformats.org/officeDocument/2006/relationships/image" Target="../media/image5.png"/><Relationship Id="rId2" Type="http://schemas.openxmlformats.org/officeDocument/2006/relationships/hyperlink" Target="http://www.asccc.org/legislative-update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ccleague.org/i4a/pages/index.cfm?pageid=328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kdaniel@elcamino.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elcamino.edu/academics/ccc/"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saddleback.edu/uploads/asenate/documents/FacultyHandbook1213updated.pdf" TargetMode="External"/><Relationship Id="rId2" Type="http://schemas.openxmlformats.org/officeDocument/2006/relationships/hyperlink" Target="http://pasadena.edu/faculty-and-staff/docs/faculty-handbook.pdf" TargetMode="External"/><Relationship Id="rId1" Type="http://schemas.openxmlformats.org/officeDocument/2006/relationships/slideLayout" Target="../slideLayouts/slideLayout2.xml"/><Relationship Id="rId6" Type="http://schemas.openxmlformats.org/officeDocument/2006/relationships/hyperlink" Target="https://drive.google.com/file/d/0B-EwSafm0XzVVjdFOE9lRC0xd1U/view" TargetMode="External"/><Relationship Id="rId5" Type="http://schemas.openxmlformats.org/officeDocument/2006/relationships/hyperlink" Target="http://www.lavc.edu/facultyhandbook/Faculty-handbook-2014.pdf" TargetMode="External"/><Relationship Id="rId4" Type="http://schemas.openxmlformats.org/officeDocument/2006/relationships/hyperlink" Target="http://publications.umw.edu/facultyhandboo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rive.google.com/file/d/0B7e8tjX6R0foQURlU01vMWJaSGc/view" TargetMode="External"/><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hyperlink" Target="https://cm.maxient.com/reportingform.php?ElCaminoCollege&amp;layout_id=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lcamino.edu/siteindex/index.asp#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elcamino.edu/studentservices/activities/sdo.asp" TargetMode="External"/><Relationship Id="rId5" Type="http://schemas.openxmlformats.org/officeDocument/2006/relationships/hyperlink" Target="http://www.elcamino.edu/administration/facstaff/facstaff.asp" TargetMode="External"/><Relationship Id="rId4" Type="http://schemas.openxmlformats.org/officeDocument/2006/relationships/hyperlink" Target="http://www.elcamino.edu/administration/vpas/aim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elcamino.edu/administration/hr/diversity/unlawful-descrimination.asp" TargetMode="External"/><Relationship Id="rId3" Type="http://schemas.openxmlformats.org/officeDocument/2006/relationships/hyperlink" Target="http://www.compton.edu/studentservices/studentlife/" TargetMode="External"/><Relationship Id="rId7" Type="http://schemas.openxmlformats.org/officeDocument/2006/relationships/hyperlink" Target="http://www.elcamino.edu/administration/hr/diversity/misconduct.a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elcamino.edu/administration/hr/diversity/notice-of-non-discrimination.asp" TargetMode="External"/><Relationship Id="rId5" Type="http://schemas.openxmlformats.org/officeDocument/2006/relationships/hyperlink" Target="http://www.elcamino.edu/administration/hr/diversity/" TargetMode="External"/><Relationship Id="rId4" Type="http://schemas.openxmlformats.org/officeDocument/2006/relationships/hyperlink" Target="http://www.compton.edu/studentservices/index.aspx" TargetMode="External"/><Relationship Id="rId9" Type="http://schemas.openxmlformats.org/officeDocument/2006/relationships/hyperlink" Target="http://www.elcamino.edu/administration/hr/diversity/complaint.as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smtClean="0"/>
              <a:t>Important </a:t>
            </a:r>
            <a:r>
              <a:rPr lang="en-US" b="1" u="sng"/>
              <a:t>note: </a:t>
            </a:r>
            <a:endParaRPr lang="en-US"/>
          </a:p>
        </p:txBody>
      </p:sp>
      <p:sp>
        <p:nvSpPr>
          <p:cNvPr id="3" name="Content Placeholder 2"/>
          <p:cNvSpPr>
            <a:spLocks noGrp="1"/>
          </p:cNvSpPr>
          <p:nvPr>
            <p:ph idx="1"/>
          </p:nvPr>
        </p:nvSpPr>
        <p:spPr>
          <a:xfrm>
            <a:off x="1663700" y="2438400"/>
            <a:ext cx="7114504" cy="3651504"/>
          </a:xfrm>
        </p:spPr>
        <p:txBody>
          <a:bodyPr>
            <a:normAutofit/>
          </a:bodyPr>
          <a:lstStyle/>
          <a:p>
            <a:pPr marL="0" indent="0" algn="ctr">
              <a:buNone/>
            </a:pPr>
            <a:r>
              <a:rPr lang="en-US" smtClean="0"/>
              <a:t>This </a:t>
            </a:r>
            <a:r>
              <a:rPr lang="en-US"/>
              <a:t>file contains the presentation used at the Senate meeting.  The president’s informal notes have been added in </a:t>
            </a:r>
            <a:r>
              <a:rPr lang="en-US" b="1">
                <a:solidFill>
                  <a:srgbClr val="C00000"/>
                </a:solidFill>
              </a:rPr>
              <a:t>red</a:t>
            </a:r>
            <a:r>
              <a:rPr lang="en-US"/>
              <a:t>. </a:t>
            </a:r>
          </a:p>
          <a:p>
            <a:pPr marL="0" indent="0" algn="ctr">
              <a:buNone/>
            </a:pPr>
            <a:r>
              <a:rPr lang="en-US"/>
              <a:t>These notes have not been reviewed nor have they been approved by the Academic Senate; they were created to provide a prompt (but informal) report about the meeting.  </a:t>
            </a:r>
          </a:p>
          <a:p>
            <a:pPr marL="0" indent="0" algn="ctr">
              <a:buNone/>
            </a:pPr>
            <a:r>
              <a:rPr lang="en-US"/>
              <a:t>For a comprehensive, official accounting of Senate meetings, please refer to Senate meeting minutes: </a:t>
            </a:r>
            <a:r>
              <a:rPr lang="en-US">
                <a:hlinkClick r:id="rId2"/>
              </a:rPr>
              <a:t>http://www.elcamino.edu/academics/academicsenate</a:t>
            </a:r>
            <a:r>
              <a:rPr lang="en-US" smtClean="0">
                <a:hlinkClick r:id="rId2"/>
              </a:rPr>
              <a:t>/</a:t>
            </a:r>
            <a:r>
              <a:rPr lang="en-US" smtClean="0"/>
              <a:t>.</a:t>
            </a:r>
          </a:p>
          <a:p>
            <a:pPr marL="0" indent="0" algn="ctr">
              <a:buNone/>
            </a:pPr>
            <a:r>
              <a:rPr lang="en-US" smtClean="0"/>
              <a:t>Thank </a:t>
            </a:r>
            <a:r>
              <a:rPr lang="en-US"/>
              <a:t>you!   </a:t>
            </a:r>
          </a:p>
          <a:p>
            <a:endParaRPr lang="en-US"/>
          </a:p>
        </p:txBody>
      </p:sp>
    </p:spTree>
    <p:extLst>
      <p:ext uri="{BB962C8B-B14F-4D97-AF65-F5344CB8AC3E}">
        <p14:creationId xmlns:p14="http://schemas.microsoft.com/office/powerpoint/2010/main" val="270744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and Q and A</a:t>
            </a:r>
            <a:endParaRPr lang="en-US" dirty="0"/>
          </a:p>
        </p:txBody>
      </p:sp>
      <p:sp>
        <p:nvSpPr>
          <p:cNvPr id="5" name="Content Placeholder 4"/>
          <p:cNvSpPr>
            <a:spLocks noGrp="1"/>
          </p:cNvSpPr>
          <p:nvPr>
            <p:ph idx="1"/>
          </p:nvPr>
        </p:nvSpPr>
        <p:spPr>
          <a:xfrm>
            <a:off x="1167863" y="2305050"/>
            <a:ext cx="6642219" cy="3943431"/>
          </a:xfrm>
        </p:spPr>
        <p:txBody>
          <a:bodyPr>
            <a:normAutofit fontScale="70000" lnSpcReduction="20000"/>
          </a:bodyPr>
          <a:lstStyle/>
          <a:p>
            <a:pPr marL="0" indent="0">
              <a:buNone/>
            </a:pPr>
            <a:endParaRPr lang="en-US" dirty="0"/>
          </a:p>
          <a:p>
            <a:r>
              <a:rPr lang="en-US" sz="2400" dirty="0" smtClean="0">
                <a:solidFill>
                  <a:srgbClr val="C00000"/>
                </a:solidFill>
              </a:rPr>
              <a:t>Q &amp; A, continued…</a:t>
            </a:r>
          </a:p>
          <a:p>
            <a:r>
              <a:rPr lang="en-US" sz="2400" dirty="0" smtClean="0">
                <a:solidFill>
                  <a:srgbClr val="C00000"/>
                </a:solidFill>
              </a:rPr>
              <a:t>In public spaces, such as the library, staff can take photos to include in a report.  It’s not clear whether classrooms are public spaces.</a:t>
            </a:r>
          </a:p>
          <a:p>
            <a:r>
              <a:rPr lang="en-US" sz="2400" dirty="0" smtClean="0">
                <a:solidFill>
                  <a:srgbClr val="C00000"/>
                </a:solidFill>
              </a:rPr>
              <a:t>If reporting academic integrity violations, it’s useful to attach copies of students’ work.</a:t>
            </a:r>
          </a:p>
          <a:p>
            <a:r>
              <a:rPr lang="en-US" sz="2400" dirty="0" smtClean="0">
                <a:solidFill>
                  <a:srgbClr val="C00000"/>
                </a:solidFill>
              </a:rPr>
              <a:t>There will be more clarification forthcoming on how to manage privacy issues when submitting a report.</a:t>
            </a:r>
          </a:p>
          <a:p>
            <a:r>
              <a:rPr lang="en-US" sz="2400" dirty="0" smtClean="0">
                <a:solidFill>
                  <a:srgbClr val="C00000"/>
                </a:solidFill>
              </a:rPr>
              <a:t>The Forms A, B, &amp; C were replaced with an online form in recent years.  The new IRRF now replaces that form.</a:t>
            </a:r>
          </a:p>
          <a:p>
            <a:r>
              <a:rPr lang="en-US" sz="2400" dirty="0" smtClean="0">
                <a:solidFill>
                  <a:srgbClr val="C00000"/>
                </a:solidFill>
              </a:rPr>
              <a:t>Accident reports are distinct from the IRRF.</a:t>
            </a:r>
          </a:p>
          <a:p>
            <a:r>
              <a:rPr lang="en-US" sz="2400" dirty="0" smtClean="0">
                <a:solidFill>
                  <a:srgbClr val="C00000"/>
                </a:solidFill>
              </a:rPr>
              <a:t>Sexual assault incidents would be reported to Jaynie Ishikawa.</a:t>
            </a:r>
          </a:p>
        </p:txBody>
      </p:sp>
    </p:spTree>
    <p:extLst>
      <p:ext uri="{BB962C8B-B14F-4D97-AF65-F5344CB8AC3E}">
        <p14:creationId xmlns:p14="http://schemas.microsoft.com/office/powerpoint/2010/main" val="309919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77944" cy="709865"/>
          </a:xfrm>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p:txBody>
          <a:bodyPr>
            <a:normAutofit fontScale="85000" lnSpcReduction="20000"/>
          </a:bodyPr>
          <a:lstStyle/>
          <a:p>
            <a:r>
              <a:rPr lang="en-US" dirty="0" smtClean="0"/>
              <a:t>Pages 12-13 in Senate packet. </a:t>
            </a:r>
          </a:p>
          <a:p>
            <a:r>
              <a:rPr lang="en-US" dirty="0" smtClean="0"/>
              <a:t>Please remember to sign in. </a:t>
            </a:r>
          </a:p>
          <a:p>
            <a:r>
              <a:rPr lang="en-US" dirty="0" smtClean="0"/>
              <a:t>Introductions: </a:t>
            </a:r>
          </a:p>
          <a:p>
            <a:r>
              <a:rPr lang="en-US" dirty="0" smtClean="0"/>
              <a:t>Linda Ternes, Associate Dean, Mathematics</a:t>
            </a:r>
          </a:p>
          <a:p>
            <a:r>
              <a:rPr lang="en-US" dirty="0" smtClean="0">
                <a:solidFill>
                  <a:srgbClr val="C00000"/>
                </a:solidFill>
              </a:rPr>
              <a:t>Associate Dean Ternes noted that she has been at ECC since 2016, that she previously taught and worked with C-ID (Course Identification System), and that she enjoys working with the faculty in her division.</a:t>
            </a:r>
            <a:endParaRPr lang="en-US" dirty="0">
              <a:solidFill>
                <a:srgbClr val="C00000"/>
              </a:solidFill>
            </a:endParaRPr>
          </a:p>
          <a:p>
            <a:r>
              <a:rPr lang="en-US" dirty="0" smtClean="0"/>
              <a:t>Charlene Brewer-Smith, Industry &amp; Technology Alternate.</a:t>
            </a:r>
          </a:p>
          <a:p>
            <a:r>
              <a:rPr lang="en-US" dirty="0" smtClean="0">
                <a:solidFill>
                  <a:srgbClr val="C00000"/>
                </a:solidFill>
              </a:rPr>
              <a:t>Professor Brewer-Smith will be serving as an alternate for Professor Gebert on the Senate.  She is teaching full-time on an interim basis and reported on the strong student outcomes – graduation and licensing rates – for the </a:t>
            </a:r>
            <a:r>
              <a:rPr lang="en-US" smtClean="0">
                <a:solidFill>
                  <a:srgbClr val="C00000"/>
                </a:solidFill>
              </a:rPr>
              <a:t>Cosmetology department.  </a:t>
            </a:r>
            <a:endParaRPr lang="en-US" dirty="0" smtClean="0">
              <a:solidFill>
                <a:srgbClr val="C00000"/>
              </a:solidFill>
            </a:endParaRPr>
          </a:p>
          <a:p>
            <a:pPr marL="0" indent="0">
              <a:buNone/>
            </a:pPr>
            <a:endParaRPr lang="en-US" dirty="0" smtClean="0"/>
          </a:p>
        </p:txBody>
      </p:sp>
    </p:spTree>
    <p:extLst>
      <p:ext uri="{BB962C8B-B14F-4D97-AF65-F5344CB8AC3E}">
        <p14:creationId xmlns:p14="http://schemas.microsoft.com/office/powerpoint/2010/main" val="179582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a:xfrm>
            <a:off x="866441" y="2318197"/>
            <a:ext cx="6343201" cy="4198513"/>
          </a:xfrm>
        </p:spPr>
        <p:txBody>
          <a:bodyPr>
            <a:normAutofit fontScale="62500" lnSpcReduction="20000"/>
          </a:bodyPr>
          <a:lstStyle/>
          <a:p>
            <a:r>
              <a:rPr lang="en-US" dirty="0">
                <a:solidFill>
                  <a:schemeClr val="tx1"/>
                </a:solidFill>
              </a:rPr>
              <a:t>Academic Senate President’s </a:t>
            </a:r>
            <a:r>
              <a:rPr lang="en-US" dirty="0" smtClean="0">
                <a:solidFill>
                  <a:schemeClr val="tx1"/>
                </a:solidFill>
              </a:rPr>
              <a:t>Report.  </a:t>
            </a:r>
            <a:r>
              <a:rPr lang="en-US" dirty="0" smtClean="0">
                <a:solidFill>
                  <a:srgbClr val="C00000"/>
                </a:solidFill>
              </a:rPr>
              <a:t>The Academic Senate has a seat at the table for many forums and groups on campus.  The President’s Report, in the Senate packet, offers updates and information about what’s happening on campus.  She will offer some highlights from the report at the Senate meetings. </a:t>
            </a:r>
            <a:endParaRPr lang="en-US" dirty="0">
              <a:solidFill>
                <a:srgbClr val="C00000"/>
              </a:solidFill>
            </a:endParaRPr>
          </a:p>
          <a:p>
            <a:r>
              <a:rPr lang="en-US" b="1" dirty="0" smtClean="0">
                <a:solidFill>
                  <a:schemeClr val="accent1"/>
                </a:solidFill>
              </a:rPr>
              <a:t>Campus-wide Safety Drills:</a:t>
            </a:r>
          </a:p>
          <a:p>
            <a:r>
              <a:rPr lang="en-US" dirty="0" smtClean="0"/>
              <a:t>Earthquake </a:t>
            </a:r>
            <a:r>
              <a:rPr lang="en-US" dirty="0"/>
              <a:t>Drill: 10.20.16 @ 10:20 a.m.</a:t>
            </a:r>
          </a:p>
          <a:p>
            <a:r>
              <a:rPr lang="en-US" dirty="0" smtClean="0">
                <a:solidFill>
                  <a:srgbClr val="C00000"/>
                </a:solidFill>
              </a:rPr>
              <a:t>New this semester: </a:t>
            </a:r>
            <a:r>
              <a:rPr lang="en-US" dirty="0" smtClean="0"/>
              <a:t>Emergency </a:t>
            </a:r>
            <a:r>
              <a:rPr lang="en-US" dirty="0"/>
              <a:t>Preparedness Drill: 11.9.16 @ 10 a.m. &amp; 7 p.m</a:t>
            </a:r>
            <a:r>
              <a:rPr lang="en-US" dirty="0" smtClean="0"/>
              <a:t>.</a:t>
            </a:r>
          </a:p>
          <a:p>
            <a:r>
              <a:rPr lang="en-US" dirty="0" smtClean="0">
                <a:solidFill>
                  <a:srgbClr val="C00000"/>
                </a:solidFill>
              </a:rPr>
              <a:t>Many faculty and staff have been advocating for an emergency drill to help prepare for an event such as an active shooter.  Chief Trevis has worked tirelessly to implement the drill and senators were encouraged to offer their support by helping get the word out.  </a:t>
            </a:r>
          </a:p>
          <a:p>
            <a:r>
              <a:rPr lang="en-US" dirty="0" smtClean="0">
                <a:solidFill>
                  <a:srgbClr val="C00000"/>
                </a:solidFill>
              </a:rPr>
              <a:t>Like the earthquake drill, the emergency preparedness drill will include </a:t>
            </a:r>
            <a:r>
              <a:rPr lang="en-US" dirty="0" smtClean="0"/>
              <a:t>Shelter-in-place</a:t>
            </a:r>
          </a:p>
          <a:p>
            <a:r>
              <a:rPr lang="en-US" dirty="0" smtClean="0">
                <a:solidFill>
                  <a:srgbClr val="C00000"/>
                </a:solidFill>
              </a:rPr>
              <a:t>But it will differ from the earthquake drill in the following ways:</a:t>
            </a:r>
          </a:p>
          <a:p>
            <a:r>
              <a:rPr lang="en-US" dirty="0" smtClean="0"/>
              <a:t>Lockdown: lock doors from inside; otherwise create obstacles to block intruder’s path into classroom/office.</a:t>
            </a:r>
          </a:p>
          <a:p>
            <a:r>
              <a:rPr lang="en-US" dirty="0" smtClean="0"/>
              <a:t>NO evacuation</a:t>
            </a:r>
          </a:p>
          <a:p>
            <a:r>
              <a:rPr lang="en-US" dirty="0" smtClean="0"/>
              <a:t>Chief Trevis will present @ 11.1.16 Senate meeting. </a:t>
            </a:r>
          </a:p>
          <a:p>
            <a:r>
              <a:rPr lang="en-US" dirty="0" smtClean="0">
                <a:solidFill>
                  <a:srgbClr val="C00000"/>
                </a:solidFill>
              </a:rPr>
              <a:t>Senators requested that the date for all drills be advertised before the start of the semester so faculty can schedule classes, assignments and exams accordingly.</a:t>
            </a:r>
          </a:p>
          <a:p>
            <a:endParaRPr lang="en-US" dirty="0"/>
          </a:p>
          <a:p>
            <a:endParaRPr lang="en-US" dirty="0"/>
          </a:p>
        </p:txBody>
      </p:sp>
    </p:spTree>
    <p:extLst>
      <p:ext uri="{BB962C8B-B14F-4D97-AF65-F5344CB8AC3E}">
        <p14:creationId xmlns:p14="http://schemas.microsoft.com/office/powerpoint/2010/main" val="22679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27" y="875583"/>
            <a:ext cx="6343202" cy="709865"/>
          </a:xfrm>
        </p:spPr>
        <p:txBody>
          <a:bodyPr>
            <a:normAutofit fontScale="90000"/>
          </a:bodyPr>
          <a:lstStyle/>
          <a:p>
            <a:r>
              <a:rPr lang="en-US" dirty="0"/>
              <a:t>C. Officer Reports: President</a:t>
            </a:r>
            <a:br>
              <a:rPr lang="en-US" dirty="0"/>
            </a:br>
            <a:r>
              <a:rPr lang="en-US" dirty="0"/>
              <a:t>Kristie Daniel-DiGregorio </a:t>
            </a:r>
            <a:r>
              <a:rPr lang="en-US" dirty="0" smtClean="0"/>
              <a:t/>
            </a:r>
            <a:br>
              <a:rPr lang="en-US" dirty="0" smtClean="0"/>
            </a:br>
            <a:r>
              <a:rPr lang="en-US" sz="1800" dirty="0" smtClean="0">
                <a:solidFill>
                  <a:srgbClr val="C00000"/>
                </a:solidFill>
              </a:rPr>
              <a:t>See below for next steps in the review and consultation process for the CMP, which includes the EMP (Educational Master Plan).  </a:t>
            </a:r>
            <a:endParaRPr lang="en-US" sz="1800" dirty="0">
              <a:solidFill>
                <a:srgbClr val="C00000"/>
              </a:solidFill>
            </a:endParaRPr>
          </a:p>
        </p:txBody>
      </p:sp>
      <p:sp>
        <p:nvSpPr>
          <p:cNvPr id="3" name="Content Placeholder 2"/>
          <p:cNvSpPr>
            <a:spLocks noGrp="1"/>
          </p:cNvSpPr>
          <p:nvPr>
            <p:ph idx="1"/>
          </p:nvPr>
        </p:nvSpPr>
        <p:spPr>
          <a:xfrm>
            <a:off x="609599" y="2292440"/>
            <a:ext cx="6683830" cy="4211392"/>
          </a:xfrm>
        </p:spPr>
        <p:txBody>
          <a:bodyPr>
            <a:normAutofit fontScale="92500" lnSpcReduction="10000"/>
          </a:bodyPr>
          <a:lstStyle/>
          <a:p>
            <a:r>
              <a:rPr lang="en-US" dirty="0" smtClean="0">
                <a:solidFill>
                  <a:schemeClr val="tx1"/>
                </a:solidFill>
              </a:rPr>
              <a:t>Comprehensive Master Plan (CMP) 2017-2020 Timeline for Consultation:</a:t>
            </a:r>
          </a:p>
          <a:p>
            <a:r>
              <a:rPr lang="en-US" u="sng" dirty="0" smtClean="0">
                <a:solidFill>
                  <a:schemeClr val="accent1"/>
                </a:solidFill>
              </a:rPr>
              <a:t>Coming Soon:</a:t>
            </a:r>
          </a:p>
          <a:p>
            <a:r>
              <a:rPr lang="en-US" dirty="0" smtClean="0"/>
              <a:t>President’s Newsletter announcement</a:t>
            </a:r>
          </a:p>
          <a:p>
            <a:r>
              <a:rPr lang="en-US" dirty="0" smtClean="0"/>
              <a:t>Direct email to all employees</a:t>
            </a:r>
          </a:p>
          <a:p>
            <a:r>
              <a:rPr lang="en-US" dirty="0" smtClean="0"/>
              <a:t>Second forum.  </a:t>
            </a:r>
            <a:r>
              <a:rPr lang="en-US" dirty="0" smtClean="0">
                <a:solidFill>
                  <a:srgbClr val="C00000"/>
                </a:solidFill>
              </a:rPr>
              <a:t>Faculty are encouraged to attend the second forum (stay tuned for details) – there will be food!</a:t>
            </a:r>
          </a:p>
          <a:p>
            <a:r>
              <a:rPr lang="en-US" u="sng" dirty="0" smtClean="0">
                <a:solidFill>
                  <a:schemeClr val="accent1"/>
                </a:solidFill>
              </a:rPr>
              <a:t>Academic Senate Consultation: </a:t>
            </a:r>
          </a:p>
          <a:p>
            <a:r>
              <a:rPr lang="en-US" dirty="0" smtClean="0">
                <a:solidFill>
                  <a:srgbClr val="C00000"/>
                </a:solidFill>
              </a:rPr>
              <a:t>Many thanks to the team that worked diligently over the summer on the Educational Master Plan</a:t>
            </a:r>
            <a:r>
              <a:rPr lang="en-US" dirty="0" smtClean="0"/>
              <a:t>: Anna </a:t>
            </a:r>
            <a:r>
              <a:rPr lang="en-US" dirty="0"/>
              <a:t>Brochet, </a:t>
            </a:r>
            <a:r>
              <a:rPr lang="en-US" dirty="0" smtClean="0"/>
              <a:t>Claudia </a:t>
            </a:r>
            <a:r>
              <a:rPr lang="en-US" dirty="0"/>
              <a:t>Striepe, </a:t>
            </a:r>
            <a:r>
              <a:rPr lang="en-US" dirty="0" smtClean="0"/>
              <a:t>Josh </a:t>
            </a:r>
            <a:r>
              <a:rPr lang="en-US" dirty="0"/>
              <a:t>Troesh, </a:t>
            </a:r>
            <a:r>
              <a:rPr lang="en-US" dirty="0" smtClean="0"/>
              <a:t>Irene Graff</a:t>
            </a:r>
          </a:p>
          <a:p>
            <a:r>
              <a:rPr lang="en-US" dirty="0" smtClean="0"/>
              <a:t>Review Educational Master Plan at meetings on 10.18.16 &amp; 11.1.16 </a:t>
            </a:r>
          </a:p>
          <a:p>
            <a:pPr marL="0" indent="0">
              <a:buNone/>
            </a:pPr>
            <a:endParaRPr lang="en-US" b="1" dirty="0" smtClean="0"/>
          </a:p>
          <a:p>
            <a:endParaRPr lang="en-US" dirty="0"/>
          </a:p>
        </p:txBody>
      </p:sp>
    </p:spTree>
    <p:extLst>
      <p:ext uri="{BB962C8B-B14F-4D97-AF65-F5344CB8AC3E}">
        <p14:creationId xmlns:p14="http://schemas.microsoft.com/office/powerpoint/2010/main" val="242321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Updates</a:t>
            </a:r>
            <a:br>
              <a:rPr lang="en-US" dirty="0" smtClean="0"/>
            </a:br>
            <a:r>
              <a:rPr lang="en-US" sz="1600" dirty="0" smtClean="0">
                <a:solidFill>
                  <a:srgbClr val="C00000"/>
                </a:solidFill>
              </a:rPr>
              <a:t>The Senate brainstorm activity suggested including </a:t>
            </a:r>
            <a:br>
              <a:rPr lang="en-US" sz="1600" dirty="0" smtClean="0">
                <a:solidFill>
                  <a:srgbClr val="C00000"/>
                </a:solidFill>
              </a:rPr>
            </a:br>
            <a:r>
              <a:rPr lang="en-US" sz="1600" dirty="0" smtClean="0">
                <a:solidFill>
                  <a:srgbClr val="C00000"/>
                </a:solidFill>
              </a:rPr>
              <a:t>discussion of legislative issues.  See below for excellent resources.  Chris Halligan (Compton) is active in FACC and may be invited to share at a future Senate meeting. </a:t>
            </a:r>
            <a:endParaRPr lang="en-US" sz="1600"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t>ASCCC</a:t>
            </a:r>
            <a:r>
              <a:rPr lang="en-US" dirty="0" smtClean="0"/>
              <a:t>: Academic Senate for California Community Colleges - Information on ASCCC positions.</a:t>
            </a:r>
          </a:p>
          <a:p>
            <a:r>
              <a:rPr lang="en-US" dirty="0">
                <a:hlinkClick r:id="rId2"/>
              </a:rPr>
              <a:t>http://</a:t>
            </a:r>
            <a:r>
              <a:rPr lang="en-US" dirty="0" smtClean="0">
                <a:hlinkClick r:id="rId2"/>
              </a:rPr>
              <a:t>www.asccc.org/legislative-updates</a:t>
            </a:r>
            <a:r>
              <a:rPr lang="en-US" dirty="0" smtClean="0"/>
              <a:t> </a:t>
            </a:r>
            <a:endParaRPr lang="en-US" dirty="0"/>
          </a:p>
          <a:p>
            <a:r>
              <a:rPr lang="en-US" b="1" dirty="0" smtClean="0"/>
              <a:t>FACCC</a:t>
            </a:r>
            <a:r>
              <a:rPr lang="en-US" dirty="0" smtClean="0"/>
              <a:t>: Faculty Association of California Community Colleges – Follows current legislation, tool for contacting legislators.</a:t>
            </a:r>
          </a:p>
          <a:p>
            <a:r>
              <a:rPr lang="en-US" dirty="0" smtClean="0">
                <a:hlinkClick r:id="rId3"/>
              </a:rPr>
              <a:t>http</a:t>
            </a:r>
            <a:r>
              <a:rPr lang="en-US" dirty="0">
                <a:hlinkClick r:id="rId3"/>
              </a:rPr>
              <a:t>://www.faccc.org/advocacy</a:t>
            </a:r>
            <a:r>
              <a:rPr lang="en-US" dirty="0" smtClean="0">
                <a:hlinkClick r:id="rId3"/>
              </a:rPr>
              <a:t>/</a:t>
            </a:r>
            <a:r>
              <a:rPr lang="en-US" dirty="0" smtClean="0"/>
              <a:t> </a:t>
            </a:r>
          </a:p>
          <a:p>
            <a:r>
              <a:rPr lang="en-US" b="1" dirty="0" smtClean="0"/>
              <a:t>CCLC</a:t>
            </a:r>
            <a:r>
              <a:rPr lang="en-US" dirty="0" smtClean="0"/>
              <a:t>: Community College League of California: monthly newsletter, legislative tracking, Budget &amp; Policy Center, legislature directory.</a:t>
            </a:r>
          </a:p>
          <a:p>
            <a:r>
              <a:rPr lang="en-US" dirty="0">
                <a:hlinkClick r:id="rId4"/>
              </a:rPr>
              <a:t>http://</a:t>
            </a:r>
            <a:r>
              <a:rPr lang="en-US" dirty="0" smtClean="0">
                <a:hlinkClick r:id="rId4"/>
              </a:rPr>
              <a:t>www.ccleague.org/i4a/pages/index.cfm?pageid=3284</a:t>
            </a:r>
            <a:r>
              <a:rPr lang="en-US" dirty="0" smtClean="0"/>
              <a:t> </a:t>
            </a:r>
            <a:endParaRPr lang="en-US" dirty="0"/>
          </a:p>
        </p:txBody>
      </p:sp>
      <p:pic>
        <p:nvPicPr>
          <p:cNvPr id="4" name="Picture 3"/>
          <p:cNvPicPr>
            <a:picLocks noChangeAspect="1"/>
          </p:cNvPicPr>
          <p:nvPr/>
        </p:nvPicPr>
        <p:blipFill>
          <a:blip r:embed="rId5"/>
          <a:stretch>
            <a:fillRect/>
          </a:stretch>
        </p:blipFill>
        <p:spPr>
          <a:xfrm>
            <a:off x="4884611" y="6019800"/>
            <a:ext cx="3714604" cy="677799"/>
          </a:xfrm>
          <a:prstGeom prst="rect">
            <a:avLst/>
          </a:prstGeom>
        </p:spPr>
      </p:pic>
      <p:pic>
        <p:nvPicPr>
          <p:cNvPr id="5" name="Content Placeholder 3"/>
          <p:cNvPicPr>
            <a:picLocks noChangeAspect="1"/>
          </p:cNvPicPr>
          <p:nvPr/>
        </p:nvPicPr>
        <p:blipFill>
          <a:blip r:embed="rId6"/>
          <a:stretch>
            <a:fillRect/>
          </a:stretch>
        </p:blipFill>
        <p:spPr>
          <a:xfrm>
            <a:off x="6594190" y="319473"/>
            <a:ext cx="2127124" cy="1162406"/>
          </a:xfrm>
          <a:prstGeom prst="rect">
            <a:avLst/>
          </a:prstGeom>
        </p:spPr>
      </p:pic>
      <p:pic>
        <p:nvPicPr>
          <p:cNvPr id="6" name="Picture 5"/>
          <p:cNvPicPr>
            <a:picLocks noChangeAspect="1"/>
          </p:cNvPicPr>
          <p:nvPr/>
        </p:nvPicPr>
        <p:blipFill>
          <a:blip r:embed="rId7"/>
          <a:stretch>
            <a:fillRect/>
          </a:stretch>
        </p:blipFill>
        <p:spPr>
          <a:xfrm>
            <a:off x="1195578" y="6019800"/>
            <a:ext cx="2852166" cy="737010"/>
          </a:xfrm>
          <a:prstGeom prst="rect">
            <a:avLst/>
          </a:prstGeom>
        </p:spPr>
      </p:pic>
    </p:spTree>
    <p:extLst>
      <p:ext uri="{BB962C8B-B14F-4D97-AF65-F5344CB8AC3E}">
        <p14:creationId xmlns:p14="http://schemas.microsoft.com/office/powerpoint/2010/main" val="267362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a:xfrm>
            <a:off x="866441" y="2283136"/>
            <a:ext cx="7144218" cy="3530600"/>
          </a:xfrm>
        </p:spPr>
        <p:txBody>
          <a:bodyPr>
            <a:normAutofit fontScale="85000" lnSpcReduction="20000"/>
          </a:bodyPr>
          <a:lstStyle/>
          <a:p>
            <a:r>
              <a:rPr lang="en-US" b="1" cap="all" dirty="0" smtClean="0">
                <a:solidFill>
                  <a:srgbClr val="C00000"/>
                </a:solidFill>
              </a:rPr>
              <a:t>Watch the faculty listserv for information about nominating your program for recognition by the ASCCC.</a:t>
            </a:r>
          </a:p>
          <a:p>
            <a:r>
              <a:rPr lang="en-US" b="1" cap="all" dirty="0" smtClean="0"/>
              <a:t>The </a:t>
            </a:r>
            <a:r>
              <a:rPr lang="en-US" b="1" cap="all" dirty="0"/>
              <a:t>EXEMPLARY PROGRAM </a:t>
            </a:r>
            <a:r>
              <a:rPr lang="en-US" b="1" cap="all" dirty="0" smtClean="0"/>
              <a:t>Award: Contextualized teaching and learning</a:t>
            </a:r>
            <a:endParaRPr lang="en-US" dirty="0"/>
          </a:p>
          <a:p>
            <a:r>
              <a:rPr lang="en-US" dirty="0" smtClean="0"/>
              <a:t>Sponsors: Academic </a:t>
            </a:r>
            <a:r>
              <a:rPr lang="en-US" dirty="0"/>
              <a:t>Senate for California Community </a:t>
            </a:r>
            <a:r>
              <a:rPr lang="en-US" dirty="0" smtClean="0"/>
              <a:t>Colleges (ASCCC) &amp; </a:t>
            </a:r>
            <a:r>
              <a:rPr lang="en-US" dirty="0"/>
              <a:t>Foundation for California Community </a:t>
            </a:r>
            <a:r>
              <a:rPr lang="en-US" dirty="0" smtClean="0"/>
              <a:t>Colleges</a:t>
            </a:r>
          </a:p>
          <a:p>
            <a:r>
              <a:rPr lang="en-US" dirty="0" smtClean="0"/>
              <a:t>ECC Deadline: November 1</a:t>
            </a:r>
            <a:r>
              <a:rPr lang="en-US" baseline="30000" dirty="0" smtClean="0"/>
              <a:t>st</a:t>
            </a:r>
            <a:r>
              <a:rPr lang="en-US" dirty="0" smtClean="0"/>
              <a:t>, 2016 emailed to </a:t>
            </a:r>
            <a:r>
              <a:rPr lang="en-US" dirty="0" smtClean="0">
                <a:hlinkClick r:id="rId2"/>
              </a:rPr>
              <a:t>kdaniel@elcamino.edu</a:t>
            </a:r>
            <a:r>
              <a:rPr lang="en-US" dirty="0" smtClean="0"/>
              <a:t>.</a:t>
            </a:r>
          </a:p>
          <a:p>
            <a:r>
              <a:rPr lang="en-US" dirty="0" smtClean="0"/>
              <a:t>Past recipients:</a:t>
            </a:r>
          </a:p>
          <a:p>
            <a:r>
              <a:rPr lang="en-US" dirty="0" smtClean="0"/>
              <a:t>Early Childhood-Math Learning Community</a:t>
            </a:r>
          </a:p>
          <a:p>
            <a:r>
              <a:rPr lang="en-US" dirty="0" smtClean="0"/>
              <a:t>General Bio Hybrid Course</a:t>
            </a:r>
          </a:p>
          <a:p>
            <a:r>
              <a:rPr lang="en-US" dirty="0" smtClean="0"/>
              <a:t>Accelerated Math and English Pathways</a:t>
            </a:r>
          </a:p>
          <a:p>
            <a:r>
              <a:rPr lang="en-US" dirty="0" smtClean="0"/>
              <a:t>Mechanized Agriculture Program</a:t>
            </a:r>
          </a:p>
          <a:p>
            <a:endParaRPr lang="en-US" dirty="0"/>
          </a:p>
          <a:p>
            <a:endParaRPr lang="en-US" dirty="0"/>
          </a:p>
        </p:txBody>
      </p:sp>
      <p:pic>
        <p:nvPicPr>
          <p:cNvPr id="4" name="Picture 3"/>
          <p:cNvPicPr>
            <a:picLocks noChangeAspect="1"/>
          </p:cNvPicPr>
          <p:nvPr/>
        </p:nvPicPr>
        <p:blipFill>
          <a:blip r:embed="rId3"/>
          <a:stretch>
            <a:fillRect/>
          </a:stretch>
        </p:blipFill>
        <p:spPr>
          <a:xfrm>
            <a:off x="2025520" y="5865252"/>
            <a:ext cx="4826060" cy="880605"/>
          </a:xfrm>
          <a:prstGeom prst="rect">
            <a:avLst/>
          </a:prstGeom>
        </p:spPr>
      </p:pic>
    </p:spTree>
    <p:extLst>
      <p:ext uri="{BB962C8B-B14F-4D97-AF65-F5344CB8AC3E}">
        <p14:creationId xmlns:p14="http://schemas.microsoft.com/office/powerpoint/2010/main" val="416963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t>
            </a:r>
            <a:r>
              <a:rPr lang="en-US" dirty="0" smtClean="0"/>
              <a:t>. Officer Reports: </a:t>
            </a:r>
            <a:br>
              <a:rPr lang="en-US" dirty="0" smtClean="0"/>
            </a:br>
            <a:r>
              <a:rPr lang="en-US" dirty="0" smtClean="0"/>
              <a:t>VP Compton Center, Paul Flor</a:t>
            </a:r>
            <a:endParaRPr lang="en-US" dirty="0"/>
          </a:p>
        </p:txBody>
      </p:sp>
      <p:sp>
        <p:nvSpPr>
          <p:cNvPr id="3" name="Content Placeholder 2"/>
          <p:cNvSpPr>
            <a:spLocks noGrp="1"/>
          </p:cNvSpPr>
          <p:nvPr>
            <p:ph idx="1"/>
          </p:nvPr>
        </p:nvSpPr>
        <p:spPr>
          <a:xfrm>
            <a:off x="866441" y="2450564"/>
            <a:ext cx="6343201" cy="3530600"/>
          </a:xfrm>
        </p:spPr>
        <p:txBody>
          <a:bodyPr>
            <a:normAutofit lnSpcReduction="10000"/>
          </a:bodyPr>
          <a:lstStyle/>
          <a:p>
            <a:pPr marL="0" indent="0">
              <a:buNone/>
            </a:pPr>
            <a:endParaRPr lang="en-US" dirty="0"/>
          </a:p>
          <a:p>
            <a:pPr marL="0" indent="0">
              <a:buNone/>
            </a:pPr>
            <a:endParaRPr lang="en-US" dirty="0" smtClean="0"/>
          </a:p>
          <a:p>
            <a:r>
              <a:rPr lang="en-US" dirty="0" smtClean="0">
                <a:solidFill>
                  <a:srgbClr val="C00000"/>
                </a:solidFill>
              </a:rPr>
              <a:t>The special trustee has recommended that the Compton Center revert back to local control.  It is hoped that the interim chancellor will make a decision by the end of the year or in January.</a:t>
            </a:r>
          </a:p>
          <a:p>
            <a:r>
              <a:rPr lang="en-US" dirty="0" smtClean="0">
                <a:solidFill>
                  <a:srgbClr val="C00000"/>
                </a:solidFill>
              </a:rPr>
              <a:t>The Center applied to the IEPI (Institutional Effectiveness Partnership Initiative) for $50K in funding to establish a Leadership Academy. </a:t>
            </a:r>
          </a:p>
          <a:p>
            <a:r>
              <a:rPr lang="en-US" dirty="0" smtClean="0">
                <a:solidFill>
                  <a:srgbClr val="C00000"/>
                </a:solidFill>
              </a:rPr>
              <a:t>The Center is completing the second reading of three board policies related to curriculum. </a:t>
            </a:r>
            <a:endParaRPr lang="en-US" dirty="0">
              <a:solidFill>
                <a:srgbClr val="C00000"/>
              </a:solidFill>
            </a:endParaRPr>
          </a:p>
        </p:txBody>
      </p:sp>
    </p:spTree>
    <p:extLst>
      <p:ext uri="{BB962C8B-B14F-4D97-AF65-F5344CB8AC3E}">
        <p14:creationId xmlns:p14="http://schemas.microsoft.com/office/powerpoint/2010/main" val="771242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C. Officer Reports: </a:t>
            </a:r>
            <a:br>
              <a:rPr lang="en-US" dirty="0"/>
            </a:br>
            <a:r>
              <a:rPr lang="en-US" dirty="0"/>
              <a:t>Chair, Curriculum: Allison Carr </a:t>
            </a:r>
          </a:p>
        </p:txBody>
      </p:sp>
      <p:sp>
        <p:nvSpPr>
          <p:cNvPr id="5" name="Content Placeholder 4"/>
          <p:cNvSpPr>
            <a:spLocks noGrp="1"/>
          </p:cNvSpPr>
          <p:nvPr>
            <p:ph sz="half" idx="1"/>
          </p:nvPr>
        </p:nvSpPr>
        <p:spPr>
          <a:xfrm>
            <a:off x="438912" y="1828800"/>
            <a:ext cx="4075938" cy="3533157"/>
          </a:xfrm>
        </p:spPr>
        <p:txBody>
          <a:bodyPr>
            <a:normAutofit fontScale="85000" lnSpcReduction="10000"/>
          </a:bodyPr>
          <a:lstStyle/>
          <a:p>
            <a:pPr marL="0" indent="0">
              <a:buNone/>
            </a:pPr>
            <a:endParaRPr lang="en-US" b="1" dirty="0" smtClean="0"/>
          </a:p>
          <a:p>
            <a:pPr marL="0" indent="0">
              <a:buNone/>
            </a:pPr>
            <a:endParaRPr lang="en-US" b="1" dirty="0" smtClean="0"/>
          </a:p>
          <a:p>
            <a:pPr marL="0" indent="0">
              <a:buNone/>
            </a:pPr>
            <a:r>
              <a:rPr lang="en-US" b="1" dirty="0" smtClean="0"/>
              <a:t>College Curriculum Meeting 9.27.16</a:t>
            </a:r>
            <a:endParaRPr lang="en-US" u="sng" dirty="0"/>
          </a:p>
          <a:p>
            <a:pPr marL="0" indent="0">
              <a:buNone/>
            </a:pPr>
            <a:r>
              <a:rPr lang="en-US" u="sng" dirty="0" smtClean="0"/>
              <a:t>Full Course Review Approvals</a:t>
            </a:r>
          </a:p>
          <a:p>
            <a:r>
              <a:rPr lang="en-US" sz="1800" dirty="0"/>
              <a:t>BUS 11 </a:t>
            </a:r>
          </a:p>
          <a:p>
            <a:r>
              <a:rPr lang="en-US" sz="1800" dirty="0"/>
              <a:t>ENGL </a:t>
            </a:r>
            <a:r>
              <a:rPr lang="en-US" sz="1800" dirty="0" smtClean="0"/>
              <a:t>78</a:t>
            </a:r>
          </a:p>
          <a:p>
            <a:pPr marL="0" indent="0">
              <a:buNone/>
            </a:pPr>
            <a:r>
              <a:rPr lang="en-US" dirty="0" smtClean="0">
                <a:solidFill>
                  <a:srgbClr val="C00000"/>
                </a:solidFill>
              </a:rPr>
              <a:t>Allison Carr was unable to attend due to illness.  The results of the 9.27 CCC are noted here.  To support sustainability efforts, senators will be directed to the CCC minutes online in lieu of including them in the packet.</a:t>
            </a:r>
            <a:endParaRPr lang="en-US" sz="1800" dirty="0">
              <a:solidFill>
                <a:srgbClr val="C00000"/>
              </a:solidFill>
            </a:endParaRPr>
          </a:p>
        </p:txBody>
      </p:sp>
      <p:sp>
        <p:nvSpPr>
          <p:cNvPr id="6" name="Content Placeholder 5"/>
          <p:cNvSpPr>
            <a:spLocks noGrp="1"/>
          </p:cNvSpPr>
          <p:nvPr>
            <p:ph sz="half" idx="2"/>
          </p:nvPr>
        </p:nvSpPr>
        <p:spPr>
          <a:xfrm>
            <a:off x="4629150" y="2523744"/>
            <a:ext cx="3886200" cy="4206239"/>
          </a:xfrm>
        </p:spPr>
        <p:txBody>
          <a:bodyPr>
            <a:normAutofit fontScale="85000" lnSpcReduction="10000"/>
          </a:bodyPr>
          <a:lstStyle/>
          <a:p>
            <a:pPr marL="0" indent="0">
              <a:buNone/>
            </a:pPr>
            <a:r>
              <a:rPr lang="en-US" u="sng" dirty="0" smtClean="0"/>
              <a:t>Consent Agenda Approvals</a:t>
            </a:r>
          </a:p>
          <a:p>
            <a:r>
              <a:rPr lang="en-US" sz="1700" dirty="0"/>
              <a:t>ATEC 11                                                 </a:t>
            </a:r>
            <a:endParaRPr lang="en-US" sz="1700" dirty="0" smtClean="0"/>
          </a:p>
          <a:p>
            <a:r>
              <a:rPr lang="en-US" sz="1700" dirty="0" smtClean="0"/>
              <a:t>CHEM </a:t>
            </a:r>
            <a:r>
              <a:rPr lang="en-US" sz="1700" dirty="0"/>
              <a:t>20</a:t>
            </a:r>
          </a:p>
          <a:p>
            <a:r>
              <a:rPr lang="en-US" sz="1700" dirty="0"/>
              <a:t>CIS 29</a:t>
            </a:r>
          </a:p>
          <a:p>
            <a:r>
              <a:rPr lang="en-US" sz="1700" dirty="0"/>
              <a:t>CSCI 30</a:t>
            </a:r>
          </a:p>
          <a:p>
            <a:r>
              <a:rPr lang="en-US" sz="1700" dirty="0"/>
              <a:t>CTEC 172</a:t>
            </a:r>
          </a:p>
          <a:p>
            <a:r>
              <a:rPr lang="en-US" sz="1700" dirty="0"/>
              <a:t>EDEV 29</a:t>
            </a:r>
          </a:p>
          <a:p>
            <a:r>
              <a:rPr lang="en-US" sz="1700" dirty="0"/>
              <a:t>ENGL 98</a:t>
            </a:r>
          </a:p>
          <a:p>
            <a:r>
              <a:rPr lang="en-US" sz="1700" dirty="0"/>
              <a:t>FTEC 2, 9</a:t>
            </a:r>
          </a:p>
          <a:p>
            <a:r>
              <a:rPr lang="en-US" sz="1700" dirty="0"/>
              <a:t>MATH 33, 43</a:t>
            </a:r>
          </a:p>
          <a:p>
            <a:r>
              <a:rPr lang="en-US" sz="1700" dirty="0"/>
              <a:t>PE 220, 257, 290</a:t>
            </a:r>
          </a:p>
          <a:p>
            <a:r>
              <a:rPr lang="en-US" sz="1700" dirty="0"/>
              <a:t>POLI </a:t>
            </a:r>
            <a:r>
              <a:rPr lang="en-US" sz="1700" dirty="0" smtClean="0"/>
              <a:t>1</a:t>
            </a:r>
          </a:p>
          <a:p>
            <a:r>
              <a:rPr lang="en-US" sz="1700" dirty="0" smtClean="0"/>
              <a:t>SUPV </a:t>
            </a:r>
            <a:r>
              <a:rPr lang="en-US" sz="1700" dirty="0"/>
              <a:t>27</a:t>
            </a:r>
          </a:p>
          <a:p>
            <a:endParaRPr lang="en-US" sz="1700" dirty="0"/>
          </a:p>
        </p:txBody>
      </p:sp>
      <p:sp>
        <p:nvSpPr>
          <p:cNvPr id="2" name="TextBox 1"/>
          <p:cNvSpPr txBox="1"/>
          <p:nvPr/>
        </p:nvSpPr>
        <p:spPr>
          <a:xfrm>
            <a:off x="316992" y="5392549"/>
            <a:ext cx="4312158" cy="1323439"/>
          </a:xfrm>
          <a:prstGeom prst="rect">
            <a:avLst/>
          </a:prstGeom>
          <a:noFill/>
        </p:spPr>
        <p:txBody>
          <a:bodyPr wrap="square" rtlCol="0">
            <a:spAutoFit/>
          </a:bodyPr>
          <a:lstStyle/>
          <a:p>
            <a:r>
              <a:rPr lang="en-US" sz="1600" dirty="0"/>
              <a:t>More information, including College Curriculum Committee </a:t>
            </a:r>
            <a:r>
              <a:rPr lang="en-US" sz="1600" dirty="0" smtClean="0"/>
              <a:t>minutes</a:t>
            </a:r>
            <a:r>
              <a:rPr lang="en-US" sz="1600" dirty="0"/>
              <a:t>, can be found on the ECC website: </a:t>
            </a:r>
            <a:endParaRPr lang="en-US" sz="1600" dirty="0">
              <a:hlinkClick r:id="rId2"/>
            </a:endParaRPr>
          </a:p>
          <a:p>
            <a:r>
              <a:rPr lang="en-US" sz="1600" b="1" dirty="0" smtClean="0">
                <a:solidFill>
                  <a:schemeClr val="tx2"/>
                </a:solidFill>
                <a:hlinkClick r:id="rId2"/>
              </a:rPr>
              <a:t>http</a:t>
            </a:r>
            <a:r>
              <a:rPr lang="en-US" sz="1600" b="1" dirty="0">
                <a:solidFill>
                  <a:schemeClr val="tx2"/>
                </a:solidFill>
                <a:hlinkClick r:id="rId2"/>
              </a:rPr>
              <a:t>://www.elcamino.edu/academics/ccc/</a:t>
            </a:r>
            <a:r>
              <a:rPr lang="en-US" sz="1600" b="1" dirty="0">
                <a:solidFill>
                  <a:schemeClr val="tx2"/>
                </a:solidFill>
              </a:rPr>
              <a:t>. </a:t>
            </a:r>
          </a:p>
        </p:txBody>
      </p:sp>
    </p:spTree>
    <p:extLst>
      <p:ext uri="{BB962C8B-B14F-4D97-AF65-F5344CB8AC3E}">
        <p14:creationId xmlns:p14="http://schemas.microsoft.com/office/powerpoint/2010/main" val="796610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940379" cy="1320800"/>
          </a:xfrm>
        </p:spPr>
        <p:txBody>
          <a:bodyPr>
            <a:normAutofit/>
          </a:bodyPr>
          <a:lstStyle/>
          <a:p>
            <a:r>
              <a:rPr lang="en-US" dirty="0" smtClean="0"/>
              <a:t>C.  Officer Reports: </a:t>
            </a:r>
            <a:br>
              <a:rPr lang="en-US" dirty="0" smtClean="0"/>
            </a:br>
            <a:r>
              <a:rPr lang="en-US" dirty="0" smtClean="0"/>
              <a:t>VP Ed Policies, </a:t>
            </a:r>
            <a:r>
              <a:rPr lang="en-US" smtClean="0"/>
              <a:t>Chris Gold.</a:t>
            </a:r>
            <a:endParaRPr lang="en-US" sz="3100" dirty="0"/>
          </a:p>
        </p:txBody>
      </p:sp>
      <p:sp>
        <p:nvSpPr>
          <p:cNvPr id="3" name="Content Placeholder 2"/>
          <p:cNvSpPr>
            <a:spLocks noGrp="1"/>
          </p:cNvSpPr>
          <p:nvPr>
            <p:ph idx="1"/>
          </p:nvPr>
        </p:nvSpPr>
        <p:spPr/>
        <p:txBody>
          <a:bodyPr>
            <a:normAutofit/>
          </a:bodyPr>
          <a:lstStyle/>
          <a:p>
            <a:pPr marL="0" lvl="0" indent="0">
              <a:buNone/>
            </a:pPr>
            <a:endParaRPr lang="en-US" dirty="0"/>
          </a:p>
          <a:p>
            <a:r>
              <a:rPr lang="en-US" dirty="0" smtClean="0"/>
              <a:t>Pages 14-15 in Senate packet.</a:t>
            </a:r>
          </a:p>
          <a:p>
            <a:r>
              <a:rPr lang="en-US" dirty="0" smtClean="0">
                <a:solidFill>
                  <a:srgbClr val="C00000"/>
                </a:solidFill>
              </a:rPr>
              <a:t>The pace for Ed Policies has been different this year.  Rather than several smaller policies, the committee has been focused on a few large policies and procedures.  Expect to see policies/procedures related to attendance, copyright (which was discussed in the spring), and intellectual property at future meetings.</a:t>
            </a:r>
            <a:endParaRPr lang="en-US" dirty="0">
              <a:solidFill>
                <a:srgbClr val="C00000"/>
              </a:solidFill>
            </a:endParaRPr>
          </a:p>
        </p:txBody>
      </p:sp>
    </p:spTree>
    <p:extLst>
      <p:ext uri="{BB962C8B-B14F-4D97-AF65-F5344CB8AC3E}">
        <p14:creationId xmlns:p14="http://schemas.microsoft.com/office/powerpoint/2010/main" val="438238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940379" cy="1320800"/>
          </a:xfrm>
        </p:spPr>
        <p:txBody>
          <a:bodyPr>
            <a:normAutofit/>
          </a:bodyPr>
          <a:lstStyle/>
          <a:p>
            <a:r>
              <a:rPr lang="en-US" dirty="0" smtClean="0"/>
              <a:t>C.  Officer Reports: VP Faculty Development, </a:t>
            </a:r>
            <a:r>
              <a:rPr lang="en-US" smtClean="0"/>
              <a:t>Stacey Allen</a:t>
            </a:r>
            <a:endParaRPr lang="en-US" sz="3100" dirty="0"/>
          </a:p>
        </p:txBody>
      </p:sp>
      <p:sp>
        <p:nvSpPr>
          <p:cNvPr id="6" name="Content Placeholder 5"/>
          <p:cNvSpPr>
            <a:spLocks noGrp="1"/>
          </p:cNvSpPr>
          <p:nvPr>
            <p:ph idx="1"/>
          </p:nvPr>
        </p:nvSpPr>
        <p:spPr>
          <a:xfrm>
            <a:off x="866441" y="2060620"/>
            <a:ext cx="7079824" cy="3959180"/>
          </a:xfrm>
        </p:spPr>
        <p:txBody>
          <a:bodyPr/>
          <a:lstStyle/>
          <a:p>
            <a:r>
              <a:rPr lang="en-US" dirty="0" smtClean="0"/>
              <a:t>Pages 16-19 in Senate packet.  </a:t>
            </a:r>
            <a:r>
              <a:rPr lang="en-US" dirty="0" smtClean="0">
                <a:solidFill>
                  <a:srgbClr val="C00000"/>
                </a:solidFill>
              </a:rPr>
              <a:t>Attendance was strong at Fitness and Fun for Faculty.  The next event is 10/20 with each workshop focused on physical activity, cognitive fitness, nutrition and humor.</a:t>
            </a:r>
          </a:p>
          <a:p>
            <a:r>
              <a:rPr lang="en-US" dirty="0" smtClean="0">
                <a:solidFill>
                  <a:srgbClr val="C00000"/>
                </a:solidFill>
              </a:rPr>
              <a:t>Only 10 days left to nominate faculty for the Outstanding Adjunct Faculty Award.  Please consider nominating a colleague!   All it takes is a letter of nomination!</a:t>
            </a:r>
          </a:p>
          <a:p>
            <a:pPr marL="0" indent="0">
              <a:buNone/>
            </a:pPr>
            <a:endParaRPr lang="en-US" dirty="0"/>
          </a:p>
          <a:p>
            <a:pPr marL="0" indent="0">
              <a:buNone/>
            </a:pPr>
            <a:endParaRPr lang="en-US" dirty="0"/>
          </a:p>
        </p:txBody>
      </p:sp>
      <p:pic>
        <p:nvPicPr>
          <p:cNvPr id="7" name="Picture 6"/>
          <p:cNvPicPr>
            <a:picLocks noChangeAspect="1"/>
          </p:cNvPicPr>
          <p:nvPr/>
        </p:nvPicPr>
        <p:blipFill>
          <a:blip r:embed="rId2"/>
          <a:stretch>
            <a:fillRect/>
          </a:stretch>
        </p:blipFill>
        <p:spPr>
          <a:xfrm>
            <a:off x="1668604" y="4365938"/>
            <a:ext cx="2167401" cy="2350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4638168" y="4365938"/>
            <a:ext cx="2140569" cy="2360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1339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710332"/>
            <a:ext cx="7155893" cy="2554983"/>
          </a:xfrm>
        </p:spPr>
        <p:txBody>
          <a:bodyPr/>
          <a:lstStyle/>
          <a:p>
            <a:r>
              <a:rPr lang="en-US" dirty="0" smtClean="0"/>
              <a:t>ECC Academic Senate </a:t>
            </a:r>
            <a:r>
              <a:rPr lang="en-US" sz="2400" dirty="0" smtClean="0"/>
              <a:t>October 4</a:t>
            </a:r>
            <a:r>
              <a:rPr lang="en-US" sz="2400" baseline="30000" dirty="0" smtClean="0"/>
              <a:t>th</a:t>
            </a:r>
            <a:r>
              <a:rPr lang="en-US" sz="2400" dirty="0" smtClean="0"/>
              <a:t> 2016</a:t>
            </a:r>
            <a:endParaRPr lang="en-US" sz="2400" dirty="0"/>
          </a:p>
        </p:txBody>
      </p:sp>
      <p:sp>
        <p:nvSpPr>
          <p:cNvPr id="3" name="Subtitle 2"/>
          <p:cNvSpPr>
            <a:spLocks noGrp="1"/>
          </p:cNvSpPr>
          <p:nvPr>
            <p:ph type="subTitle" idx="1"/>
          </p:nvPr>
        </p:nvSpPr>
        <p:spPr>
          <a:xfrm>
            <a:off x="866442" y="4289699"/>
            <a:ext cx="6620968" cy="1475139"/>
          </a:xfrm>
        </p:spPr>
        <p:txBody>
          <a:bodyPr>
            <a:normAutofit/>
          </a:bodyPr>
          <a:lstStyle/>
          <a:p>
            <a:endParaRPr lang="en-US" sz="2800" dirty="0" smtClean="0">
              <a:solidFill>
                <a:schemeClr val="tx1"/>
              </a:solidFill>
            </a:endParaRPr>
          </a:p>
          <a:p>
            <a:r>
              <a:rPr lang="en-US" sz="2800" dirty="0" smtClean="0">
                <a:solidFill>
                  <a:schemeClr val="tx1"/>
                </a:solidFill>
              </a:rPr>
              <a:t>Please</a:t>
            </a:r>
            <a:r>
              <a:rPr lang="en-US" sz="2800" b="1" dirty="0" smtClean="0">
                <a:solidFill>
                  <a:srgbClr val="00B050"/>
                </a:solidFill>
              </a:rPr>
              <a:t> </a:t>
            </a:r>
            <a:r>
              <a:rPr lang="en-US" sz="2800" b="1" u="sng" dirty="0" smtClean="0"/>
              <a:t>sign in</a:t>
            </a:r>
            <a:r>
              <a:rPr lang="en-US" sz="2400" b="1" dirty="0" smtClean="0"/>
              <a:t> </a:t>
            </a:r>
            <a:r>
              <a:rPr lang="en-US" sz="2400" dirty="0" smtClean="0">
                <a:solidFill>
                  <a:schemeClr val="tx1"/>
                </a:solidFill>
              </a:rPr>
              <a:t>&amp; pick up name card.</a:t>
            </a:r>
          </a:p>
          <a:p>
            <a:endParaRPr lang="en-US" dirty="0"/>
          </a:p>
        </p:txBody>
      </p:sp>
      <p:pic>
        <p:nvPicPr>
          <p:cNvPr id="14339" name="Picture 3" descr="ecclogo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460" y="747711"/>
            <a:ext cx="2139950"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49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940379" cy="1320800"/>
          </a:xfrm>
        </p:spPr>
        <p:txBody>
          <a:bodyPr>
            <a:normAutofit/>
          </a:bodyPr>
          <a:lstStyle/>
          <a:p>
            <a:r>
              <a:rPr lang="en-US" dirty="0" smtClean="0"/>
              <a:t>C.  Officer Reports: VP Faculty Development, </a:t>
            </a:r>
            <a:r>
              <a:rPr lang="en-US" smtClean="0"/>
              <a:t>Stacey Allen</a:t>
            </a:r>
            <a:endParaRPr lang="en-US" sz="3100" dirty="0"/>
          </a:p>
        </p:txBody>
      </p:sp>
      <p:sp>
        <p:nvSpPr>
          <p:cNvPr id="6" name="Content Placeholder 5"/>
          <p:cNvSpPr>
            <a:spLocks noGrp="1"/>
          </p:cNvSpPr>
          <p:nvPr>
            <p:ph idx="1"/>
          </p:nvPr>
        </p:nvSpPr>
        <p:spPr>
          <a:xfrm>
            <a:off x="866441" y="2489200"/>
            <a:ext cx="5830573" cy="3530600"/>
          </a:xfrm>
        </p:spPr>
        <p:txBody>
          <a:bodyPr>
            <a:normAutofit fontScale="77500" lnSpcReduction="20000"/>
          </a:bodyPr>
          <a:lstStyle/>
          <a:p>
            <a:r>
              <a:rPr lang="en-US" sz="2400" dirty="0" smtClean="0">
                <a:solidFill>
                  <a:srgbClr val="C00000"/>
                </a:solidFill>
              </a:rPr>
              <a:t>There were a number of topic ideas that emerged from the Senate brainstorm last meeting.  These will be discussed by the Faculty Development Committee (FDC) for future Professional Development Day events.</a:t>
            </a:r>
          </a:p>
          <a:p>
            <a:r>
              <a:rPr lang="en-US" dirty="0" smtClean="0"/>
              <a:t>Pages </a:t>
            </a:r>
            <a:r>
              <a:rPr lang="en-US" dirty="0"/>
              <a:t>16-19 in Senate packet.</a:t>
            </a:r>
          </a:p>
          <a:p>
            <a:r>
              <a:rPr lang="en-US" sz="2400" dirty="0" smtClean="0"/>
              <a:t>Academic Rank: </a:t>
            </a:r>
            <a:r>
              <a:rPr lang="en-US" sz="2400" b="1" dirty="0" smtClean="0">
                <a:solidFill>
                  <a:schemeClr val="accent1"/>
                </a:solidFill>
              </a:rPr>
              <a:t>Congratulations</a:t>
            </a:r>
            <a:r>
              <a:rPr lang="en-US" sz="2400" dirty="0" smtClean="0"/>
              <a:t> to all faculty who achieved new rank in Fall 2016!</a:t>
            </a:r>
            <a:endParaRPr lang="en-US" sz="2400" dirty="0"/>
          </a:p>
          <a:p>
            <a:r>
              <a:rPr lang="en-US" sz="2400" dirty="0" smtClean="0">
                <a:solidFill>
                  <a:srgbClr val="C00000"/>
                </a:solidFill>
              </a:rPr>
              <a:t>The academic rank system appears in the catalog.  Faculty who achieved a new rank are included in the packet on pages 19 &amp; 20. </a:t>
            </a:r>
          </a:p>
          <a:p>
            <a:endParaRPr lang="en-US" sz="2400" dirty="0"/>
          </a:p>
        </p:txBody>
      </p:sp>
      <p:pic>
        <p:nvPicPr>
          <p:cNvPr id="3" name="Picture 2"/>
          <p:cNvPicPr>
            <a:picLocks noChangeAspect="1"/>
          </p:cNvPicPr>
          <p:nvPr/>
        </p:nvPicPr>
        <p:blipFill>
          <a:blip r:embed="rId2"/>
          <a:stretch>
            <a:fillRect/>
          </a:stretch>
        </p:blipFill>
        <p:spPr>
          <a:xfrm>
            <a:off x="6887118" y="726816"/>
            <a:ext cx="1561422" cy="6131184"/>
          </a:xfrm>
          <a:prstGeom prst="rect">
            <a:avLst/>
          </a:prstGeom>
        </p:spPr>
      </p:pic>
    </p:spTree>
    <p:extLst>
      <p:ext uri="{BB962C8B-B14F-4D97-AF65-F5344CB8AC3E}">
        <p14:creationId xmlns:p14="http://schemas.microsoft.com/office/powerpoint/2010/main" val="434841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890523"/>
            <a:ext cx="6631640" cy="974853"/>
          </a:xfrm>
        </p:spPr>
        <p:txBody>
          <a:bodyPr>
            <a:noAutofit/>
          </a:bodyPr>
          <a:lstStyle/>
          <a:p>
            <a:r>
              <a:rPr lang="en-US" dirty="0"/>
              <a:t>C</a:t>
            </a:r>
            <a:r>
              <a:rPr lang="en-US" dirty="0" smtClean="0"/>
              <a:t>. Officer Reports: </a:t>
            </a:r>
            <a:br>
              <a:rPr lang="en-US" dirty="0" smtClean="0"/>
            </a:br>
            <a:r>
              <a:rPr lang="en-US" dirty="0" smtClean="0"/>
              <a:t>VP, Finance Lance </a:t>
            </a:r>
            <a:r>
              <a:rPr lang="en-US" smtClean="0"/>
              <a:t>Widman </a:t>
            </a:r>
            <a:endParaRPr lang="en-US" dirty="0"/>
          </a:p>
        </p:txBody>
      </p:sp>
      <p:sp>
        <p:nvSpPr>
          <p:cNvPr id="3" name="Content Placeholder 2"/>
          <p:cNvSpPr>
            <a:spLocks noGrp="1"/>
          </p:cNvSpPr>
          <p:nvPr>
            <p:ph idx="1"/>
          </p:nvPr>
        </p:nvSpPr>
        <p:spPr/>
        <p:txBody>
          <a:bodyPr>
            <a:normAutofit/>
          </a:bodyPr>
          <a:lstStyle/>
          <a:p>
            <a:r>
              <a:rPr lang="en-US" dirty="0" smtClean="0">
                <a:solidFill>
                  <a:srgbClr val="C00000"/>
                </a:solidFill>
              </a:rPr>
              <a:t>Professor Widman and Professor Josh Troesh represent the Senate at the PBC (Planning and Budgeting Committee).  After 45 years in the classroom and nearly 30 on PBC, Professor Widman is retiring.  So, the Senate will need a new rep to serve with Josh.  The PBC is an important committee and makes decisions that affect all of us.  Senators are encouraged to consider serving.  See Lance for more information.</a:t>
            </a:r>
            <a:endParaRPr lang="en-US" dirty="0">
              <a:solidFill>
                <a:srgbClr val="C00000"/>
              </a:solidFill>
            </a:endParaRPr>
          </a:p>
        </p:txBody>
      </p:sp>
    </p:spTree>
    <p:extLst>
      <p:ext uri="{BB962C8B-B14F-4D97-AF65-F5344CB8AC3E}">
        <p14:creationId xmlns:p14="http://schemas.microsoft.com/office/powerpoint/2010/main" val="644122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912056" cy="828549"/>
          </a:xfrm>
        </p:spPr>
        <p:txBody>
          <a:bodyPr>
            <a:noAutofit/>
          </a:bodyPr>
          <a:lstStyle/>
          <a:p>
            <a:r>
              <a:rPr lang="en-US" dirty="0"/>
              <a:t>C</a:t>
            </a:r>
            <a:r>
              <a:rPr lang="en-US" dirty="0" smtClean="0"/>
              <a:t>. Officer </a:t>
            </a:r>
            <a:r>
              <a:rPr lang="en-US" smtClean="0"/>
              <a:t>Reports:</a:t>
            </a:r>
            <a:endParaRPr lang="en-US" sz="2000" b="1" dirty="0"/>
          </a:p>
        </p:txBody>
      </p:sp>
      <p:sp>
        <p:nvSpPr>
          <p:cNvPr id="3" name="Content Placeholder 2"/>
          <p:cNvSpPr>
            <a:spLocks noGrp="1"/>
          </p:cNvSpPr>
          <p:nvPr>
            <p:ph idx="1"/>
          </p:nvPr>
        </p:nvSpPr>
        <p:spPr/>
        <p:txBody>
          <a:bodyPr>
            <a:normAutofit/>
          </a:bodyPr>
          <a:lstStyle/>
          <a:p>
            <a:r>
              <a:rPr lang="en-US" dirty="0"/>
              <a:t>VP, Academic Technology, Pete Marcoux</a:t>
            </a:r>
            <a:endParaRPr lang="en-US" sz="1200" b="1" dirty="0"/>
          </a:p>
          <a:p>
            <a:r>
              <a:rPr lang="en-US" dirty="0" smtClean="0">
                <a:solidFill>
                  <a:schemeClr val="tx1"/>
                </a:solidFill>
              </a:rPr>
              <a:t>Pages 20-24 in Senate packet.</a:t>
            </a:r>
          </a:p>
          <a:p>
            <a:r>
              <a:rPr lang="en-US" dirty="0" smtClean="0">
                <a:solidFill>
                  <a:srgbClr val="C00000"/>
                </a:solidFill>
              </a:rPr>
              <a:t>It’s been estimated that </a:t>
            </a:r>
            <a:r>
              <a:rPr lang="en-US" dirty="0" err="1" smtClean="0">
                <a:solidFill>
                  <a:srgbClr val="C00000"/>
                </a:solidFill>
              </a:rPr>
              <a:t>WiFi</a:t>
            </a:r>
            <a:r>
              <a:rPr lang="en-US" dirty="0" smtClean="0">
                <a:solidFill>
                  <a:srgbClr val="C00000"/>
                </a:solidFill>
              </a:rPr>
              <a:t> will be installed by the start of the spring semester.  The Academic Technology Committee will meet on 10/11.  Topics will include the Technology Educational Plan and the Technology Conference in spring semester.</a:t>
            </a:r>
          </a:p>
          <a:p>
            <a:r>
              <a:rPr lang="en-US" dirty="0" smtClean="0"/>
              <a:t>VP</a:t>
            </a:r>
            <a:r>
              <a:rPr lang="en-US" dirty="0"/>
              <a:t>, Instructional Effectiveness/ALC &amp; SLOs Update Russell Serr</a:t>
            </a:r>
            <a:endParaRPr lang="en-US" dirty="0">
              <a:solidFill>
                <a:schemeClr val="tx1"/>
              </a:solidFill>
            </a:endParaRPr>
          </a:p>
        </p:txBody>
      </p:sp>
    </p:spTree>
    <p:extLst>
      <p:ext uri="{BB962C8B-B14F-4D97-AF65-F5344CB8AC3E}">
        <p14:creationId xmlns:p14="http://schemas.microsoft.com/office/powerpoint/2010/main" val="312782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Special Committee Reports</a:t>
            </a:r>
            <a:endParaRPr lang="en-US" dirty="0"/>
          </a:p>
        </p:txBody>
      </p:sp>
      <p:sp>
        <p:nvSpPr>
          <p:cNvPr id="3" name="Content Placeholder 2"/>
          <p:cNvSpPr>
            <a:spLocks noGrp="1"/>
          </p:cNvSpPr>
          <p:nvPr>
            <p:ph idx="1"/>
          </p:nvPr>
        </p:nvSpPr>
        <p:spPr>
          <a:xfrm>
            <a:off x="866441" y="2489200"/>
            <a:ext cx="6343201" cy="4082288"/>
          </a:xfrm>
        </p:spPr>
        <p:txBody>
          <a:bodyPr>
            <a:normAutofit fontScale="70000" lnSpcReduction="20000"/>
          </a:bodyPr>
          <a:lstStyle/>
          <a:p>
            <a:r>
              <a:rPr lang="en-US" sz="2400" dirty="0" smtClean="0"/>
              <a:t>ECC </a:t>
            </a:r>
            <a:r>
              <a:rPr lang="en-US" sz="2400" dirty="0"/>
              <a:t>VP of Student &amp; Community Advancement – Jeanie </a:t>
            </a:r>
            <a:r>
              <a:rPr lang="en-US" sz="2400" dirty="0" smtClean="0"/>
              <a:t>Nishime</a:t>
            </a:r>
          </a:p>
          <a:p>
            <a:r>
              <a:rPr lang="en-US" sz="2400" dirty="0" smtClean="0">
                <a:solidFill>
                  <a:srgbClr val="C00000"/>
                </a:solidFill>
              </a:rPr>
              <a:t>Dr. Shankweiler is on an accreditation visit, her first.  Dr. Nishime will be on a visit next week – to City College of San Francisco.  The visit will determine whether the college is able to retain their accreditation.    Dr. Nishime noted that the intent of accreditation is to improve colleges.</a:t>
            </a:r>
          </a:p>
          <a:p>
            <a:r>
              <a:rPr lang="en-US" sz="2400" dirty="0" smtClean="0">
                <a:solidFill>
                  <a:srgbClr val="C00000"/>
                </a:solidFill>
              </a:rPr>
              <a:t>The ECC college-wide accreditation committee will soon begin working toward the mid-term report, due next fall.  Colleges are required to address outcomes data, including first-time, full-time students’ ability to complete within 150% of the time (e.g., three years for an associates degree).  If these rates fall below 15%, there’s cause for concern.  ECC rates are approximately 26%; Compton Center is at approximately 13%. </a:t>
            </a:r>
          </a:p>
        </p:txBody>
      </p:sp>
    </p:spTree>
    <p:extLst>
      <p:ext uri="{BB962C8B-B14F-4D97-AF65-F5344CB8AC3E}">
        <p14:creationId xmlns:p14="http://schemas.microsoft.com/office/powerpoint/2010/main" val="1645442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smtClean="0"/>
              <a:t>. Unfinished </a:t>
            </a:r>
            <a:r>
              <a:rPr lang="en-US" dirty="0" smtClean="0"/>
              <a:t>Business</a:t>
            </a:r>
            <a:r>
              <a:rPr lang="en-US" smtClean="0"/>
              <a:t>: Senate Meetings &amp; Topics: Brainstorm Results</a:t>
            </a:r>
            <a:endParaRPr lang="en-US" dirty="0"/>
          </a:p>
        </p:txBody>
      </p:sp>
      <p:sp>
        <p:nvSpPr>
          <p:cNvPr id="3" name="Content Placeholder 2"/>
          <p:cNvSpPr>
            <a:spLocks noGrp="1"/>
          </p:cNvSpPr>
          <p:nvPr>
            <p:ph idx="1"/>
          </p:nvPr>
        </p:nvSpPr>
        <p:spPr>
          <a:xfrm>
            <a:off x="609599" y="2160590"/>
            <a:ext cx="6347714" cy="4501467"/>
          </a:xfrm>
        </p:spPr>
        <p:txBody>
          <a:bodyPr>
            <a:normAutofit fontScale="92500" lnSpcReduction="20000"/>
          </a:bodyPr>
          <a:lstStyle/>
          <a:p>
            <a:r>
              <a:rPr lang="en-US" sz="2000" dirty="0" smtClean="0">
                <a:solidFill>
                  <a:srgbClr val="C00000"/>
                </a:solidFill>
              </a:rPr>
              <a:t>Senators were thanked for their energy, insights and contributions to the brainstorming session last meeting.  The brainstorming summary is in the Senate packet pages 25 &amp; 26. Some proposed next steps were incorporated into the current meeting – more to follow.  Suggested next steps include:</a:t>
            </a:r>
          </a:p>
          <a:p>
            <a:r>
              <a:rPr lang="en-US" sz="2000" b="1" dirty="0" smtClean="0"/>
              <a:t>Meetings</a:t>
            </a:r>
            <a:r>
              <a:rPr lang="en-US" sz="2000" b="1" dirty="0"/>
              <a:t>:</a:t>
            </a:r>
            <a:endParaRPr lang="en-US" sz="2000" dirty="0"/>
          </a:p>
          <a:p>
            <a:pPr lvl="1"/>
            <a:r>
              <a:rPr lang="en-US" dirty="0"/>
              <a:t>Shift agenda – business before VP reports.</a:t>
            </a:r>
          </a:p>
          <a:p>
            <a:pPr lvl="1"/>
            <a:r>
              <a:rPr lang="en-US" dirty="0"/>
              <a:t>Offer more opportunities to interact.</a:t>
            </a:r>
          </a:p>
          <a:p>
            <a:pPr lvl="1"/>
            <a:r>
              <a:rPr lang="en-US" dirty="0"/>
              <a:t>Provide more tutorials, explain terms, limit use of acronyms</a:t>
            </a:r>
          </a:p>
          <a:p>
            <a:pPr lvl="1"/>
            <a:r>
              <a:rPr lang="en-US" dirty="0"/>
              <a:t>Put reports in context of “big picture”</a:t>
            </a:r>
          </a:p>
          <a:p>
            <a:pPr lvl="1"/>
            <a:r>
              <a:rPr lang="en-US" dirty="0"/>
              <a:t>When possible, seek input before representing Senate at meetings.</a:t>
            </a:r>
          </a:p>
          <a:p>
            <a:pPr lvl="1"/>
            <a:r>
              <a:rPr lang="en-US" dirty="0" smtClean="0"/>
              <a:t>Legislative updates.</a:t>
            </a:r>
            <a:endParaRPr lang="en-US" dirty="0"/>
          </a:p>
          <a:p>
            <a:pPr lvl="1"/>
            <a:r>
              <a:rPr lang="en-US" dirty="0"/>
              <a:t>Have deans introduce themselves briefly. </a:t>
            </a:r>
            <a:endParaRPr lang="en-US" dirty="0" smtClean="0"/>
          </a:p>
          <a:p>
            <a:pPr lvl="1"/>
            <a:endParaRPr lang="en-US" dirty="0"/>
          </a:p>
        </p:txBody>
      </p:sp>
    </p:spTree>
    <p:extLst>
      <p:ext uri="{BB962C8B-B14F-4D97-AF65-F5344CB8AC3E}">
        <p14:creationId xmlns:p14="http://schemas.microsoft.com/office/powerpoint/2010/main" val="148515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dirty="0" smtClean="0"/>
              <a:t>. Unfinished Business: Senate Meetings &amp; Topics: Brainstorm Results</a:t>
            </a:r>
            <a:endParaRPr lang="en-US" dirty="0"/>
          </a:p>
        </p:txBody>
      </p:sp>
      <p:sp>
        <p:nvSpPr>
          <p:cNvPr id="3" name="Content Placeholder 2"/>
          <p:cNvSpPr>
            <a:spLocks noGrp="1"/>
          </p:cNvSpPr>
          <p:nvPr>
            <p:ph idx="1"/>
          </p:nvPr>
        </p:nvSpPr>
        <p:spPr>
          <a:xfrm>
            <a:off x="609599" y="2160590"/>
            <a:ext cx="6347714" cy="4501467"/>
          </a:xfrm>
        </p:spPr>
        <p:txBody>
          <a:bodyPr>
            <a:normAutofit fontScale="92500" lnSpcReduction="10000"/>
          </a:bodyPr>
          <a:lstStyle/>
          <a:p>
            <a:r>
              <a:rPr lang="en-US" sz="1400" b="1" dirty="0"/>
              <a:t>Topics/Guest </a:t>
            </a:r>
            <a:r>
              <a:rPr lang="en-US" sz="1400" b="1" dirty="0" smtClean="0"/>
              <a:t>Speakers @ Senate:</a:t>
            </a:r>
            <a:endParaRPr lang="en-US" sz="1400" dirty="0"/>
          </a:p>
          <a:p>
            <a:pPr lvl="1"/>
            <a:r>
              <a:rPr lang="en-US" sz="1400" dirty="0"/>
              <a:t>International Students</a:t>
            </a:r>
          </a:p>
          <a:p>
            <a:pPr lvl="1"/>
            <a:r>
              <a:rPr lang="en-US" sz="1400" dirty="0"/>
              <a:t>Captioning</a:t>
            </a:r>
          </a:p>
          <a:p>
            <a:pPr lvl="1"/>
            <a:r>
              <a:rPr lang="en-US" sz="1400" dirty="0"/>
              <a:t>Program discontinuance.</a:t>
            </a:r>
          </a:p>
          <a:p>
            <a:pPr lvl="1"/>
            <a:r>
              <a:rPr lang="en-US" sz="1400" dirty="0"/>
              <a:t>Dual enrollment.</a:t>
            </a:r>
          </a:p>
          <a:p>
            <a:pPr lvl="1"/>
            <a:r>
              <a:rPr lang="en-US" sz="1400" dirty="0"/>
              <a:t>Enrollment management, including process improvement</a:t>
            </a:r>
          </a:p>
          <a:p>
            <a:pPr lvl="1"/>
            <a:r>
              <a:rPr lang="en-US" sz="1400" dirty="0"/>
              <a:t>Online resources: hybrid classes, Canvas, </a:t>
            </a:r>
            <a:r>
              <a:rPr lang="en-US" sz="1400" dirty="0" err="1"/>
              <a:t>WiFi</a:t>
            </a:r>
            <a:endParaRPr lang="en-US" sz="1400" dirty="0"/>
          </a:p>
          <a:p>
            <a:pPr lvl="1"/>
            <a:r>
              <a:rPr lang="en-US" sz="1400" dirty="0"/>
              <a:t>Student Success Initiatives: SSSP, SEP, BSI, MMA/Common Assessment, Financial Aid</a:t>
            </a:r>
          </a:p>
          <a:p>
            <a:r>
              <a:rPr lang="en-US" sz="1400" b="1" dirty="0" smtClean="0"/>
              <a:t>Topics for Future Workshops:  </a:t>
            </a:r>
            <a:r>
              <a:rPr lang="en-US" sz="1400" dirty="0" smtClean="0">
                <a:solidFill>
                  <a:srgbClr val="C00000"/>
                </a:solidFill>
              </a:rPr>
              <a:t>Some topics require more time than can be allotted in a Senate meeting.  Thus, the Faculty Development Committee will discuss incorporating them into future PD Day programs.</a:t>
            </a:r>
            <a:endParaRPr lang="en-US" sz="1400" dirty="0">
              <a:solidFill>
                <a:srgbClr val="C00000"/>
              </a:solidFill>
            </a:endParaRPr>
          </a:p>
          <a:p>
            <a:pPr lvl="1"/>
            <a:r>
              <a:rPr lang="en-US" sz="1400" dirty="0" smtClean="0"/>
              <a:t>Cultural </a:t>
            </a:r>
            <a:r>
              <a:rPr lang="en-US" sz="1400" dirty="0"/>
              <a:t>sensitivity training</a:t>
            </a:r>
            <a:r>
              <a:rPr lang="en-US" sz="1400" dirty="0" smtClean="0"/>
              <a:t>.</a:t>
            </a:r>
            <a:endParaRPr lang="en-US" sz="1400" dirty="0"/>
          </a:p>
          <a:p>
            <a:pPr lvl="1"/>
            <a:r>
              <a:rPr lang="en-US" sz="1400" dirty="0" smtClean="0"/>
              <a:t>Budget: Presentation/workshop </a:t>
            </a:r>
            <a:r>
              <a:rPr lang="en-US" sz="1400" dirty="0"/>
              <a:t>on where money </a:t>
            </a:r>
            <a:r>
              <a:rPr lang="en-US" sz="1400" dirty="0" smtClean="0"/>
              <a:t>goes</a:t>
            </a:r>
          </a:p>
          <a:p>
            <a:pPr lvl="1"/>
            <a:r>
              <a:rPr lang="en-US" sz="1400" dirty="0" smtClean="0"/>
              <a:t>Grants</a:t>
            </a:r>
            <a:endParaRPr lang="en-US" sz="1400" dirty="0"/>
          </a:p>
          <a:p>
            <a:pPr lvl="1"/>
            <a:r>
              <a:rPr lang="en-US" sz="1400" dirty="0" smtClean="0"/>
              <a:t>Resources/training </a:t>
            </a:r>
            <a:r>
              <a:rPr lang="en-US" sz="1400" dirty="0"/>
              <a:t>on developing certificates and </a:t>
            </a:r>
            <a:r>
              <a:rPr lang="en-US" sz="1400" dirty="0" smtClean="0"/>
              <a:t>degrees</a:t>
            </a:r>
            <a:endParaRPr lang="en-US" sz="1400" dirty="0"/>
          </a:p>
        </p:txBody>
      </p:sp>
    </p:spTree>
    <p:extLst>
      <p:ext uri="{BB962C8B-B14F-4D97-AF65-F5344CB8AC3E}">
        <p14:creationId xmlns:p14="http://schemas.microsoft.com/office/powerpoint/2010/main" val="200354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 Unfinished Business: Senate Meetings &amp; Topics: Brainstorm Results</a:t>
            </a:r>
          </a:p>
        </p:txBody>
      </p:sp>
      <p:sp>
        <p:nvSpPr>
          <p:cNvPr id="3" name="Content Placeholder 2"/>
          <p:cNvSpPr>
            <a:spLocks noGrp="1"/>
          </p:cNvSpPr>
          <p:nvPr>
            <p:ph idx="1"/>
          </p:nvPr>
        </p:nvSpPr>
        <p:spPr/>
        <p:txBody>
          <a:bodyPr>
            <a:normAutofit fontScale="77500" lnSpcReduction="20000"/>
          </a:bodyPr>
          <a:lstStyle/>
          <a:p>
            <a:r>
              <a:rPr lang="en-US" dirty="0" smtClean="0">
                <a:solidFill>
                  <a:srgbClr val="C00000"/>
                </a:solidFill>
              </a:rPr>
              <a:t>A theme in the brainstorming was to disseminate information from the Senate – events, issues, etc.</a:t>
            </a:r>
          </a:p>
          <a:p>
            <a:r>
              <a:rPr lang="en-US" b="1" dirty="0" smtClean="0">
                <a:solidFill>
                  <a:schemeClr val="tx1"/>
                </a:solidFill>
              </a:rPr>
              <a:t>Strategies for Getting the Word Out:</a:t>
            </a:r>
          </a:p>
          <a:p>
            <a:r>
              <a:rPr lang="en-US" u="sng" dirty="0" smtClean="0"/>
              <a:t>Exec</a:t>
            </a:r>
            <a:r>
              <a:rPr lang="en-US" dirty="0" smtClean="0">
                <a:solidFill>
                  <a:srgbClr val="C00000"/>
                </a:solidFill>
              </a:rPr>
              <a:t>: There are a number of ways the executive board works toward this goal, including:</a:t>
            </a:r>
          </a:p>
          <a:p>
            <a:r>
              <a:rPr lang="en-US" dirty="0" smtClean="0"/>
              <a:t>Maintain Academic Senate website (Thank you Traci Granger!)</a:t>
            </a:r>
          </a:p>
          <a:p>
            <a:r>
              <a:rPr lang="en-US" dirty="0" smtClean="0"/>
              <a:t>Distribute packets, minutes, PowerPoints to campus</a:t>
            </a:r>
          </a:p>
          <a:p>
            <a:r>
              <a:rPr lang="en-US" u="sng" dirty="0" smtClean="0"/>
              <a:t>Senators</a:t>
            </a:r>
            <a:r>
              <a:rPr lang="en-US" dirty="0" smtClean="0">
                <a:solidFill>
                  <a:srgbClr val="C00000"/>
                </a:solidFill>
              </a:rPr>
              <a:t>: As representatives of academic divisions, senators are relied upon to share information from the meetings.  Some suggestions: </a:t>
            </a:r>
          </a:p>
          <a:p>
            <a:r>
              <a:rPr lang="en-US" dirty="0" smtClean="0"/>
              <a:t>Seek input and report at department &amp; division meetings</a:t>
            </a:r>
          </a:p>
          <a:p>
            <a:r>
              <a:rPr lang="en-US" dirty="0" smtClean="0"/>
              <a:t>Post packet hard copies in mailroom</a:t>
            </a:r>
          </a:p>
          <a:p>
            <a:r>
              <a:rPr lang="en-US" dirty="0" smtClean="0"/>
              <a:t>Forward relevant information to colleagues – individually, through department/division-wide email.</a:t>
            </a:r>
          </a:p>
        </p:txBody>
      </p:sp>
    </p:spTree>
    <p:extLst>
      <p:ext uri="{BB962C8B-B14F-4D97-AF65-F5344CB8AC3E}">
        <p14:creationId xmlns:p14="http://schemas.microsoft.com/office/powerpoint/2010/main" val="378510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 New Business: Faculty Handbook, Chris Gold</a:t>
            </a:r>
            <a:endParaRPr lang="en-US" sz="2000" dirty="0">
              <a:solidFill>
                <a:srgbClr val="FF0000"/>
              </a:solidFill>
            </a:endParaRPr>
          </a:p>
        </p:txBody>
      </p:sp>
      <p:sp>
        <p:nvSpPr>
          <p:cNvPr id="3" name="Content Placeholder 2"/>
          <p:cNvSpPr>
            <a:spLocks noGrp="1"/>
          </p:cNvSpPr>
          <p:nvPr>
            <p:ph idx="1"/>
          </p:nvPr>
        </p:nvSpPr>
        <p:spPr>
          <a:xfrm>
            <a:off x="609599" y="2160590"/>
            <a:ext cx="7787426" cy="4472030"/>
          </a:xfrm>
        </p:spPr>
        <p:txBody>
          <a:bodyPr>
            <a:normAutofit fontScale="47500" lnSpcReduction="20000"/>
          </a:bodyPr>
          <a:lstStyle/>
          <a:p>
            <a:r>
              <a:rPr lang="en-US" sz="2900" dirty="0" smtClean="0">
                <a:solidFill>
                  <a:srgbClr val="C00000"/>
                </a:solidFill>
              </a:rPr>
              <a:t>The faculty handbook was most recently updated in 1987.  It should be updated within 6 months of the approval of a contract so we are a little behind schedule (understatement).  Much of what is in the handbook has not changed.  A notable exception: service awards for men were pewter tankards, pewter bud vases for women. Also, there was a faculty center – an idea that is often mentioned by faculty – where faculty could gather informally.  </a:t>
            </a:r>
          </a:p>
          <a:p>
            <a:r>
              <a:rPr lang="en-US" sz="2900" dirty="0" smtClean="0">
                <a:solidFill>
                  <a:srgbClr val="C00000"/>
                </a:solidFill>
              </a:rPr>
              <a:t>Chris is forming a steering committee – she will provide much of the legwork but needs the advice of experienced and new faculty.  Several examples were displayed (see next slide) and senators were invited to give feedback.  </a:t>
            </a:r>
          </a:p>
          <a:p>
            <a:r>
              <a:rPr lang="en-US" sz="2900" dirty="0" smtClean="0"/>
              <a:t>Format:</a:t>
            </a:r>
          </a:p>
          <a:p>
            <a:pPr lvl="1"/>
            <a:r>
              <a:rPr lang="en-US" sz="2900" dirty="0" smtClean="0"/>
              <a:t>Online</a:t>
            </a:r>
          </a:p>
          <a:p>
            <a:pPr lvl="1"/>
            <a:r>
              <a:rPr lang="en-US" sz="2900" dirty="0" smtClean="0"/>
              <a:t>Hardcopy with links</a:t>
            </a:r>
          </a:p>
          <a:p>
            <a:pPr lvl="1"/>
            <a:r>
              <a:rPr lang="en-US" sz="2900" dirty="0" smtClean="0"/>
              <a:t>Hybrid</a:t>
            </a:r>
          </a:p>
          <a:p>
            <a:r>
              <a:rPr lang="en-US" sz="2900" dirty="0" smtClean="0"/>
              <a:t>Questions to consider:</a:t>
            </a:r>
          </a:p>
          <a:p>
            <a:pPr lvl="1"/>
            <a:r>
              <a:rPr lang="en-US" sz="2900" dirty="0" smtClean="0"/>
              <a:t>Which </a:t>
            </a:r>
            <a:r>
              <a:rPr lang="en-US" sz="2900" dirty="0"/>
              <a:t>format would be most useful?  </a:t>
            </a:r>
            <a:endParaRPr lang="en-US" sz="2900" dirty="0" smtClean="0"/>
          </a:p>
          <a:p>
            <a:pPr lvl="1"/>
            <a:r>
              <a:rPr lang="en-US" sz="2900" dirty="0" smtClean="0"/>
              <a:t>Most </a:t>
            </a:r>
            <a:r>
              <a:rPr lang="en-US" sz="2900" dirty="0"/>
              <a:t>used by faculty? </a:t>
            </a:r>
            <a:endParaRPr lang="en-US" sz="2900" dirty="0" smtClean="0"/>
          </a:p>
          <a:p>
            <a:pPr lvl="1"/>
            <a:r>
              <a:rPr lang="en-US" sz="2900" dirty="0" smtClean="0"/>
              <a:t>Most </a:t>
            </a:r>
            <a:r>
              <a:rPr lang="en-US" sz="2900" dirty="0"/>
              <a:t>up-to-date? </a:t>
            </a:r>
            <a:endParaRPr lang="en-US" sz="2900" dirty="0" smtClean="0"/>
          </a:p>
          <a:p>
            <a:pPr lvl="1"/>
            <a:r>
              <a:rPr lang="en-US" sz="2900" dirty="0" smtClean="0"/>
              <a:t>Most </a:t>
            </a:r>
            <a:r>
              <a:rPr lang="en-US" sz="2900" dirty="0"/>
              <a:t>labor intensive to keep up-to-date?  </a:t>
            </a:r>
          </a:p>
          <a:p>
            <a:endParaRPr lang="en-US" dirty="0"/>
          </a:p>
        </p:txBody>
      </p:sp>
    </p:spTree>
    <p:extLst>
      <p:ext uri="{BB962C8B-B14F-4D97-AF65-F5344CB8AC3E}">
        <p14:creationId xmlns:p14="http://schemas.microsoft.com/office/powerpoint/2010/main" val="2351057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3" y="609600"/>
            <a:ext cx="6347713" cy="1320800"/>
          </a:xfrm>
        </p:spPr>
        <p:txBody>
          <a:bodyPr>
            <a:normAutofit/>
          </a:bodyPr>
          <a:lstStyle/>
          <a:p>
            <a:r>
              <a:rPr lang="en-US" dirty="0"/>
              <a:t>F. New Business: Faculty Handbook, Chris </a:t>
            </a:r>
            <a:r>
              <a:rPr lang="en-US" dirty="0" smtClean="0"/>
              <a:t>Gold</a:t>
            </a:r>
            <a:endParaRPr lang="en-US" sz="2000" dirty="0"/>
          </a:p>
        </p:txBody>
      </p:sp>
      <p:sp>
        <p:nvSpPr>
          <p:cNvPr id="3" name="Content Placeholder 2"/>
          <p:cNvSpPr>
            <a:spLocks noGrp="1"/>
          </p:cNvSpPr>
          <p:nvPr>
            <p:ph idx="1"/>
          </p:nvPr>
        </p:nvSpPr>
        <p:spPr>
          <a:xfrm>
            <a:off x="609599" y="2160590"/>
            <a:ext cx="6347714" cy="4272867"/>
          </a:xfrm>
        </p:spPr>
        <p:txBody>
          <a:bodyPr>
            <a:normAutofit fontScale="92500" lnSpcReduction="20000"/>
          </a:bodyPr>
          <a:lstStyle/>
          <a:p>
            <a:pPr marL="0" indent="0">
              <a:buNone/>
            </a:pPr>
            <a:r>
              <a:rPr lang="en-US" dirty="0"/>
              <a:t> </a:t>
            </a:r>
          </a:p>
          <a:p>
            <a:pPr lvl="0"/>
            <a:r>
              <a:rPr lang="en-US" dirty="0"/>
              <a:t>Traditional hardcopy handbook – Pasadena City College:  </a:t>
            </a:r>
            <a:r>
              <a:rPr lang="en-US" u="sng" dirty="0">
                <a:hlinkClick r:id="rId2"/>
              </a:rPr>
              <a:t>http://pasadena.edu/faculty-and-staff/docs/faculty-handbook.pdf</a:t>
            </a:r>
            <a:endParaRPr lang="en-US" dirty="0"/>
          </a:p>
          <a:p>
            <a:pPr lvl="0"/>
            <a:r>
              <a:rPr lang="en-US" dirty="0"/>
              <a:t>Traditional hardcopy handbook – Saddleback:  </a:t>
            </a:r>
            <a:r>
              <a:rPr lang="en-US" u="sng" dirty="0">
                <a:hlinkClick r:id="rId3"/>
              </a:rPr>
              <a:t>https://www.saddleback.edu/uploads/asenate/documents/FacultyHandbook1213updated.pdf</a:t>
            </a:r>
            <a:endParaRPr lang="en-US" dirty="0"/>
          </a:p>
          <a:p>
            <a:pPr lvl="0"/>
            <a:r>
              <a:rPr lang="en-US" dirty="0"/>
              <a:t>Online handbook – University of Mary Washington:  </a:t>
            </a:r>
            <a:r>
              <a:rPr lang="en-US" u="sng" dirty="0">
                <a:hlinkClick r:id="rId4"/>
              </a:rPr>
              <a:t>http://publications.umw.edu/facultyhandbook/</a:t>
            </a:r>
            <a:endParaRPr lang="en-US" dirty="0"/>
          </a:p>
          <a:p>
            <a:pPr lvl="0"/>
            <a:r>
              <a:rPr lang="en-US" dirty="0"/>
              <a:t>Hybrid (pdf document with the narrative of traditional hardcopy handbook but it opens online with easy to use links) – Los Angeles Valley College:  </a:t>
            </a:r>
            <a:r>
              <a:rPr lang="en-US" u="sng" dirty="0">
                <a:hlinkClick r:id="rId5"/>
              </a:rPr>
              <a:t>http://www.lavc.edu/facultyhandbook/Faculty-handbook-2014.pdf</a:t>
            </a:r>
            <a:endParaRPr lang="en-US" dirty="0"/>
          </a:p>
          <a:p>
            <a:pPr lvl="0"/>
            <a:r>
              <a:rPr lang="en-US" dirty="0"/>
              <a:t>Hybrid – Austin Community College:  </a:t>
            </a:r>
            <a:r>
              <a:rPr lang="en-US" u="sng" dirty="0">
                <a:hlinkClick r:id="rId6"/>
              </a:rPr>
              <a:t>https://drive.google.com/file/d/0B-EwSafm0XzVVjdFOE9lRC0xd1U/view</a:t>
            </a:r>
            <a:endParaRPr lang="en-US" dirty="0"/>
          </a:p>
          <a:p>
            <a:endParaRPr lang="en-US" dirty="0"/>
          </a:p>
        </p:txBody>
      </p:sp>
    </p:spTree>
    <p:extLst>
      <p:ext uri="{BB962C8B-B14F-4D97-AF65-F5344CB8AC3E}">
        <p14:creationId xmlns:p14="http://schemas.microsoft.com/office/powerpoint/2010/main" val="1955518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3" y="609600"/>
            <a:ext cx="6347713" cy="1320800"/>
          </a:xfrm>
        </p:spPr>
        <p:txBody>
          <a:bodyPr>
            <a:normAutofit/>
          </a:bodyPr>
          <a:lstStyle/>
          <a:p>
            <a:r>
              <a:rPr lang="en-US" dirty="0"/>
              <a:t>F. New Business: Faculty Handbook, Chris </a:t>
            </a:r>
            <a:r>
              <a:rPr lang="en-US" dirty="0" smtClean="0"/>
              <a:t>Gold</a:t>
            </a:r>
            <a:endParaRPr lang="en-US" sz="2000" dirty="0"/>
          </a:p>
        </p:txBody>
      </p:sp>
      <p:sp>
        <p:nvSpPr>
          <p:cNvPr id="3" name="Content Placeholder 2"/>
          <p:cNvSpPr>
            <a:spLocks noGrp="1"/>
          </p:cNvSpPr>
          <p:nvPr>
            <p:ph idx="1"/>
          </p:nvPr>
        </p:nvSpPr>
        <p:spPr>
          <a:xfrm>
            <a:off x="609599" y="2160590"/>
            <a:ext cx="6347714" cy="4272867"/>
          </a:xfrm>
        </p:spPr>
        <p:txBody>
          <a:bodyPr>
            <a:normAutofit fontScale="85000" lnSpcReduction="20000"/>
          </a:bodyPr>
          <a:lstStyle/>
          <a:p>
            <a:pPr marL="0" indent="0">
              <a:buNone/>
            </a:pPr>
            <a:r>
              <a:rPr lang="en-US" dirty="0" smtClean="0">
                <a:solidFill>
                  <a:srgbClr val="C00000"/>
                </a:solidFill>
              </a:rPr>
              <a:t>Comments included:</a:t>
            </a:r>
          </a:p>
          <a:p>
            <a:r>
              <a:rPr lang="en-US" dirty="0" smtClean="0">
                <a:solidFill>
                  <a:srgbClr val="C00000"/>
                </a:solidFill>
              </a:rPr>
              <a:t>Preference for PDF documents.  Faculty don’t need another book in their offices.</a:t>
            </a:r>
          </a:p>
          <a:p>
            <a:r>
              <a:rPr lang="en-US" dirty="0" smtClean="0">
                <a:solidFill>
                  <a:srgbClr val="C00000"/>
                </a:solidFill>
              </a:rPr>
              <a:t>An icon on the laptop desktop would be especially convenient.</a:t>
            </a:r>
          </a:p>
          <a:p>
            <a:r>
              <a:rPr lang="en-US" dirty="0" smtClean="0">
                <a:solidFill>
                  <a:srgbClr val="C00000"/>
                </a:solidFill>
              </a:rPr>
              <a:t>Part-time instructors don’t have laptops, so they would need to access the handbook online.  </a:t>
            </a:r>
          </a:p>
          <a:p>
            <a:r>
              <a:rPr lang="en-US" dirty="0" smtClean="0">
                <a:solidFill>
                  <a:srgbClr val="C00000"/>
                </a:solidFill>
              </a:rPr>
              <a:t>An online handbook would allow us to track searches to make it easier to know what information was accessed most frequently.  </a:t>
            </a:r>
          </a:p>
          <a:p>
            <a:r>
              <a:rPr lang="en-US" dirty="0" smtClean="0">
                <a:solidFill>
                  <a:srgbClr val="C00000"/>
                </a:solidFill>
              </a:rPr>
              <a:t>In the Ed Policies committee, counselors felt that it would be useful to have hard copies – they use many print-based resources already.</a:t>
            </a:r>
          </a:p>
          <a:p>
            <a:r>
              <a:rPr lang="en-US" dirty="0" smtClean="0">
                <a:solidFill>
                  <a:srgbClr val="C00000"/>
                </a:solidFill>
              </a:rPr>
              <a:t>A PDF can be both printed and online.  But an online PDF doesn’t allow us to capture search data.</a:t>
            </a:r>
          </a:p>
          <a:p>
            <a:r>
              <a:rPr lang="en-US" dirty="0" smtClean="0">
                <a:solidFill>
                  <a:srgbClr val="C00000"/>
                </a:solidFill>
              </a:rPr>
              <a:t>The FDC suggested that it would be useful to provide limited copies of the handbook in the division offices.</a:t>
            </a:r>
            <a:endParaRPr lang="en-US" dirty="0">
              <a:solidFill>
                <a:srgbClr val="C00000"/>
              </a:solidFill>
            </a:endParaRPr>
          </a:p>
          <a:p>
            <a:endParaRPr lang="en-US" dirty="0"/>
          </a:p>
        </p:txBody>
      </p:sp>
    </p:spTree>
    <p:extLst>
      <p:ext uri="{BB962C8B-B14F-4D97-AF65-F5344CB8AC3E}">
        <p14:creationId xmlns:p14="http://schemas.microsoft.com/office/powerpoint/2010/main" val="4241440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866441" y="2489200"/>
            <a:ext cx="6343201" cy="4082288"/>
          </a:xfrm>
        </p:spPr>
        <p:txBody>
          <a:bodyPr>
            <a:normAutofit fontScale="92500" lnSpcReduction="10000"/>
          </a:bodyPr>
          <a:lstStyle/>
          <a:p>
            <a:pPr>
              <a:buFont typeface="+mj-lt"/>
              <a:buAutoNum type="alphaUcPeriod"/>
            </a:pPr>
            <a:r>
              <a:rPr lang="en-US" dirty="0"/>
              <a:t>Call to Order</a:t>
            </a:r>
          </a:p>
          <a:p>
            <a:pPr>
              <a:buFont typeface="+mj-lt"/>
              <a:buAutoNum type="alphaUcPeriod"/>
            </a:pPr>
            <a:r>
              <a:rPr lang="en-US" dirty="0"/>
              <a:t>Approval of </a:t>
            </a:r>
            <a:r>
              <a:rPr lang="en-US" dirty="0" smtClean="0"/>
              <a:t>Minutes: </a:t>
            </a:r>
            <a:r>
              <a:rPr lang="en-US" dirty="0" smtClean="0">
                <a:solidFill>
                  <a:srgbClr val="C00000"/>
                </a:solidFill>
              </a:rPr>
              <a:t>Minutes were approved.  It was suggested that more detail be provided for discussion items.</a:t>
            </a:r>
            <a:endParaRPr lang="en-US" dirty="0">
              <a:solidFill>
                <a:srgbClr val="C00000"/>
              </a:solidFill>
            </a:endParaRPr>
          </a:p>
          <a:p>
            <a:pPr>
              <a:buFont typeface="+mj-lt"/>
              <a:buAutoNum type="alphaUcPeriod"/>
            </a:pPr>
            <a:r>
              <a:rPr lang="en-US" dirty="0"/>
              <a:t>Officer Reports</a:t>
            </a:r>
          </a:p>
          <a:p>
            <a:pPr>
              <a:buFont typeface="+mj-lt"/>
              <a:buAutoNum type="alphaUcPeriod"/>
            </a:pPr>
            <a:r>
              <a:rPr lang="en-US" dirty="0"/>
              <a:t>Special Committee Reports</a:t>
            </a:r>
          </a:p>
          <a:p>
            <a:pPr>
              <a:buFont typeface="+mj-lt"/>
              <a:buAutoNum type="alphaUcPeriod"/>
            </a:pPr>
            <a:r>
              <a:rPr lang="en-US" dirty="0"/>
              <a:t>Unfinished Business</a:t>
            </a:r>
          </a:p>
          <a:p>
            <a:pPr>
              <a:buFont typeface="+mj-lt"/>
              <a:buAutoNum type="alphaUcPeriod"/>
            </a:pPr>
            <a:r>
              <a:rPr lang="en-US" dirty="0"/>
              <a:t>New Business</a:t>
            </a:r>
          </a:p>
          <a:p>
            <a:pPr>
              <a:buFont typeface="+mj-lt"/>
              <a:buAutoNum type="alphaUcPeriod"/>
            </a:pPr>
            <a:r>
              <a:rPr lang="en-US" dirty="0"/>
              <a:t>Information Items – Discussion</a:t>
            </a:r>
          </a:p>
          <a:p>
            <a:pPr>
              <a:buFont typeface="+mj-lt"/>
              <a:buAutoNum type="alphaUcPeriod"/>
            </a:pPr>
            <a:r>
              <a:rPr lang="en-US" dirty="0"/>
              <a:t>Future Agenda Items</a:t>
            </a:r>
          </a:p>
          <a:p>
            <a:pPr>
              <a:buFont typeface="+mj-lt"/>
              <a:buAutoNum type="alphaUcPeriod"/>
            </a:pPr>
            <a:r>
              <a:rPr lang="en-US" dirty="0"/>
              <a:t>Public Comment</a:t>
            </a:r>
          </a:p>
          <a:p>
            <a:pPr>
              <a:buFont typeface="+mj-lt"/>
              <a:buAutoNum type="alphaUcPeriod"/>
            </a:pPr>
            <a:r>
              <a:rPr lang="en-US" dirty="0" smtClean="0"/>
              <a:t>Adjourn</a:t>
            </a:r>
            <a:endParaRPr lang="en-US" dirty="0"/>
          </a:p>
        </p:txBody>
      </p:sp>
    </p:spTree>
    <p:extLst>
      <p:ext uri="{BB962C8B-B14F-4D97-AF65-F5344CB8AC3E}">
        <p14:creationId xmlns:p14="http://schemas.microsoft.com/office/powerpoint/2010/main" val="3905197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155144783"/>
              </p:ext>
            </p:extLst>
          </p:nvPr>
        </p:nvGraphicFramePr>
        <p:xfrm>
          <a:off x="1254868" y="857250"/>
          <a:ext cx="7295745"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8316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3490" b="5764"/>
          <a:stretch/>
        </p:blipFill>
        <p:spPr>
          <a:xfrm>
            <a:off x="534865" y="977211"/>
            <a:ext cx="4865607" cy="4931924"/>
          </a:xfrm>
          <a:prstGeom prst="rect">
            <a:avLst/>
          </a:prstGeom>
        </p:spPr>
      </p:pic>
      <p:sp>
        <p:nvSpPr>
          <p:cNvPr id="6" name="TextBox 5"/>
          <p:cNvSpPr txBox="1"/>
          <p:nvPr/>
        </p:nvSpPr>
        <p:spPr>
          <a:xfrm>
            <a:off x="977630" y="4465294"/>
            <a:ext cx="2130358" cy="300082"/>
          </a:xfrm>
          <a:prstGeom prst="rect">
            <a:avLst/>
          </a:prstGeom>
          <a:solidFill>
            <a:schemeClr val="bg1"/>
          </a:solidFill>
        </p:spPr>
        <p:txBody>
          <a:bodyPr wrap="square" rtlCol="0">
            <a:spAutoFit/>
          </a:bodyPr>
          <a:lstStyle/>
          <a:p>
            <a:endParaRPr lang="en-US" sz="1350"/>
          </a:p>
        </p:txBody>
      </p:sp>
      <p:sp>
        <p:nvSpPr>
          <p:cNvPr id="7" name="TextBox 6"/>
          <p:cNvSpPr txBox="1"/>
          <p:nvPr/>
        </p:nvSpPr>
        <p:spPr>
          <a:xfrm>
            <a:off x="5498008" y="2171999"/>
            <a:ext cx="3645992" cy="1754326"/>
          </a:xfrm>
          <a:prstGeom prst="rect">
            <a:avLst/>
          </a:prstGeom>
          <a:noFill/>
        </p:spPr>
        <p:txBody>
          <a:bodyPr wrap="square" rtlCol="0">
            <a:spAutoFit/>
          </a:bodyPr>
          <a:lstStyle/>
          <a:p>
            <a:r>
              <a:rPr lang="en-US" dirty="0"/>
              <a:t>From supporting documents used in the </a:t>
            </a:r>
            <a:r>
              <a:rPr lang="en-US" dirty="0" smtClean="0"/>
              <a:t>2012 </a:t>
            </a:r>
            <a:r>
              <a:rPr lang="en-US" dirty="0"/>
              <a:t>SBCC discussion of whether or not to </a:t>
            </a:r>
            <a:r>
              <a:rPr lang="en-US" dirty="0" smtClean="0"/>
              <a:t>switch  </a:t>
            </a:r>
            <a:r>
              <a:rPr lang="en-US" dirty="0"/>
              <a:t>to plus/minus grading.  SBCC </a:t>
            </a:r>
            <a:r>
              <a:rPr lang="en-US" dirty="0" smtClean="0"/>
              <a:t>now uses </a:t>
            </a:r>
            <a:r>
              <a:rPr lang="en-US" dirty="0"/>
              <a:t>plus/minus grading.</a:t>
            </a:r>
          </a:p>
        </p:txBody>
      </p:sp>
      <p:sp>
        <p:nvSpPr>
          <p:cNvPr id="2" name="TextBox 1"/>
          <p:cNvSpPr txBox="1"/>
          <p:nvPr/>
        </p:nvSpPr>
        <p:spPr>
          <a:xfrm>
            <a:off x="5801487" y="4829556"/>
            <a:ext cx="2898867" cy="1754326"/>
          </a:xfrm>
          <a:prstGeom prst="rect">
            <a:avLst/>
          </a:prstGeom>
          <a:noFill/>
        </p:spPr>
        <p:txBody>
          <a:bodyPr wrap="square" rtlCol="0">
            <a:spAutoFit/>
          </a:bodyPr>
          <a:lstStyle/>
          <a:p>
            <a:r>
              <a:rPr lang="en-US" dirty="0"/>
              <a:t>For more information visit: </a:t>
            </a:r>
          </a:p>
          <a:p>
            <a:r>
              <a:rPr lang="en-US" dirty="0">
                <a:hlinkClick r:id="rId3"/>
              </a:rPr>
              <a:t>https://drive.google.com/file/d/0B7e8tjX6R0foQURlU01vMWJaSGc/view</a:t>
            </a:r>
            <a:endParaRPr lang="en-US" dirty="0"/>
          </a:p>
        </p:txBody>
      </p:sp>
    </p:spTree>
    <p:extLst>
      <p:ext uri="{BB962C8B-B14F-4D97-AF65-F5344CB8AC3E}">
        <p14:creationId xmlns:p14="http://schemas.microsoft.com/office/powerpoint/2010/main" val="3398713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 Information </a:t>
            </a:r>
            <a:r>
              <a:rPr lang="en-US" smtClean="0"/>
              <a:t>Items – Discussion: </a:t>
            </a:r>
            <a:endParaRPr lang="en-US" dirty="0"/>
          </a:p>
        </p:txBody>
      </p:sp>
      <p:sp>
        <p:nvSpPr>
          <p:cNvPr id="5" name="Content Placeholder 4"/>
          <p:cNvSpPr>
            <a:spLocks noGrp="1"/>
          </p:cNvSpPr>
          <p:nvPr>
            <p:ph idx="1"/>
          </p:nvPr>
        </p:nvSpPr>
        <p:spPr>
          <a:xfrm>
            <a:off x="827700" y="1930399"/>
            <a:ext cx="6711654" cy="4024717"/>
          </a:xfrm>
        </p:spPr>
        <p:txBody>
          <a:bodyPr>
            <a:normAutofit fontScale="55000" lnSpcReduction="20000"/>
          </a:bodyPr>
          <a:lstStyle/>
          <a:p>
            <a:pPr lvl="1"/>
            <a:endParaRPr lang="en-US" dirty="0" smtClean="0"/>
          </a:p>
          <a:p>
            <a:pPr marL="0" indent="0">
              <a:buNone/>
            </a:pPr>
            <a:endParaRPr lang="en-US" dirty="0" smtClean="0"/>
          </a:p>
          <a:p>
            <a:r>
              <a:rPr lang="en-US" sz="2800" dirty="0" smtClean="0"/>
              <a:t>Chris Jeffries, President &amp; Chief Negotiator, El Camino College Federation of Teachers (ECCFT)</a:t>
            </a:r>
          </a:p>
          <a:p>
            <a:r>
              <a:rPr lang="en-US" sz="2800" dirty="0" smtClean="0"/>
              <a:t>Former president, Academic Senate 2014-2016</a:t>
            </a:r>
          </a:p>
          <a:p>
            <a:r>
              <a:rPr lang="en-US" sz="2800" dirty="0" smtClean="0">
                <a:solidFill>
                  <a:srgbClr val="C00000"/>
                </a:solidFill>
              </a:rPr>
              <a:t>A number of articles have been </a:t>
            </a:r>
            <a:r>
              <a:rPr lang="en-US" sz="2800" dirty="0" err="1" smtClean="0">
                <a:solidFill>
                  <a:srgbClr val="C00000"/>
                </a:solidFill>
              </a:rPr>
              <a:t>sunshined</a:t>
            </a:r>
            <a:r>
              <a:rPr lang="en-US" sz="2800" dirty="0" smtClean="0">
                <a:solidFill>
                  <a:srgbClr val="C00000"/>
                </a:solidFill>
              </a:rPr>
              <a:t> to discuss during negotiations, including Articles 3, 6, 8, 10, 11, 20, &amp; 25.  Legislation providing seniority for part-time faculty was recently passed so will need to be negotiated.  For salaries, the Federation is looking at </a:t>
            </a:r>
            <a:r>
              <a:rPr lang="en-US" sz="2800" dirty="0" err="1" smtClean="0">
                <a:solidFill>
                  <a:srgbClr val="C00000"/>
                </a:solidFill>
              </a:rPr>
              <a:t>comparables</a:t>
            </a:r>
            <a:r>
              <a:rPr lang="en-US" sz="2800" dirty="0" smtClean="0">
                <a:solidFill>
                  <a:srgbClr val="C00000"/>
                </a:solidFill>
              </a:rPr>
              <a:t> for area schools.  Negotiations begin 10.14.16 and need to be concluded by December.  The Proof newsletter was emailed; hard copies will be delivered soon.  To prevent a flood of email traffic on the listserv, the Federation will use a forum like Facebook to keep in touch with faculty.  There will be a general meeting in a few weeks.  The executive board includes Susanna Prieto, Kyle </a:t>
            </a:r>
            <a:r>
              <a:rPr lang="en-US" sz="2800" dirty="0" err="1" smtClean="0">
                <a:solidFill>
                  <a:srgbClr val="C00000"/>
                </a:solidFill>
              </a:rPr>
              <a:t>Strohmaier</a:t>
            </a:r>
            <a:r>
              <a:rPr lang="en-US" sz="2800" dirty="0" smtClean="0">
                <a:solidFill>
                  <a:srgbClr val="C00000"/>
                </a:solidFill>
              </a:rPr>
              <a:t>, Gene Armao, Evelyn Uyemura, and Kelsey Iino.  There is still a need to fill some division rep positions.  Chris noted that the negotiating team is able to share information about topics being discussed in the negotiations.  </a:t>
            </a:r>
          </a:p>
          <a:p>
            <a:endParaRPr lang="en-US" sz="2800" dirty="0" smtClean="0"/>
          </a:p>
          <a:p>
            <a:endParaRPr lang="en-US" dirty="0"/>
          </a:p>
        </p:txBody>
      </p:sp>
    </p:spTree>
    <p:extLst>
      <p:ext uri="{BB962C8B-B14F-4D97-AF65-F5344CB8AC3E}">
        <p14:creationId xmlns:p14="http://schemas.microsoft.com/office/powerpoint/2010/main" val="4081769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09599" y="2160590"/>
            <a:ext cx="6347714" cy="4490581"/>
          </a:xfrm>
        </p:spPr>
        <p:txBody>
          <a:bodyPr>
            <a:normAutofit fontScale="77500" lnSpcReduction="20000"/>
          </a:bodyPr>
          <a:lstStyle/>
          <a:p>
            <a:r>
              <a:rPr lang="en-US" sz="2400" dirty="0">
                <a:solidFill>
                  <a:schemeClr val="tx1"/>
                </a:solidFill>
              </a:rPr>
              <a:t>H.  Future Agenda </a:t>
            </a:r>
            <a:r>
              <a:rPr lang="en-US" sz="2400" dirty="0" smtClean="0">
                <a:solidFill>
                  <a:schemeClr val="tx1"/>
                </a:solidFill>
              </a:rPr>
              <a:t>Items</a:t>
            </a:r>
          </a:p>
          <a:p>
            <a:pPr lvl="1"/>
            <a:r>
              <a:rPr lang="en-US" dirty="0"/>
              <a:t>Ed Policies: AP 5070, BP/AP 5010, AP 5011 Admissions and Concurrent Enrollment </a:t>
            </a:r>
          </a:p>
          <a:p>
            <a:pPr lvl="1"/>
            <a:r>
              <a:rPr lang="en-US" dirty="0"/>
              <a:t>Online Educational Resources</a:t>
            </a:r>
          </a:p>
          <a:p>
            <a:pPr lvl="1"/>
            <a:r>
              <a:rPr lang="en-US" dirty="0"/>
              <a:t>Educational Master Plan (10/18 – 1</a:t>
            </a:r>
            <a:r>
              <a:rPr lang="en-US" baseline="30000" dirty="0"/>
              <a:t>st</a:t>
            </a:r>
            <a:r>
              <a:rPr lang="en-US" dirty="0"/>
              <a:t> reading, 11/1 – 2</a:t>
            </a:r>
            <a:r>
              <a:rPr lang="en-US" baseline="30000" dirty="0"/>
              <a:t>nd</a:t>
            </a:r>
            <a:r>
              <a:rPr lang="en-US" dirty="0"/>
              <a:t> reading).</a:t>
            </a:r>
          </a:p>
          <a:p>
            <a:pPr lvl="1"/>
            <a:r>
              <a:rPr lang="en-US" dirty="0"/>
              <a:t>Campus-Wide Emergency Response Drill: Chief Michael Trevis (11/1</a:t>
            </a:r>
            <a:r>
              <a:rPr lang="en-US" dirty="0" smtClean="0"/>
              <a:t>)</a:t>
            </a:r>
          </a:p>
          <a:p>
            <a:r>
              <a:rPr lang="en-US" sz="2400" dirty="0" smtClean="0">
                <a:solidFill>
                  <a:schemeClr val="tx1"/>
                </a:solidFill>
              </a:rPr>
              <a:t>I</a:t>
            </a:r>
            <a:r>
              <a:rPr lang="en-US" sz="2400" dirty="0">
                <a:solidFill>
                  <a:schemeClr val="tx1"/>
                </a:solidFill>
              </a:rPr>
              <a:t>. Public </a:t>
            </a:r>
            <a:r>
              <a:rPr lang="en-US" sz="2400" dirty="0" smtClean="0">
                <a:solidFill>
                  <a:schemeClr val="tx1"/>
                </a:solidFill>
              </a:rPr>
              <a:t>Comment</a:t>
            </a:r>
          </a:p>
          <a:p>
            <a:r>
              <a:rPr lang="en-US" sz="2100" dirty="0" smtClean="0">
                <a:solidFill>
                  <a:srgbClr val="C00000"/>
                </a:solidFill>
              </a:rPr>
              <a:t>L. Widman encouraged faculty to attend a panel from the League of Women Voters organized by the Political Science department for 10.25.16.  The League provides non-partisan information about the issues.</a:t>
            </a:r>
          </a:p>
          <a:p>
            <a:r>
              <a:rPr lang="en-US" sz="2300" dirty="0" smtClean="0">
                <a:solidFill>
                  <a:srgbClr val="C00000"/>
                </a:solidFill>
              </a:rPr>
              <a:t>D. Berney suggested that a task force be established to consider department chairs.</a:t>
            </a:r>
            <a:endParaRPr lang="en-US" sz="2300" dirty="0">
              <a:solidFill>
                <a:srgbClr val="C00000"/>
              </a:solidFill>
            </a:endParaRPr>
          </a:p>
          <a:p>
            <a:r>
              <a:rPr lang="en-US" sz="2400" dirty="0">
                <a:solidFill>
                  <a:schemeClr val="tx1"/>
                </a:solidFill>
              </a:rPr>
              <a:t>J. </a:t>
            </a:r>
            <a:r>
              <a:rPr lang="en-US" sz="2400" dirty="0" smtClean="0">
                <a:solidFill>
                  <a:schemeClr val="tx1"/>
                </a:solidFill>
              </a:rPr>
              <a:t>Adjourn</a:t>
            </a:r>
            <a:endParaRPr lang="en-US" sz="2400" dirty="0">
              <a:solidFill>
                <a:schemeClr val="tx1"/>
              </a:solidFill>
            </a:endParaRPr>
          </a:p>
        </p:txBody>
      </p:sp>
    </p:spTree>
    <p:extLst>
      <p:ext uri="{BB962C8B-B14F-4D97-AF65-F5344CB8AC3E}">
        <p14:creationId xmlns:p14="http://schemas.microsoft.com/office/powerpoint/2010/main" val="1439341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2088"/>
            <a:ext cx="8229600" cy="685800"/>
          </a:xfrm>
        </p:spPr>
        <p:txBody>
          <a:bodyPr>
            <a:normAutofit fontScale="90000"/>
          </a:bodyPr>
          <a:lstStyle/>
          <a:p>
            <a:r>
              <a:rPr lang="en-US" sz="2400" dirty="0" smtClean="0"/>
              <a:t>ECC Academic Senate 2016-2017</a:t>
            </a:r>
            <a:br>
              <a:rPr lang="en-US" sz="2400" dirty="0" smtClean="0"/>
            </a:br>
            <a:r>
              <a:rPr lang="en-US" sz="2400" dirty="0" smtClean="0"/>
              <a:t>Thank you for your service!</a:t>
            </a:r>
            <a:endParaRPr lang="en-US" sz="2400" dirty="0"/>
          </a:p>
        </p:txBody>
      </p:sp>
      <p:sp>
        <p:nvSpPr>
          <p:cNvPr id="5" name="TextBox 4"/>
          <p:cNvSpPr txBox="1"/>
          <p:nvPr/>
        </p:nvSpPr>
        <p:spPr>
          <a:xfrm>
            <a:off x="762000" y="1278408"/>
            <a:ext cx="2057400" cy="4832092"/>
          </a:xfrm>
          <a:prstGeom prst="rect">
            <a:avLst/>
          </a:prstGeom>
          <a:noFill/>
        </p:spPr>
        <p:txBody>
          <a:bodyPr wrap="square" rtlCol="0">
            <a:spAutoFit/>
          </a:bodyPr>
          <a:lstStyle/>
          <a:p>
            <a:r>
              <a:rPr lang="en-US" sz="1400" b="1" u="sng" dirty="0" smtClean="0"/>
              <a:t>BSS</a:t>
            </a:r>
          </a:p>
          <a:p>
            <a:r>
              <a:rPr lang="en-US" sz="1400" dirty="0"/>
              <a:t>Stacey </a:t>
            </a:r>
            <a:r>
              <a:rPr lang="en-US" sz="1400" dirty="0" smtClean="0"/>
              <a:t>Allen</a:t>
            </a:r>
          </a:p>
          <a:p>
            <a:r>
              <a:rPr lang="en-US" sz="1400" dirty="0" smtClean="0"/>
              <a:t>Kristie Daniel-DiGregorio</a:t>
            </a:r>
          </a:p>
          <a:p>
            <a:r>
              <a:rPr lang="en-US" sz="1400" dirty="0" smtClean="0"/>
              <a:t>Chris Gold</a:t>
            </a:r>
          </a:p>
          <a:p>
            <a:r>
              <a:rPr lang="en-US" sz="1400" dirty="0" smtClean="0"/>
              <a:t>Lance Widman</a:t>
            </a:r>
          </a:p>
          <a:p>
            <a:r>
              <a:rPr lang="en-US" sz="1400" dirty="0" smtClean="0"/>
              <a:t>Michael Wynne</a:t>
            </a:r>
            <a:endParaRPr lang="en-US" sz="1400" dirty="0"/>
          </a:p>
          <a:p>
            <a:endParaRPr lang="en-US" sz="1400" dirty="0"/>
          </a:p>
          <a:p>
            <a:r>
              <a:rPr lang="en-US" sz="1400" b="1" u="sng" dirty="0" smtClean="0"/>
              <a:t>Business</a:t>
            </a:r>
          </a:p>
          <a:p>
            <a:r>
              <a:rPr lang="en-US" sz="1400" dirty="0"/>
              <a:t>Kurt </a:t>
            </a:r>
            <a:r>
              <a:rPr lang="en-US" sz="1400" dirty="0" smtClean="0"/>
              <a:t>Hull</a:t>
            </a:r>
          </a:p>
          <a:p>
            <a:r>
              <a:rPr lang="en-US" sz="1400" dirty="0" smtClean="0"/>
              <a:t>Philip Lau</a:t>
            </a:r>
          </a:p>
          <a:p>
            <a:r>
              <a:rPr lang="en-US" sz="1400" dirty="0" err="1" smtClean="0"/>
              <a:t>Nic</a:t>
            </a:r>
            <a:r>
              <a:rPr lang="en-US" sz="1400" dirty="0" smtClean="0"/>
              <a:t> </a:t>
            </a:r>
            <a:r>
              <a:rPr lang="en-US" sz="1400" dirty="0" err="1" smtClean="0"/>
              <a:t>McGrue</a:t>
            </a:r>
            <a:endParaRPr lang="en-US" sz="1400" dirty="0" smtClean="0"/>
          </a:p>
          <a:p>
            <a:r>
              <a:rPr lang="en-US" sz="1400" dirty="0" smtClean="0"/>
              <a:t>Josh Troesh</a:t>
            </a:r>
            <a:endParaRPr lang="en-US" sz="1400" dirty="0"/>
          </a:p>
          <a:p>
            <a:endParaRPr lang="en-US" sz="1400" b="1" u="sng" dirty="0"/>
          </a:p>
          <a:p>
            <a:r>
              <a:rPr lang="en-US" sz="1400" b="1" u="sng" dirty="0" smtClean="0"/>
              <a:t>Compton Ed. Center</a:t>
            </a:r>
          </a:p>
          <a:p>
            <a:r>
              <a:rPr lang="en-US" sz="1400" dirty="0" smtClean="0"/>
              <a:t>Paul Flor</a:t>
            </a:r>
          </a:p>
          <a:p>
            <a:r>
              <a:rPr lang="en-US" sz="1400" dirty="0" smtClean="0"/>
              <a:t>Chris Halligan</a:t>
            </a:r>
          </a:p>
          <a:p>
            <a:endParaRPr lang="en-US" sz="1400" dirty="0"/>
          </a:p>
          <a:p>
            <a:r>
              <a:rPr lang="en-US" sz="1400" b="1" u="sng" dirty="0" smtClean="0"/>
              <a:t>Counseling</a:t>
            </a:r>
          </a:p>
          <a:p>
            <a:r>
              <a:rPr lang="en-US" sz="1400" dirty="0"/>
              <a:t>Anna </a:t>
            </a:r>
            <a:r>
              <a:rPr lang="en-US" sz="1400" dirty="0" smtClean="0"/>
              <a:t>Brochet</a:t>
            </a:r>
          </a:p>
          <a:p>
            <a:r>
              <a:rPr lang="en-US" sz="1400" dirty="0" smtClean="0"/>
              <a:t>Yamonte Cooper </a:t>
            </a:r>
          </a:p>
          <a:p>
            <a:r>
              <a:rPr lang="en-US" sz="1400" dirty="0" smtClean="0"/>
              <a:t>Rene Lozano</a:t>
            </a:r>
            <a:endParaRPr lang="en-US" sz="1400" dirty="0"/>
          </a:p>
        </p:txBody>
      </p:sp>
      <p:sp>
        <p:nvSpPr>
          <p:cNvPr id="6" name="TextBox 5"/>
          <p:cNvSpPr txBox="1"/>
          <p:nvPr/>
        </p:nvSpPr>
        <p:spPr>
          <a:xfrm>
            <a:off x="3124200" y="1360170"/>
            <a:ext cx="2629246" cy="5170646"/>
          </a:xfrm>
          <a:prstGeom prst="rect">
            <a:avLst/>
          </a:prstGeom>
          <a:noFill/>
        </p:spPr>
        <p:txBody>
          <a:bodyPr wrap="none" rtlCol="0">
            <a:spAutoFit/>
          </a:bodyPr>
          <a:lstStyle/>
          <a:p>
            <a:r>
              <a:rPr lang="en-US" sz="1400" b="1" u="sng" dirty="0" smtClean="0"/>
              <a:t>Fine Arts</a:t>
            </a:r>
          </a:p>
          <a:p>
            <a:r>
              <a:rPr lang="en-US" sz="1400" dirty="0" smtClean="0"/>
              <a:t>Ali Ahmadpour</a:t>
            </a:r>
          </a:p>
          <a:p>
            <a:r>
              <a:rPr lang="en-US" sz="1400" dirty="0" smtClean="0"/>
              <a:t>Daniel Berney</a:t>
            </a:r>
          </a:p>
          <a:p>
            <a:r>
              <a:rPr lang="en-US" sz="1400" dirty="0" smtClean="0"/>
              <a:t>Diana Crossman</a:t>
            </a:r>
          </a:p>
          <a:p>
            <a:r>
              <a:rPr lang="en-US" sz="1400" dirty="0" smtClean="0"/>
              <a:t>Russell </a:t>
            </a:r>
            <a:r>
              <a:rPr lang="en-US" sz="1400" dirty="0" err="1" smtClean="0"/>
              <a:t>McMillin</a:t>
            </a:r>
            <a:endParaRPr lang="en-US" sz="1400" dirty="0"/>
          </a:p>
          <a:p>
            <a:r>
              <a:rPr lang="en-US" sz="1400" dirty="0" smtClean="0"/>
              <a:t>Chris Wells</a:t>
            </a:r>
          </a:p>
          <a:p>
            <a:endParaRPr lang="en-US" sz="1400" dirty="0"/>
          </a:p>
          <a:p>
            <a:r>
              <a:rPr lang="en-US" sz="1400" b="1" u="sng" dirty="0" smtClean="0"/>
              <a:t>Health Sciences &amp; Athletics/</a:t>
            </a:r>
          </a:p>
          <a:p>
            <a:r>
              <a:rPr lang="en-US" sz="1400" b="1" u="sng" dirty="0" smtClean="0"/>
              <a:t>Nursing</a:t>
            </a:r>
          </a:p>
          <a:p>
            <a:r>
              <a:rPr lang="en-US" sz="1400" dirty="0"/>
              <a:t>Andy </a:t>
            </a:r>
            <a:r>
              <a:rPr lang="en-US" sz="1400" dirty="0" smtClean="0"/>
              <a:t>Alvillar</a:t>
            </a:r>
          </a:p>
          <a:p>
            <a:r>
              <a:rPr lang="en-US" sz="1400" dirty="0" smtClean="0"/>
              <a:t>Traci Granger</a:t>
            </a:r>
          </a:p>
          <a:p>
            <a:r>
              <a:rPr lang="en-US" sz="1400" dirty="0" smtClean="0"/>
              <a:t>Yuko Kawasaki</a:t>
            </a:r>
          </a:p>
          <a:p>
            <a:r>
              <a:rPr lang="en-US" sz="1400" dirty="0" smtClean="0"/>
              <a:t>Colleen McFaul</a:t>
            </a:r>
          </a:p>
          <a:p>
            <a:r>
              <a:rPr lang="en-US" sz="1400" dirty="0" smtClean="0"/>
              <a:t>Russell Serr</a:t>
            </a:r>
            <a:endParaRPr lang="en-US" sz="1400" dirty="0"/>
          </a:p>
          <a:p>
            <a:endParaRPr lang="en-US" sz="1400" dirty="0"/>
          </a:p>
          <a:p>
            <a:r>
              <a:rPr lang="en-US" sz="1400" b="1" u="sng" dirty="0" smtClean="0"/>
              <a:t>Humanities</a:t>
            </a:r>
          </a:p>
          <a:p>
            <a:r>
              <a:rPr lang="en-US" sz="1400" dirty="0"/>
              <a:t>Rose Ann </a:t>
            </a:r>
            <a:r>
              <a:rPr lang="en-US" sz="1400" dirty="0" smtClean="0"/>
              <a:t>Cerofeci</a:t>
            </a:r>
          </a:p>
          <a:p>
            <a:r>
              <a:rPr lang="en-US" sz="1400" dirty="0" smtClean="0"/>
              <a:t>Ashley Gallagher</a:t>
            </a:r>
          </a:p>
          <a:p>
            <a:r>
              <a:rPr lang="en-US" sz="1400" dirty="0" smtClean="0"/>
              <a:t>Pete Marcoux</a:t>
            </a:r>
          </a:p>
          <a:p>
            <a:r>
              <a:rPr lang="en-US" sz="1400" dirty="0" smtClean="0"/>
              <a:t>Christina Nagao</a:t>
            </a:r>
          </a:p>
          <a:p>
            <a:r>
              <a:rPr lang="en-US" sz="1400" dirty="0" smtClean="0"/>
              <a:t>Adrienne Sharp</a:t>
            </a:r>
            <a:endParaRPr lang="en-US" sz="1400" dirty="0"/>
          </a:p>
          <a:p>
            <a:endParaRPr lang="en-US" sz="1200" dirty="0" smtClean="0"/>
          </a:p>
          <a:p>
            <a:endParaRPr lang="en-US" sz="1200" dirty="0" smtClean="0"/>
          </a:p>
          <a:p>
            <a:endParaRPr lang="en-US" sz="1200" dirty="0"/>
          </a:p>
        </p:txBody>
      </p:sp>
      <p:sp>
        <p:nvSpPr>
          <p:cNvPr id="7" name="TextBox 6"/>
          <p:cNvSpPr txBox="1"/>
          <p:nvPr/>
        </p:nvSpPr>
        <p:spPr>
          <a:xfrm>
            <a:off x="5972975" y="1183734"/>
            <a:ext cx="2563522" cy="5693866"/>
          </a:xfrm>
          <a:prstGeom prst="rect">
            <a:avLst/>
          </a:prstGeom>
          <a:noFill/>
        </p:spPr>
        <p:txBody>
          <a:bodyPr wrap="none" rtlCol="0">
            <a:spAutoFit/>
          </a:bodyPr>
          <a:lstStyle/>
          <a:p>
            <a:r>
              <a:rPr lang="en-US" sz="1400" b="1" u="sng" dirty="0" smtClean="0"/>
              <a:t>Industry &amp; Technology</a:t>
            </a:r>
          </a:p>
          <a:p>
            <a:r>
              <a:rPr lang="en-US" sz="1400" dirty="0"/>
              <a:t>Charlene Brewer-Smith (alt)</a:t>
            </a:r>
          </a:p>
          <a:p>
            <a:r>
              <a:rPr lang="en-US" sz="1400" dirty="0" smtClean="0"/>
              <a:t>Ross Durand </a:t>
            </a:r>
          </a:p>
          <a:p>
            <a:r>
              <a:rPr lang="en-US" sz="1400" dirty="0" smtClean="0"/>
              <a:t>Mark Fields</a:t>
            </a:r>
          </a:p>
          <a:p>
            <a:r>
              <a:rPr lang="en-US" sz="1400" dirty="0" smtClean="0"/>
              <a:t>Patty Gebert</a:t>
            </a:r>
          </a:p>
          <a:p>
            <a:r>
              <a:rPr lang="en-US" sz="1400" dirty="0" smtClean="0"/>
              <a:t>Lee MacPherson</a:t>
            </a:r>
          </a:p>
          <a:p>
            <a:r>
              <a:rPr lang="en-US" sz="1400" dirty="0" smtClean="0"/>
              <a:t>Jack Selph</a:t>
            </a:r>
          </a:p>
          <a:p>
            <a:endParaRPr lang="en-US" sz="1400" dirty="0" smtClean="0"/>
          </a:p>
          <a:p>
            <a:r>
              <a:rPr lang="en-US" sz="1400" b="1" u="sng" dirty="0" smtClean="0"/>
              <a:t>Library Learning Resources</a:t>
            </a:r>
          </a:p>
          <a:p>
            <a:r>
              <a:rPr lang="en-US" sz="1400" dirty="0"/>
              <a:t>Mary </a:t>
            </a:r>
            <a:r>
              <a:rPr lang="en-US" sz="1400" dirty="0" smtClean="0"/>
              <a:t>McMillan</a:t>
            </a:r>
          </a:p>
          <a:p>
            <a:r>
              <a:rPr lang="en-US" sz="1400" dirty="0" err="1" smtClean="0"/>
              <a:t>Noreth</a:t>
            </a:r>
            <a:r>
              <a:rPr lang="en-US" sz="1400" dirty="0" smtClean="0"/>
              <a:t> Men</a:t>
            </a:r>
          </a:p>
          <a:p>
            <a:r>
              <a:rPr lang="en-US" sz="1400" dirty="0" smtClean="0"/>
              <a:t>Claudia Striepe</a:t>
            </a:r>
            <a:endParaRPr lang="en-US" sz="1400" dirty="0"/>
          </a:p>
          <a:p>
            <a:endParaRPr lang="en-US" sz="1400" dirty="0" smtClean="0"/>
          </a:p>
          <a:p>
            <a:r>
              <a:rPr lang="en-US" sz="1400" b="1" u="sng" dirty="0" smtClean="0"/>
              <a:t>Mathematical Sciences</a:t>
            </a:r>
          </a:p>
          <a:p>
            <a:r>
              <a:rPr lang="en-US" sz="1400" dirty="0"/>
              <a:t>Megan </a:t>
            </a:r>
            <a:r>
              <a:rPr lang="en-US" sz="1400" dirty="0" smtClean="0"/>
              <a:t>Granich</a:t>
            </a:r>
          </a:p>
          <a:p>
            <a:r>
              <a:rPr lang="en-US" sz="1400" dirty="0" smtClean="0"/>
              <a:t>Matthew Mata</a:t>
            </a:r>
          </a:p>
          <a:p>
            <a:r>
              <a:rPr lang="en-US" sz="1400" dirty="0" smtClean="0"/>
              <a:t>Jasmine Ng</a:t>
            </a:r>
          </a:p>
          <a:p>
            <a:r>
              <a:rPr lang="en-US" sz="1400" dirty="0" smtClean="0"/>
              <a:t>Benjamin Mitchell</a:t>
            </a:r>
          </a:p>
          <a:p>
            <a:r>
              <a:rPr lang="en-US" sz="1400" dirty="0" smtClean="0"/>
              <a:t>Catherine </a:t>
            </a:r>
            <a:r>
              <a:rPr lang="en-US" sz="1400" dirty="0" err="1"/>
              <a:t>Schult</a:t>
            </a:r>
            <a:r>
              <a:rPr lang="en-US" sz="1400" dirty="0"/>
              <a:t>-Roman</a:t>
            </a:r>
          </a:p>
          <a:p>
            <a:endParaRPr lang="en-US" sz="1400" b="1" u="sng" dirty="0" smtClean="0"/>
          </a:p>
          <a:p>
            <a:r>
              <a:rPr lang="en-US" sz="1400" b="1" u="sng" dirty="0" smtClean="0"/>
              <a:t>Natural Sciences</a:t>
            </a:r>
            <a:endParaRPr lang="en-US" sz="1400" dirty="0" smtClean="0"/>
          </a:p>
          <a:p>
            <a:r>
              <a:rPr lang="en-US" sz="1400" dirty="0" smtClean="0"/>
              <a:t>Mohamad </a:t>
            </a:r>
            <a:r>
              <a:rPr lang="en-US" sz="1400" dirty="0" err="1" smtClean="0"/>
              <a:t>Abbani</a:t>
            </a:r>
            <a:endParaRPr lang="en-US" sz="1400" dirty="0" smtClean="0"/>
          </a:p>
          <a:p>
            <a:r>
              <a:rPr lang="en-US" sz="1400" dirty="0" smtClean="0"/>
              <a:t>Sara </a:t>
            </a:r>
            <a:r>
              <a:rPr lang="en-US" sz="1400" dirty="0"/>
              <a:t>Di </a:t>
            </a:r>
            <a:r>
              <a:rPr lang="en-US" sz="1400" dirty="0" smtClean="0"/>
              <a:t>Fiori</a:t>
            </a:r>
          </a:p>
          <a:p>
            <a:r>
              <a:rPr lang="en-US" sz="1400" dirty="0" smtClean="0"/>
              <a:t>Troy Moore</a:t>
            </a:r>
          </a:p>
          <a:p>
            <a:r>
              <a:rPr lang="en-US" sz="1400" dirty="0" smtClean="0"/>
              <a:t>Ryan Turner</a:t>
            </a:r>
          </a:p>
          <a:p>
            <a:r>
              <a:rPr lang="en-US" sz="1400" dirty="0" smtClean="0"/>
              <a:t>Anne Valle</a:t>
            </a:r>
            <a:endParaRPr lang="en-US" sz="1400" dirty="0"/>
          </a:p>
        </p:txBody>
      </p:sp>
    </p:spTree>
    <p:custDataLst>
      <p:tags r:id="rId1"/>
    </p:custDataLst>
    <p:extLst>
      <p:ext uri="{BB962C8B-B14F-4D97-AF65-F5344CB8AC3E}">
        <p14:creationId xmlns:p14="http://schemas.microsoft.com/office/powerpoint/2010/main" val="165713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 Information </a:t>
            </a:r>
            <a:r>
              <a:rPr lang="en-US" smtClean="0"/>
              <a:t>Items – Discussion: </a:t>
            </a:r>
            <a:endParaRPr lang="en-US" dirty="0"/>
          </a:p>
        </p:txBody>
      </p:sp>
      <p:sp>
        <p:nvSpPr>
          <p:cNvPr id="5" name="Content Placeholder 4"/>
          <p:cNvSpPr>
            <a:spLocks noGrp="1"/>
          </p:cNvSpPr>
          <p:nvPr>
            <p:ph idx="1"/>
          </p:nvPr>
        </p:nvSpPr>
        <p:spPr>
          <a:xfrm>
            <a:off x="1763775" y="2009105"/>
            <a:ext cx="5718850" cy="4210178"/>
          </a:xfrm>
        </p:spPr>
        <p:txBody>
          <a:bodyPr>
            <a:normAutofit fontScale="70000" lnSpcReduction="20000"/>
          </a:bodyPr>
          <a:lstStyle/>
          <a:p>
            <a:pPr marL="0" indent="0">
              <a:buNone/>
            </a:pPr>
            <a:endParaRPr lang="en-US" dirty="0" smtClean="0"/>
          </a:p>
          <a:p>
            <a:r>
              <a:rPr lang="en-US" sz="2000" dirty="0" smtClean="0">
                <a:solidFill>
                  <a:srgbClr val="C00000"/>
                </a:solidFill>
              </a:rPr>
              <a:t>Many thanks to Greg Toya for agreeing on short notice to present to the Senate on the new Incident Report &amp; Referral Form.  He provided an overview of Student Development Office functions and a walk-through of the new online form.  The goal of the presentation was to offer a brief overview.  More in-depth training and discussion of student conduct will be forthcoming (e.g., in a breakout session at Professional Development Day).</a:t>
            </a:r>
          </a:p>
          <a:p>
            <a:r>
              <a:rPr lang="en-US" sz="2000" dirty="0" smtClean="0"/>
              <a:t>Dr. Gregory J. </a:t>
            </a:r>
            <a:r>
              <a:rPr lang="en-US" sz="2000" dirty="0"/>
              <a:t>Toya, </a:t>
            </a:r>
            <a:endParaRPr lang="en-US" sz="2000" dirty="0" smtClean="0"/>
          </a:p>
          <a:p>
            <a:pPr lvl="1"/>
            <a:r>
              <a:rPr lang="en-US" sz="2000" dirty="0" smtClean="0"/>
              <a:t>Director</a:t>
            </a:r>
            <a:r>
              <a:rPr lang="en-US" sz="2000" dirty="0"/>
              <a:t>, Student </a:t>
            </a:r>
            <a:r>
              <a:rPr lang="en-US" sz="2000" dirty="0" smtClean="0"/>
              <a:t>Development</a:t>
            </a:r>
          </a:p>
          <a:p>
            <a:pPr lvl="1"/>
            <a:r>
              <a:rPr lang="en-US" sz="2000" dirty="0" smtClean="0"/>
              <a:t>Student </a:t>
            </a:r>
            <a:r>
              <a:rPr lang="en-US" sz="2000" dirty="0"/>
              <a:t>Conduct Officer</a:t>
            </a:r>
          </a:p>
          <a:p>
            <a:r>
              <a:rPr lang="en-US" sz="2000" dirty="0" smtClean="0"/>
              <a:t>ASO, ICC, Commencement, ASB, Photo ID</a:t>
            </a:r>
          </a:p>
          <a:p>
            <a:r>
              <a:rPr lang="en-US" sz="2000" dirty="0" err="1" smtClean="0"/>
              <a:t>Maxient</a:t>
            </a:r>
            <a:r>
              <a:rPr lang="en-US" sz="2000" dirty="0" smtClean="0"/>
              <a:t>: </a:t>
            </a:r>
            <a:r>
              <a:rPr lang="en-US" sz="2000" dirty="0" smtClean="0">
                <a:solidFill>
                  <a:srgbClr val="C00000"/>
                </a:solidFill>
              </a:rPr>
              <a:t>(The system used to manage the new reporting form.)</a:t>
            </a:r>
          </a:p>
          <a:p>
            <a:r>
              <a:rPr lang="en-US" sz="2000" dirty="0" smtClean="0"/>
              <a:t>New </a:t>
            </a:r>
            <a:r>
              <a:rPr lang="en-US" sz="2000" dirty="0"/>
              <a:t>Incident Report and Referral Form:</a:t>
            </a:r>
          </a:p>
          <a:p>
            <a:r>
              <a:rPr lang="en-US" sz="2000" u="sng" dirty="0">
                <a:hlinkClick r:id="rId3"/>
              </a:rPr>
              <a:t>https://cm.maxient.com/reportingform.php?ElCaminoCollege&amp;layout_id=5</a:t>
            </a:r>
            <a:r>
              <a:rPr lang="en-US" sz="2000" dirty="0"/>
              <a:t> </a:t>
            </a:r>
          </a:p>
          <a:p>
            <a:pPr marL="0" indent="0">
              <a:buNone/>
            </a:pPr>
            <a:endParaRPr lang="en-US" sz="1800" dirty="0"/>
          </a:p>
        </p:txBody>
      </p:sp>
    </p:spTree>
    <p:extLst>
      <p:ext uri="{BB962C8B-B14F-4D97-AF65-F5344CB8AC3E}">
        <p14:creationId xmlns:p14="http://schemas.microsoft.com/office/powerpoint/2010/main" val="62991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Report &amp; Referral Form</a:t>
            </a:r>
            <a:br>
              <a:rPr lang="en-US" dirty="0" smtClean="0"/>
            </a:br>
            <a:r>
              <a:rPr lang="en-US" sz="2000" dirty="0" smtClean="0">
                <a:solidFill>
                  <a:srgbClr val="C00000"/>
                </a:solidFill>
              </a:rPr>
              <a:t>A link to the IRRF can be found in the following locations on the ECC website:</a:t>
            </a:r>
            <a:endParaRPr lang="en-US" sz="2000" dirty="0">
              <a:solidFill>
                <a:srgbClr val="C00000"/>
              </a:solidFill>
            </a:endParaRPr>
          </a:p>
        </p:txBody>
      </p:sp>
      <p:sp>
        <p:nvSpPr>
          <p:cNvPr id="5" name="Content Placeholder 4"/>
          <p:cNvSpPr>
            <a:spLocks noGrp="1"/>
          </p:cNvSpPr>
          <p:nvPr>
            <p:ph idx="1"/>
          </p:nvPr>
        </p:nvSpPr>
        <p:spPr>
          <a:xfrm>
            <a:off x="1339403" y="2305050"/>
            <a:ext cx="6503831" cy="4031356"/>
          </a:xfrm>
        </p:spPr>
        <p:txBody>
          <a:bodyPr>
            <a:normAutofit lnSpcReduction="10000"/>
          </a:bodyPr>
          <a:lstStyle/>
          <a:p>
            <a:pPr marL="0" indent="0">
              <a:buNone/>
            </a:pPr>
            <a:r>
              <a:rPr lang="en-US" dirty="0"/>
              <a:t> </a:t>
            </a:r>
          </a:p>
          <a:p>
            <a:r>
              <a:rPr lang="en-US" dirty="0"/>
              <a:t>Under “I” (Incident Reporting and Referral Form) in the A-Z search </a:t>
            </a:r>
            <a:r>
              <a:rPr lang="en-US" u="sng" dirty="0">
                <a:hlinkClick r:id="rId3"/>
              </a:rPr>
              <a:t>http://www.elcamino.edu/siteindex/index.asp#I</a:t>
            </a:r>
            <a:endParaRPr lang="en-US" dirty="0"/>
          </a:p>
          <a:p>
            <a:r>
              <a:rPr lang="en-US" dirty="0"/>
              <a:t>Assessment, Intervention and Management for Safety Team (AIMS) </a:t>
            </a:r>
            <a:r>
              <a:rPr lang="en-US" u="sng" dirty="0">
                <a:hlinkClick r:id="rId4"/>
              </a:rPr>
              <a:t>http://www.elcamino.edu/administration/vpas/aims/</a:t>
            </a:r>
            <a:endParaRPr lang="en-US" dirty="0"/>
          </a:p>
          <a:p>
            <a:r>
              <a:rPr lang="en-US" dirty="0"/>
              <a:t>Faculty and Staff Quick Links page: </a:t>
            </a:r>
            <a:r>
              <a:rPr lang="en-US" u="sng" dirty="0">
                <a:hlinkClick r:id="rId5"/>
              </a:rPr>
              <a:t>http://www.elcamino.edu/administration/facstaff/facstaff.asp</a:t>
            </a:r>
            <a:endParaRPr lang="en-US" dirty="0"/>
          </a:p>
          <a:p>
            <a:r>
              <a:rPr lang="en-US" dirty="0"/>
              <a:t>SDO</a:t>
            </a:r>
          </a:p>
          <a:p>
            <a:r>
              <a:rPr lang="en-US" u="sng" dirty="0">
                <a:hlinkClick r:id="rId6"/>
              </a:rPr>
              <a:t>http://www.elcamino.edu/studentservices/activities/sdo.asp</a:t>
            </a:r>
            <a:endParaRPr lang="en-US" dirty="0"/>
          </a:p>
        </p:txBody>
      </p:sp>
    </p:spTree>
    <p:extLst>
      <p:ext uri="{BB962C8B-B14F-4D97-AF65-F5344CB8AC3E}">
        <p14:creationId xmlns:p14="http://schemas.microsoft.com/office/powerpoint/2010/main" val="31108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Report &amp; Referral Form</a:t>
            </a:r>
            <a:br>
              <a:rPr lang="en-US" dirty="0" smtClean="0"/>
            </a:br>
            <a:r>
              <a:rPr lang="en-US" sz="2000" dirty="0">
                <a:solidFill>
                  <a:srgbClr val="C00000"/>
                </a:solidFill>
              </a:rPr>
              <a:t>A link to the IRRF can be found in the following locations on the </a:t>
            </a:r>
            <a:r>
              <a:rPr lang="en-US" sz="2000" dirty="0" smtClean="0">
                <a:solidFill>
                  <a:srgbClr val="C00000"/>
                </a:solidFill>
              </a:rPr>
              <a:t>Compton Center </a:t>
            </a:r>
            <a:r>
              <a:rPr lang="en-US" sz="2000" dirty="0">
                <a:solidFill>
                  <a:srgbClr val="C00000"/>
                </a:solidFill>
              </a:rPr>
              <a:t>website:</a:t>
            </a:r>
            <a:endParaRPr lang="en-US" sz="2000" dirty="0"/>
          </a:p>
        </p:txBody>
      </p:sp>
      <p:sp>
        <p:nvSpPr>
          <p:cNvPr id="5" name="Content Placeholder 4"/>
          <p:cNvSpPr>
            <a:spLocks noGrp="1"/>
          </p:cNvSpPr>
          <p:nvPr>
            <p:ph idx="1"/>
          </p:nvPr>
        </p:nvSpPr>
        <p:spPr>
          <a:xfrm>
            <a:off x="1763775" y="2305050"/>
            <a:ext cx="6015064" cy="4082871"/>
          </a:xfrm>
        </p:spPr>
        <p:txBody>
          <a:bodyPr>
            <a:normAutofit fontScale="92500" lnSpcReduction="10000"/>
          </a:bodyPr>
          <a:lstStyle/>
          <a:p>
            <a:pPr marL="0" indent="0">
              <a:buNone/>
            </a:pPr>
            <a:r>
              <a:rPr lang="en-US" dirty="0"/>
              <a:t> </a:t>
            </a:r>
          </a:p>
          <a:p>
            <a:r>
              <a:rPr lang="en-US" u="sng" dirty="0"/>
              <a:t>El Camino College Compton Center </a:t>
            </a:r>
            <a:endParaRPr lang="en-US" dirty="0"/>
          </a:p>
          <a:p>
            <a:r>
              <a:rPr lang="en-US" u="sng" dirty="0">
                <a:hlinkClick r:id="rId3"/>
              </a:rPr>
              <a:t>Student Life</a:t>
            </a:r>
            <a:endParaRPr lang="en-US" dirty="0"/>
          </a:p>
          <a:p>
            <a:r>
              <a:rPr lang="en-US" u="sng" dirty="0">
                <a:hlinkClick r:id="rId4"/>
              </a:rPr>
              <a:t>Student Services</a:t>
            </a:r>
            <a:endParaRPr lang="en-US" dirty="0"/>
          </a:p>
          <a:p>
            <a:r>
              <a:rPr lang="en-US" u="sng" dirty="0"/>
              <a:t>El Camino College and El Camino College Compton Center Title IX</a:t>
            </a:r>
            <a:endParaRPr lang="en-US" dirty="0"/>
          </a:p>
          <a:p>
            <a:r>
              <a:rPr lang="en-US" u="sng" dirty="0">
                <a:hlinkClick r:id="rId5"/>
              </a:rPr>
              <a:t>Office of Staff and Student Diversity</a:t>
            </a:r>
            <a:endParaRPr lang="en-US" dirty="0"/>
          </a:p>
          <a:p>
            <a:r>
              <a:rPr lang="en-US" u="sng" dirty="0">
                <a:hlinkClick r:id="rId6"/>
              </a:rPr>
              <a:t>Notice of Non-Discrimination</a:t>
            </a:r>
            <a:endParaRPr lang="en-US" dirty="0"/>
          </a:p>
          <a:p>
            <a:r>
              <a:rPr lang="en-US" u="sng" dirty="0">
                <a:hlinkClick r:id="rId7"/>
              </a:rPr>
              <a:t>Sexual and Gender-Based Misconduct</a:t>
            </a:r>
            <a:endParaRPr lang="en-US" dirty="0"/>
          </a:p>
          <a:p>
            <a:r>
              <a:rPr lang="en-US" u="sng" dirty="0">
                <a:hlinkClick r:id="rId8"/>
              </a:rPr>
              <a:t>Unlawful Discrimination</a:t>
            </a:r>
            <a:endParaRPr lang="en-US" dirty="0"/>
          </a:p>
          <a:p>
            <a:r>
              <a:rPr lang="en-US" u="sng" dirty="0">
                <a:hlinkClick r:id="rId9"/>
              </a:rPr>
              <a:t>How to Report or Make a Complaint of Unlawful Discrimination</a:t>
            </a:r>
            <a:endParaRPr lang="en-US" dirty="0"/>
          </a:p>
        </p:txBody>
      </p:sp>
    </p:spTree>
    <p:extLst>
      <p:ext uri="{BB962C8B-B14F-4D97-AF65-F5344CB8AC3E}">
        <p14:creationId xmlns:p14="http://schemas.microsoft.com/office/powerpoint/2010/main" val="313021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of Incident</a:t>
            </a:r>
            <a:br>
              <a:rPr lang="en-US" dirty="0" smtClean="0"/>
            </a:br>
            <a:r>
              <a:rPr lang="en-US" sz="2000" dirty="0" smtClean="0">
                <a:solidFill>
                  <a:srgbClr val="C00000"/>
                </a:solidFill>
              </a:rPr>
              <a:t>Greg provided guidance for documenting the details of an incident.</a:t>
            </a:r>
            <a:endParaRPr lang="en-US" sz="2000" dirty="0">
              <a:solidFill>
                <a:srgbClr val="C00000"/>
              </a:solidFill>
            </a:endParaRPr>
          </a:p>
        </p:txBody>
      </p:sp>
      <p:sp>
        <p:nvSpPr>
          <p:cNvPr id="5" name="Content Placeholder 4"/>
          <p:cNvSpPr>
            <a:spLocks noGrp="1"/>
          </p:cNvSpPr>
          <p:nvPr>
            <p:ph idx="1"/>
          </p:nvPr>
        </p:nvSpPr>
        <p:spPr>
          <a:xfrm>
            <a:off x="1763775" y="2305050"/>
            <a:ext cx="5937791" cy="3889688"/>
          </a:xfrm>
        </p:spPr>
        <p:txBody>
          <a:bodyPr>
            <a:normAutofit fontScale="92500"/>
          </a:bodyPr>
          <a:lstStyle/>
          <a:p>
            <a:pPr lvl="1"/>
            <a:endParaRPr lang="en-US" dirty="0" smtClean="0"/>
          </a:p>
          <a:p>
            <a:pPr lvl="0"/>
            <a:r>
              <a:rPr lang="en-US" sz="2000" dirty="0"/>
              <a:t>Document the person’s behavior and actions</a:t>
            </a:r>
          </a:p>
          <a:p>
            <a:pPr lvl="0"/>
            <a:r>
              <a:rPr lang="en-US" sz="2000" dirty="0"/>
              <a:t>Be specific</a:t>
            </a:r>
          </a:p>
          <a:p>
            <a:pPr lvl="1"/>
            <a:r>
              <a:rPr lang="en-US" sz="2000" dirty="0"/>
              <a:t>Include Quotes</a:t>
            </a:r>
          </a:p>
          <a:p>
            <a:pPr lvl="1"/>
            <a:r>
              <a:rPr lang="en-US" sz="2000" dirty="0"/>
              <a:t>Detailed behavior and action</a:t>
            </a:r>
          </a:p>
          <a:p>
            <a:pPr lvl="0"/>
            <a:r>
              <a:rPr lang="en-US" sz="2000" dirty="0"/>
              <a:t>Example:</a:t>
            </a:r>
          </a:p>
          <a:p>
            <a:pPr lvl="1"/>
            <a:r>
              <a:rPr lang="en-US" sz="2000" dirty="0"/>
              <a:t>“Student was disruptive.”</a:t>
            </a:r>
          </a:p>
          <a:p>
            <a:r>
              <a:rPr lang="en-US" sz="2000" dirty="0"/>
              <a:t>“Student fell asleep in class and started snoring loud enough to make it difficult for other students to hear the class content</a:t>
            </a:r>
            <a:r>
              <a:rPr lang="en-US" sz="2000" dirty="0" smtClean="0"/>
              <a:t>.”</a:t>
            </a:r>
            <a:endParaRPr lang="en-US" sz="2000" dirty="0"/>
          </a:p>
        </p:txBody>
      </p:sp>
    </p:spTree>
    <p:extLst>
      <p:ext uri="{BB962C8B-B14F-4D97-AF65-F5344CB8AC3E}">
        <p14:creationId xmlns:p14="http://schemas.microsoft.com/office/powerpoint/2010/main" val="276950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Flow</a:t>
            </a:r>
            <a:endParaRPr lang="en-US" dirty="0"/>
          </a:p>
        </p:txBody>
      </p:sp>
      <p:sp>
        <p:nvSpPr>
          <p:cNvPr id="5" name="Content Placeholder 4"/>
          <p:cNvSpPr>
            <a:spLocks noGrp="1"/>
          </p:cNvSpPr>
          <p:nvPr>
            <p:ph idx="1"/>
          </p:nvPr>
        </p:nvSpPr>
        <p:spPr>
          <a:xfrm>
            <a:off x="1167863" y="2305050"/>
            <a:ext cx="6642219" cy="4147265"/>
          </a:xfrm>
        </p:spPr>
        <p:txBody>
          <a:bodyPr>
            <a:normAutofit fontScale="92500" lnSpcReduction="10000"/>
          </a:bodyPr>
          <a:lstStyle/>
          <a:p>
            <a:pPr marL="0" indent="0">
              <a:buNone/>
            </a:pPr>
            <a:endParaRPr lang="en-US" dirty="0"/>
          </a:p>
          <a:p>
            <a:r>
              <a:rPr lang="en-US" dirty="0" smtClean="0"/>
              <a:t>Faculty action: </a:t>
            </a:r>
            <a:r>
              <a:rPr lang="en-US" dirty="0" smtClean="0">
                <a:solidFill>
                  <a:srgbClr val="C00000"/>
                </a:solidFill>
              </a:rPr>
              <a:t>Faculty have a number of options when submitting an IRRF, which are outlined on the IRRF:</a:t>
            </a:r>
          </a:p>
          <a:p>
            <a:pPr lvl="1"/>
            <a:r>
              <a:rPr lang="en-US" dirty="0" smtClean="0"/>
              <a:t>Warning</a:t>
            </a:r>
          </a:p>
          <a:p>
            <a:pPr lvl="1"/>
            <a:r>
              <a:rPr lang="en-US" dirty="0" smtClean="0"/>
              <a:t>1-2 day suspension</a:t>
            </a:r>
          </a:p>
          <a:p>
            <a:pPr lvl="1"/>
            <a:r>
              <a:rPr lang="en-US" dirty="0" smtClean="0"/>
              <a:t>Campus Police</a:t>
            </a:r>
          </a:p>
          <a:p>
            <a:pPr lvl="1"/>
            <a:r>
              <a:rPr lang="en-US" dirty="0" smtClean="0"/>
              <a:t>Submit</a:t>
            </a:r>
            <a:r>
              <a:rPr lang="en-US" dirty="0"/>
              <a:t> </a:t>
            </a:r>
            <a:r>
              <a:rPr lang="en-US" dirty="0" smtClean="0"/>
              <a:t>IRRF and Copy Division Office</a:t>
            </a:r>
          </a:p>
          <a:p>
            <a:r>
              <a:rPr lang="en-US" dirty="0" smtClean="0"/>
              <a:t>Division Office action – </a:t>
            </a:r>
            <a:r>
              <a:rPr lang="en-US" dirty="0" smtClean="0">
                <a:solidFill>
                  <a:srgbClr val="C00000"/>
                </a:solidFill>
              </a:rPr>
              <a:t>Faculty can copy their division on the report.</a:t>
            </a:r>
            <a:endParaRPr lang="en-US" dirty="0">
              <a:solidFill>
                <a:srgbClr val="C00000"/>
              </a:solidFill>
            </a:endParaRPr>
          </a:p>
          <a:p>
            <a:r>
              <a:rPr lang="en-US" dirty="0" smtClean="0">
                <a:solidFill>
                  <a:srgbClr val="C00000"/>
                </a:solidFill>
              </a:rPr>
              <a:t>As appropriate, information will be referred to </a:t>
            </a:r>
            <a:r>
              <a:rPr lang="en-US" dirty="0" smtClean="0"/>
              <a:t>SDO, AIMS, Title IX, Campus Police, etc.</a:t>
            </a:r>
          </a:p>
          <a:p>
            <a:pPr lvl="1"/>
            <a:r>
              <a:rPr lang="en-US" dirty="0" smtClean="0"/>
              <a:t>College sanctions</a:t>
            </a:r>
          </a:p>
          <a:p>
            <a:pPr lvl="1"/>
            <a:r>
              <a:rPr lang="en-US" dirty="0" smtClean="0"/>
              <a:t>Legal ramifications</a:t>
            </a:r>
          </a:p>
        </p:txBody>
      </p:sp>
    </p:spTree>
    <p:extLst>
      <p:ext uri="{BB962C8B-B14F-4D97-AF65-F5344CB8AC3E}">
        <p14:creationId xmlns:p14="http://schemas.microsoft.com/office/powerpoint/2010/main" val="201127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and Q and A</a:t>
            </a:r>
            <a:endParaRPr lang="en-US" dirty="0"/>
          </a:p>
        </p:txBody>
      </p:sp>
      <p:sp>
        <p:nvSpPr>
          <p:cNvPr id="5" name="Content Placeholder 4"/>
          <p:cNvSpPr>
            <a:spLocks noGrp="1"/>
          </p:cNvSpPr>
          <p:nvPr>
            <p:ph idx="1"/>
          </p:nvPr>
        </p:nvSpPr>
        <p:spPr>
          <a:xfrm>
            <a:off x="1167863" y="2305050"/>
            <a:ext cx="6642219" cy="3943431"/>
          </a:xfrm>
        </p:spPr>
        <p:txBody>
          <a:bodyPr>
            <a:normAutofit fontScale="62500" lnSpcReduction="20000"/>
          </a:bodyPr>
          <a:lstStyle/>
          <a:p>
            <a:pPr marL="0" indent="0">
              <a:buNone/>
            </a:pPr>
            <a:endParaRPr lang="en-US" dirty="0"/>
          </a:p>
          <a:p>
            <a:r>
              <a:rPr lang="en-US" sz="2400" dirty="0" smtClean="0"/>
              <a:t>Faculty Notification of case status/result</a:t>
            </a:r>
          </a:p>
          <a:p>
            <a:r>
              <a:rPr lang="en-US" sz="2400" dirty="0" smtClean="0"/>
              <a:t>Further training on IRRF</a:t>
            </a:r>
          </a:p>
          <a:p>
            <a:r>
              <a:rPr lang="en-US" sz="2400" dirty="0" smtClean="0"/>
              <a:t>Q and A</a:t>
            </a:r>
          </a:p>
          <a:p>
            <a:r>
              <a:rPr lang="en-US" sz="2400" dirty="0" smtClean="0">
                <a:solidFill>
                  <a:srgbClr val="C00000"/>
                </a:solidFill>
              </a:rPr>
              <a:t>Senators were directed to the President’s Report (</a:t>
            </a:r>
            <a:r>
              <a:rPr lang="en-US" sz="2400" dirty="0" err="1" smtClean="0">
                <a:solidFill>
                  <a:srgbClr val="C00000"/>
                </a:solidFill>
              </a:rPr>
              <a:t>pgs</a:t>
            </a:r>
            <a:r>
              <a:rPr lang="en-US" sz="2400" dirty="0" smtClean="0">
                <a:solidFill>
                  <a:srgbClr val="C00000"/>
                </a:solidFill>
              </a:rPr>
              <a:t> 12-13 in Senate packet) for a brief introduction of the Incident Report and Referral Form.  Many thanks to Renee Galbavy for providing the information.</a:t>
            </a:r>
          </a:p>
          <a:p>
            <a:r>
              <a:rPr lang="en-US" sz="2400" dirty="0" smtClean="0">
                <a:solidFill>
                  <a:srgbClr val="C00000"/>
                </a:solidFill>
              </a:rPr>
              <a:t>If faculty don’t have a name or ID# for a student they can provide a description or indicate “unknown” in those areas.</a:t>
            </a:r>
          </a:p>
          <a:p>
            <a:r>
              <a:rPr lang="en-US" sz="2400" dirty="0" smtClean="0">
                <a:solidFill>
                  <a:srgbClr val="C00000"/>
                </a:solidFill>
              </a:rPr>
              <a:t>Greg suggested working with the division office to ensure a consistent approach to actions such as removing a student from class.</a:t>
            </a:r>
            <a:r>
              <a:rPr lang="en-US" sz="2400" dirty="0">
                <a:solidFill>
                  <a:srgbClr val="C00000"/>
                </a:solidFill>
              </a:rPr>
              <a:t> </a:t>
            </a:r>
            <a:r>
              <a:rPr lang="en-US" sz="2400" dirty="0" smtClean="0">
                <a:solidFill>
                  <a:srgbClr val="C00000"/>
                </a:solidFill>
              </a:rPr>
              <a:t> He added that areas like the library and Writing Center may also suspend students from using their services for 1-2 days.</a:t>
            </a:r>
          </a:p>
        </p:txBody>
      </p:sp>
    </p:spTree>
    <p:extLst>
      <p:ext uri="{BB962C8B-B14F-4D97-AF65-F5344CB8AC3E}">
        <p14:creationId xmlns:p14="http://schemas.microsoft.com/office/powerpoint/2010/main" val="389951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15544</TotalTime>
  <Words>3100</Words>
  <Application>Microsoft Office PowerPoint</Application>
  <PresentationFormat>On-screen Show (4:3)</PresentationFormat>
  <Paragraphs>349</Paragraphs>
  <Slides>34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Century Gothic</vt:lpstr>
      <vt:lpstr>Wingdings 3</vt:lpstr>
      <vt:lpstr>Ion Boardroom</vt:lpstr>
      <vt:lpstr>Important note: </vt:lpstr>
      <vt:lpstr>ECC Academic Senate October 4th 2016</vt:lpstr>
      <vt:lpstr>Agenda</vt:lpstr>
      <vt:lpstr>G. Information Items – Discussion: </vt:lpstr>
      <vt:lpstr>Incident Report &amp; Referral Form A link to the IRRF can be found in the following locations on the ECC website:</vt:lpstr>
      <vt:lpstr>Incident Report &amp; Referral Form A link to the IRRF can be found in the following locations on the Compton Center website:</vt:lpstr>
      <vt:lpstr>Description of Incident Greg provided guidance for documenting the details of an incident.</vt:lpstr>
      <vt:lpstr>Case Flow</vt:lpstr>
      <vt:lpstr>Future and Q and A</vt:lpstr>
      <vt:lpstr>Future and Q and A</vt:lpstr>
      <vt:lpstr>C. Officer Reports: President Kristie Daniel-DiGregorio </vt:lpstr>
      <vt:lpstr>C. Officer Reports: President Kristie Daniel-DiGregorio </vt:lpstr>
      <vt:lpstr>C. Officer Reports: President Kristie Daniel-DiGregorio  See below for next steps in the review and consultation process for the CMP, which includes the EMP (Educational Master Plan).  </vt:lpstr>
      <vt:lpstr>Legislative Updates The Senate brainstorm activity suggested including  discussion of legislative issues.  See below for excellent resources.  Chris Halligan (Compton) is active in FACC and may be invited to share at a future Senate meeting. </vt:lpstr>
      <vt:lpstr>C. Officer Reports: President Kristie Daniel-DiGregorio </vt:lpstr>
      <vt:lpstr>C. Officer Reports:  VP Compton Center, Paul Flor</vt:lpstr>
      <vt:lpstr>C. Officer Reports:  Chair, Curriculum: Allison Carr </vt:lpstr>
      <vt:lpstr>C.  Officer Reports:  VP Ed Policies, Chris Gold.</vt:lpstr>
      <vt:lpstr>C.  Officer Reports: VP Faculty Development, Stacey Allen</vt:lpstr>
      <vt:lpstr>C.  Officer Reports: VP Faculty Development, Stacey Allen</vt:lpstr>
      <vt:lpstr>C. Officer Reports:  VP, Finance Lance Widman </vt:lpstr>
      <vt:lpstr>C. Officer Reports:</vt:lpstr>
      <vt:lpstr>D. Special Committee Reports</vt:lpstr>
      <vt:lpstr>E. Unfinished Business: Senate Meetings &amp; Topics: Brainstorm Results</vt:lpstr>
      <vt:lpstr>E. Unfinished Business: Senate Meetings &amp; Topics: Brainstorm Results</vt:lpstr>
      <vt:lpstr>E. Unfinished Business: Senate Meetings &amp; Topics: Brainstorm Results</vt:lpstr>
      <vt:lpstr>F. New Business: Faculty Handbook, Chris Gold</vt:lpstr>
      <vt:lpstr>F. New Business: Faculty Handbook, Chris Gold</vt:lpstr>
      <vt:lpstr>F. New Business: Faculty Handbook, Chris Gold</vt:lpstr>
      <vt:lpstr>PowerPoint Presentation</vt:lpstr>
      <vt:lpstr>PowerPoint Presentation</vt:lpstr>
      <vt:lpstr>G. Information Items – Discussion: </vt:lpstr>
      <vt:lpstr>Agenda</vt:lpstr>
      <vt:lpstr>ECC Academic Senate 2016-2017 Thank you for your service!</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Kristie DanielDiGregorio</dc:creator>
  <cp:lastModifiedBy>Kristie DanielDiGregorio</cp:lastModifiedBy>
  <cp:revision>82</cp:revision>
  <cp:lastPrinted>2016-10-04T17:58:46Z</cp:lastPrinted>
  <dcterms:created xsi:type="dcterms:W3CDTF">2016-09-06T01:44:30Z</dcterms:created>
  <dcterms:modified xsi:type="dcterms:W3CDTF">2017-08-17T00:51:35Z</dcterms:modified>
</cp:coreProperties>
</file>