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3" r:id="rId1"/>
  </p:sldMasterIdLst>
  <p:notesMasterIdLst>
    <p:notesMasterId r:id="rId36"/>
  </p:notesMasterIdLst>
  <p:handoutMasterIdLst>
    <p:handoutMasterId r:id="rId37"/>
  </p:handoutMasterIdLst>
  <p:sldIdLst>
    <p:sldId id="392" r:id="rId2"/>
    <p:sldId id="257" r:id="rId3"/>
    <p:sldId id="314" r:id="rId4"/>
    <p:sldId id="340" r:id="rId5"/>
    <p:sldId id="367" r:id="rId6"/>
    <p:sldId id="374" r:id="rId7"/>
    <p:sldId id="368" r:id="rId8"/>
    <p:sldId id="274" r:id="rId9"/>
    <p:sldId id="369" r:id="rId10"/>
    <p:sldId id="361" r:id="rId11"/>
    <p:sldId id="362" r:id="rId12"/>
    <p:sldId id="363" r:id="rId13"/>
    <p:sldId id="370" r:id="rId14"/>
    <p:sldId id="301" r:id="rId15"/>
    <p:sldId id="380" r:id="rId16"/>
    <p:sldId id="381" r:id="rId17"/>
    <p:sldId id="316" r:id="rId18"/>
    <p:sldId id="371" r:id="rId19"/>
    <p:sldId id="375" r:id="rId20"/>
    <p:sldId id="372" r:id="rId21"/>
    <p:sldId id="373" r:id="rId22"/>
    <p:sldId id="379" r:id="rId23"/>
    <p:sldId id="382" r:id="rId24"/>
    <p:sldId id="383" r:id="rId25"/>
    <p:sldId id="384" r:id="rId26"/>
    <p:sldId id="385" r:id="rId27"/>
    <p:sldId id="386" r:id="rId28"/>
    <p:sldId id="387" r:id="rId29"/>
    <p:sldId id="376" r:id="rId30"/>
    <p:sldId id="389" r:id="rId31"/>
    <p:sldId id="390" r:id="rId32"/>
    <p:sldId id="391" r:id="rId33"/>
    <p:sldId id="311" r:id="rId34"/>
    <p:sldId id="306" r:id="rId35"/>
  </p:sldIdLst>
  <p:sldSz cx="9144000" cy="6858000" type="screen4x3"/>
  <p:notesSz cx="6858000" cy="9296400"/>
  <p:custDataLst>
    <p:tags r:id="rId3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2360" autoAdjust="0"/>
  </p:normalViewPr>
  <p:slideViewPr>
    <p:cSldViewPr snapToGrid="0">
      <p:cViewPr varScale="1">
        <p:scale>
          <a:sx n="73" d="100"/>
          <a:sy n="73" d="100"/>
        </p:scale>
        <p:origin x="10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66434"/>
          </a:xfrm>
          <a:prstGeom prst="rect">
            <a:avLst/>
          </a:prstGeom>
        </p:spPr>
        <p:txBody>
          <a:bodyPr vert="horz" lIns="91429" tIns="45715" rIns="91429" bIns="45715" rtlCol="0"/>
          <a:lstStyle>
            <a:lvl1pPr algn="l">
              <a:defRPr sz="1200"/>
            </a:lvl1pPr>
          </a:lstStyle>
          <a:p>
            <a:endParaRPr lang="en-US"/>
          </a:p>
        </p:txBody>
      </p:sp>
      <p:sp>
        <p:nvSpPr>
          <p:cNvPr id="3" name="Date Placeholder 2"/>
          <p:cNvSpPr>
            <a:spLocks noGrp="1"/>
          </p:cNvSpPr>
          <p:nvPr>
            <p:ph type="dt" sz="quarter" idx="1"/>
          </p:nvPr>
        </p:nvSpPr>
        <p:spPr>
          <a:xfrm>
            <a:off x="3884614" y="0"/>
            <a:ext cx="2971800" cy="466434"/>
          </a:xfrm>
          <a:prstGeom prst="rect">
            <a:avLst/>
          </a:prstGeom>
        </p:spPr>
        <p:txBody>
          <a:bodyPr vert="horz" lIns="91429" tIns="45715" rIns="91429" bIns="45715" rtlCol="0"/>
          <a:lstStyle>
            <a:lvl1pPr algn="r">
              <a:defRPr sz="1200"/>
            </a:lvl1pPr>
          </a:lstStyle>
          <a:p>
            <a:fld id="{5A5F7256-7716-419B-A67C-0E60B508AC89}" type="datetimeFigureOut">
              <a:rPr lang="en-US" smtClean="0"/>
              <a:t>8/16/2017</a:t>
            </a:fld>
            <a:endParaRPr lang="en-US"/>
          </a:p>
        </p:txBody>
      </p:sp>
      <p:sp>
        <p:nvSpPr>
          <p:cNvPr id="4" name="Footer Placeholder 3"/>
          <p:cNvSpPr>
            <a:spLocks noGrp="1"/>
          </p:cNvSpPr>
          <p:nvPr>
            <p:ph type="ftr" sz="quarter" idx="2"/>
          </p:nvPr>
        </p:nvSpPr>
        <p:spPr>
          <a:xfrm>
            <a:off x="1" y="8829968"/>
            <a:ext cx="2971800" cy="466433"/>
          </a:xfrm>
          <a:prstGeom prst="rect">
            <a:avLst/>
          </a:prstGeom>
        </p:spPr>
        <p:txBody>
          <a:bodyPr vert="horz" lIns="91429" tIns="45715" rIns="91429" bIns="45715" rtlCol="0" anchor="b"/>
          <a:lstStyle>
            <a:lvl1pPr algn="l">
              <a:defRPr sz="1200"/>
            </a:lvl1pPr>
          </a:lstStyle>
          <a:p>
            <a:endParaRPr lang="en-US"/>
          </a:p>
        </p:txBody>
      </p:sp>
      <p:sp>
        <p:nvSpPr>
          <p:cNvPr id="5" name="Slide Number Placeholder 4"/>
          <p:cNvSpPr>
            <a:spLocks noGrp="1"/>
          </p:cNvSpPr>
          <p:nvPr>
            <p:ph type="sldNum" sz="quarter" idx="3"/>
          </p:nvPr>
        </p:nvSpPr>
        <p:spPr>
          <a:xfrm>
            <a:off x="3884614" y="8829968"/>
            <a:ext cx="2971800" cy="466433"/>
          </a:xfrm>
          <a:prstGeom prst="rect">
            <a:avLst/>
          </a:prstGeom>
        </p:spPr>
        <p:txBody>
          <a:bodyPr vert="horz" lIns="91429" tIns="45715" rIns="91429" bIns="45715" rtlCol="0" anchor="b"/>
          <a:lstStyle>
            <a:lvl1pPr algn="r">
              <a:defRPr sz="1200"/>
            </a:lvl1pPr>
          </a:lstStyle>
          <a:p>
            <a:fld id="{0477DDDD-0D76-4E36-ABBD-E5DE0F43DB19}" type="slidenum">
              <a:rPr lang="en-US" smtClean="0"/>
              <a:t>‹#›</a:t>
            </a:fld>
            <a:endParaRPr lang="en-US"/>
          </a:p>
        </p:txBody>
      </p:sp>
    </p:spTree>
    <p:extLst>
      <p:ext uri="{BB962C8B-B14F-4D97-AF65-F5344CB8AC3E}">
        <p14:creationId xmlns:p14="http://schemas.microsoft.com/office/powerpoint/2010/main" val="39328951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66434"/>
          </a:xfrm>
          <a:prstGeom prst="rect">
            <a:avLst/>
          </a:prstGeom>
        </p:spPr>
        <p:txBody>
          <a:bodyPr vert="horz" lIns="91429" tIns="45715" rIns="91429" bIns="45715" rtlCol="0"/>
          <a:lstStyle>
            <a:lvl1pPr algn="l">
              <a:defRPr sz="1200"/>
            </a:lvl1pPr>
          </a:lstStyle>
          <a:p>
            <a:endParaRPr lang="en-US"/>
          </a:p>
        </p:txBody>
      </p:sp>
      <p:sp>
        <p:nvSpPr>
          <p:cNvPr id="3" name="Date Placeholder 2"/>
          <p:cNvSpPr>
            <a:spLocks noGrp="1"/>
          </p:cNvSpPr>
          <p:nvPr>
            <p:ph type="dt" idx="1"/>
          </p:nvPr>
        </p:nvSpPr>
        <p:spPr>
          <a:xfrm>
            <a:off x="3884614" y="0"/>
            <a:ext cx="2971800" cy="466434"/>
          </a:xfrm>
          <a:prstGeom prst="rect">
            <a:avLst/>
          </a:prstGeom>
        </p:spPr>
        <p:txBody>
          <a:bodyPr vert="horz" lIns="91429" tIns="45715" rIns="91429" bIns="45715" rtlCol="0"/>
          <a:lstStyle>
            <a:lvl1pPr algn="r">
              <a:defRPr sz="1200"/>
            </a:lvl1pPr>
          </a:lstStyle>
          <a:p>
            <a:fld id="{E012693C-D338-4AFC-B7A4-091B0C228124}" type="datetimeFigureOut">
              <a:rPr lang="en-US" smtClean="0"/>
              <a:t>8/16/2017</a:t>
            </a:fld>
            <a:endParaRPr lang="en-US"/>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29" tIns="45715" rIns="91429" bIns="45715"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29" tIns="45715" rIns="91429" bIns="457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8"/>
            <a:ext cx="2971800" cy="466433"/>
          </a:xfrm>
          <a:prstGeom prst="rect">
            <a:avLst/>
          </a:prstGeom>
        </p:spPr>
        <p:txBody>
          <a:bodyPr vert="horz" lIns="91429" tIns="45715" rIns="91429" bIns="45715" rtlCol="0" anchor="b"/>
          <a:lstStyle>
            <a:lvl1pPr algn="l">
              <a:defRPr sz="1200"/>
            </a:lvl1pPr>
          </a:lstStyle>
          <a:p>
            <a:endParaRPr lang="en-US"/>
          </a:p>
        </p:txBody>
      </p:sp>
      <p:sp>
        <p:nvSpPr>
          <p:cNvPr id="7" name="Slide Number Placeholder 6"/>
          <p:cNvSpPr>
            <a:spLocks noGrp="1"/>
          </p:cNvSpPr>
          <p:nvPr>
            <p:ph type="sldNum" sz="quarter" idx="5"/>
          </p:nvPr>
        </p:nvSpPr>
        <p:spPr>
          <a:xfrm>
            <a:off x="3884614" y="8829968"/>
            <a:ext cx="2971800" cy="466433"/>
          </a:xfrm>
          <a:prstGeom prst="rect">
            <a:avLst/>
          </a:prstGeom>
        </p:spPr>
        <p:txBody>
          <a:bodyPr vert="horz" lIns="91429" tIns="45715" rIns="91429" bIns="45715" rtlCol="0" anchor="b"/>
          <a:lstStyle>
            <a:lvl1pPr algn="r">
              <a:defRPr sz="1200"/>
            </a:lvl1pPr>
          </a:lstStyle>
          <a:p>
            <a:fld id="{B84A4A27-DC68-400F-ABD7-FA2FF2FA4928}" type="slidenum">
              <a:rPr lang="en-US" smtClean="0"/>
              <a:t>‹#›</a:t>
            </a:fld>
            <a:endParaRPr lang="en-US"/>
          </a:p>
        </p:txBody>
      </p:sp>
    </p:spTree>
    <p:extLst>
      <p:ext uri="{BB962C8B-B14F-4D97-AF65-F5344CB8AC3E}">
        <p14:creationId xmlns:p14="http://schemas.microsoft.com/office/powerpoint/2010/main" val="2534788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FF3C07-C359-430D-8890-2FDCEA1D6D08}" type="slidenum">
              <a:rPr lang="en-US" smtClean="0"/>
              <a:t>8</a:t>
            </a:fld>
            <a:endParaRPr lang="en-US"/>
          </a:p>
        </p:txBody>
      </p:sp>
    </p:spTree>
    <p:extLst>
      <p:ext uri="{BB962C8B-B14F-4D97-AF65-F5344CB8AC3E}">
        <p14:creationId xmlns:p14="http://schemas.microsoft.com/office/powerpoint/2010/main" val="4048771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FF3C07-C359-430D-8890-2FDCEA1D6D08}" type="slidenum">
              <a:rPr lang="en-US" smtClean="0"/>
              <a:t>14</a:t>
            </a:fld>
            <a:endParaRPr lang="en-US"/>
          </a:p>
        </p:txBody>
      </p:sp>
    </p:spTree>
    <p:extLst>
      <p:ext uri="{BB962C8B-B14F-4D97-AF65-F5344CB8AC3E}">
        <p14:creationId xmlns:p14="http://schemas.microsoft.com/office/powerpoint/2010/main" val="1237613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4A4A27-DC68-400F-ABD7-FA2FF2FA4928}" type="slidenum">
              <a:rPr lang="en-US" smtClean="0"/>
              <a:t>17</a:t>
            </a:fld>
            <a:endParaRPr lang="en-US"/>
          </a:p>
        </p:txBody>
      </p:sp>
    </p:spTree>
    <p:extLst>
      <p:ext uri="{BB962C8B-B14F-4D97-AF65-F5344CB8AC3E}">
        <p14:creationId xmlns:p14="http://schemas.microsoft.com/office/powerpoint/2010/main" val="3916895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FF3C07-C359-430D-8890-2FDCEA1D6D08}" type="slidenum">
              <a:rPr lang="en-US" smtClean="0"/>
              <a:t>18</a:t>
            </a:fld>
            <a:endParaRPr lang="en-US"/>
          </a:p>
        </p:txBody>
      </p:sp>
    </p:spTree>
    <p:extLst>
      <p:ext uri="{BB962C8B-B14F-4D97-AF65-F5344CB8AC3E}">
        <p14:creationId xmlns:p14="http://schemas.microsoft.com/office/powerpoint/2010/main" val="3562297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FF3C07-C359-430D-8890-2FDCEA1D6D08}" type="slidenum">
              <a:rPr lang="en-US" smtClean="0"/>
              <a:t>21</a:t>
            </a:fld>
            <a:endParaRPr lang="en-US"/>
          </a:p>
        </p:txBody>
      </p:sp>
    </p:spTree>
    <p:extLst>
      <p:ext uri="{BB962C8B-B14F-4D97-AF65-F5344CB8AC3E}">
        <p14:creationId xmlns:p14="http://schemas.microsoft.com/office/powerpoint/2010/main" val="4325344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FF3C07-C359-430D-8890-2FDCEA1D6D08}" type="slidenum">
              <a:rPr lang="en-US" smtClean="0"/>
              <a:t>22</a:t>
            </a:fld>
            <a:endParaRPr lang="en-US"/>
          </a:p>
        </p:txBody>
      </p:sp>
    </p:spTree>
    <p:extLst>
      <p:ext uri="{BB962C8B-B14F-4D97-AF65-F5344CB8AC3E}">
        <p14:creationId xmlns:p14="http://schemas.microsoft.com/office/powerpoint/2010/main" val="2677922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FF3C07-C359-430D-8890-2FDCEA1D6D08}" type="slidenum">
              <a:rPr lang="en-US" smtClean="0"/>
              <a:t>29</a:t>
            </a:fld>
            <a:endParaRPr lang="en-US"/>
          </a:p>
        </p:txBody>
      </p:sp>
    </p:spTree>
    <p:extLst>
      <p:ext uri="{BB962C8B-B14F-4D97-AF65-F5344CB8AC3E}">
        <p14:creationId xmlns:p14="http://schemas.microsoft.com/office/powerpoint/2010/main" val="41053602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FF3C07-C359-430D-8890-2FDCEA1D6D08}" type="slidenum">
              <a:rPr lang="en-US" smtClean="0"/>
              <a:t>30</a:t>
            </a:fld>
            <a:endParaRPr lang="en-US"/>
          </a:p>
        </p:txBody>
      </p:sp>
    </p:spTree>
    <p:extLst>
      <p:ext uri="{BB962C8B-B14F-4D97-AF65-F5344CB8AC3E}">
        <p14:creationId xmlns:p14="http://schemas.microsoft.com/office/powerpoint/2010/main" val="14682524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FF3C07-C359-430D-8890-2FDCEA1D6D08}" type="slidenum">
              <a:rPr lang="en-US" smtClean="0"/>
              <a:t>33</a:t>
            </a:fld>
            <a:endParaRPr lang="en-US"/>
          </a:p>
        </p:txBody>
      </p:sp>
    </p:spTree>
    <p:extLst>
      <p:ext uri="{BB962C8B-B14F-4D97-AF65-F5344CB8AC3E}">
        <p14:creationId xmlns:p14="http://schemas.microsoft.com/office/powerpoint/2010/main" val="30280618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0" y="0"/>
            <a:ext cx="9144000" cy="6860799"/>
            <a:chOff x="0" y="0"/>
            <a:chExt cx="9144000" cy="6860799"/>
          </a:xfrm>
        </p:grpSpPr>
        <p:sp>
          <p:nvSpPr>
            <p:cNvPr id="8" name="Rectangle 7"/>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866441" y="2222623"/>
            <a:ext cx="5917679" cy="2554983"/>
          </a:xfrm>
        </p:spPr>
        <p:txBody>
          <a:bodyPr anchor="b"/>
          <a:lstStyle>
            <a:lvl1pPr>
              <a:defRPr sz="4800"/>
            </a:lvl1pPr>
          </a:lstStyle>
          <a:p>
            <a:r>
              <a:rPr lang="en-US" smtClean="0"/>
              <a:t>Click to edit Master title style</a:t>
            </a:r>
            <a:endParaRPr lang="en-US" dirty="0"/>
          </a:p>
        </p:txBody>
      </p:sp>
      <p:sp>
        <p:nvSpPr>
          <p:cNvPr id="3" name="Subtitle 2"/>
          <p:cNvSpPr>
            <a:spLocks noGrp="1"/>
          </p:cNvSpPr>
          <p:nvPr>
            <p:ph type="subTitle" idx="1"/>
          </p:nvPr>
        </p:nvSpPr>
        <p:spPr bwMode="gray">
          <a:xfrm>
            <a:off x="866441" y="4777380"/>
            <a:ext cx="5917679"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7476937" y="1828799"/>
            <a:ext cx="990599" cy="228659"/>
          </a:xfrm>
        </p:spPr>
        <p:txBody>
          <a:bodyPr/>
          <a:lstStyle>
            <a:lvl1pPr algn="l">
              <a:defRPr b="0" i="0">
                <a:solidFill>
                  <a:schemeClr val="bg1"/>
                </a:solidFill>
              </a:defRPr>
            </a:lvl1pPr>
          </a:lstStyle>
          <a:p>
            <a:fld id="{FCCFB280-0E88-4547-A15D-DCED6EA52CC8}" type="datetimeFigureOut">
              <a:rPr lang="en-US" smtClean="0"/>
              <a:t>8/16/2017</a:t>
            </a:fld>
            <a:endParaRPr lang="en-US"/>
          </a:p>
        </p:txBody>
      </p:sp>
      <p:sp>
        <p:nvSpPr>
          <p:cNvPr id="5" name="Footer Placeholder 4"/>
          <p:cNvSpPr>
            <a:spLocks noGrp="1"/>
          </p:cNvSpPr>
          <p:nvPr>
            <p:ph type="ftr" sz="quarter" idx="11"/>
          </p:nvPr>
        </p:nvSpPr>
        <p:spPr bwMode="gray">
          <a:xfrm rot="5400000">
            <a:off x="6236210" y="3264407"/>
            <a:ext cx="3859795" cy="228659"/>
          </a:xfrm>
        </p:spPr>
        <p:txBody>
          <a:bodyPr/>
          <a:lstStyle>
            <a:lvl1pPr>
              <a:defRPr b="0" i="0">
                <a:solidFill>
                  <a:schemeClr val="bg1"/>
                </a:solidFill>
              </a:defRPr>
            </a:lvl1pPr>
          </a:lstStyle>
          <a:p>
            <a:endParaRPr lang="en-US"/>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AB603FBD-8C9C-4C99-A171-31B5F403012E}" type="slidenum">
              <a:rPr lang="en-US" smtClean="0"/>
              <a:t>‹#›</a:t>
            </a:fld>
            <a:endParaRPr lang="en-US"/>
          </a:p>
        </p:txBody>
      </p:sp>
    </p:spTree>
    <p:extLst>
      <p:ext uri="{BB962C8B-B14F-4D97-AF65-F5344CB8AC3E}">
        <p14:creationId xmlns:p14="http://schemas.microsoft.com/office/powerpoint/2010/main" val="2501013304"/>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1" name="Group 10"/>
          <p:cNvGrpSpPr/>
          <p:nvPr/>
        </p:nvGrpSpPr>
        <p:grpSpPr>
          <a:xfrm>
            <a:off x="0" y="0"/>
            <a:ext cx="9144000" cy="6860799"/>
            <a:chOff x="0" y="0"/>
            <a:chExt cx="9144000" cy="6860799"/>
          </a:xfrm>
        </p:grpSpPr>
        <p:sp>
          <p:nvSpPr>
            <p:cNvPr id="12" name="Rectangle 11"/>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9"/>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5" y="4961453"/>
            <a:ext cx="6422002"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866443" y="5528191"/>
            <a:ext cx="6422003"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CFB280-0E88-4547-A15D-DCED6EA52CC8}" type="datetimeFigureOut">
              <a:rPr lang="en-US" smtClean="0"/>
              <a:t>8/16/2017</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766428" y="295730"/>
            <a:ext cx="628813" cy="767687"/>
          </a:xfrm>
          <a:prstGeom prst="rect">
            <a:avLst/>
          </a:prstGeom>
        </p:spPr>
        <p:txBody>
          <a:bodyPr/>
          <a:lstStyle/>
          <a:p>
            <a:fld id="{AB603FBD-8C9C-4C99-A171-31B5F403012E}" type="slidenum">
              <a:rPr lang="en-US" smtClean="0"/>
              <a:t>‹#›</a:t>
            </a:fld>
            <a:endParaRPr lang="en-US"/>
          </a:p>
        </p:txBody>
      </p:sp>
    </p:spTree>
    <p:extLst>
      <p:ext uri="{BB962C8B-B14F-4D97-AF65-F5344CB8AC3E}">
        <p14:creationId xmlns:p14="http://schemas.microsoft.com/office/powerpoint/2010/main" val="3481258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0" y="0"/>
            <a:ext cx="9144000" cy="6860799"/>
            <a:chOff x="0" y="0"/>
            <a:chExt cx="9144000" cy="6860799"/>
          </a:xfrm>
        </p:grpSpPr>
        <p:sp>
          <p:nvSpPr>
            <p:cNvPr id="11" name="Rectangle 10"/>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927101"/>
            <a:ext cx="6422004" cy="1692720"/>
          </a:xfrm>
        </p:spPr>
        <p:txBody>
          <a:bodyPr anchor="ctr"/>
          <a:lstStyle>
            <a:lvl1pPr>
              <a:defRPr sz="3600"/>
            </a:lvl1pPr>
          </a:lstStyle>
          <a:p>
            <a:r>
              <a:rPr lang="en-US" smtClean="0"/>
              <a:t>Click to edit Master title style</a:t>
            </a:r>
            <a:endParaRPr lang="en-US" dirty="0"/>
          </a:p>
        </p:txBody>
      </p:sp>
      <p:sp>
        <p:nvSpPr>
          <p:cNvPr id="13" name="Text Placeholder 3"/>
          <p:cNvSpPr>
            <a:spLocks noGrp="1"/>
          </p:cNvSpPr>
          <p:nvPr>
            <p:ph type="body" sz="half" idx="2"/>
          </p:nvPr>
        </p:nvSpPr>
        <p:spPr>
          <a:xfrm>
            <a:off x="866440" y="3488023"/>
            <a:ext cx="6422005" cy="2536858"/>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CFB280-0E88-4547-A15D-DCED6EA52CC8}" type="datetimeFigureOut">
              <a:rPr lang="en-US" smtClean="0"/>
              <a:t>8/16/2017</a:t>
            </a:fld>
            <a:endParaRPr lang="en-US"/>
          </a:p>
        </p:txBody>
      </p:sp>
      <p:sp>
        <p:nvSpPr>
          <p:cNvPr id="5" name="Footer Placeholder 4"/>
          <p:cNvSpPr>
            <a:spLocks noGrp="1"/>
          </p:cNvSpPr>
          <p:nvPr>
            <p:ph type="ftr" sz="quarter" idx="11"/>
          </p:nvPr>
        </p:nvSpPr>
        <p:spPr/>
        <p:txBody>
          <a:bodyPr/>
          <a:lstStyle/>
          <a:p>
            <a:endParaRPr lang="en-US"/>
          </a:p>
        </p:txBody>
      </p:sp>
      <p:sp>
        <p:nvSpPr>
          <p:cNvPr id="12" name="Rectangle 1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AB603FBD-8C9C-4C99-A171-31B5F403012E}" type="slidenum">
              <a:rPr lang="en-US" smtClean="0"/>
              <a:t>‹#›</a:t>
            </a:fld>
            <a:endParaRPr lang="en-US"/>
          </a:p>
        </p:txBody>
      </p:sp>
    </p:spTree>
    <p:extLst>
      <p:ext uri="{BB962C8B-B14F-4D97-AF65-F5344CB8AC3E}">
        <p14:creationId xmlns:p14="http://schemas.microsoft.com/office/powerpoint/2010/main" val="29805202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9144000" cy="6860799"/>
            <a:chOff x="0" y="0"/>
            <a:chExt cx="9144000" cy="6860799"/>
          </a:xfrm>
        </p:grpSpPr>
        <p:sp>
          <p:nvSpPr>
            <p:cNvPr id="14" name="Rectangle 13"/>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12"/>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3"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12" name="TextBox 11"/>
          <p:cNvSpPr txBox="1"/>
          <p:nvPr/>
        </p:nvSpPr>
        <p:spPr bwMode="gray">
          <a:xfrm>
            <a:off x="7033422" y="2898648"/>
            <a:ext cx="660550" cy="1323439"/>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8000" dirty="0"/>
              <a:t>”</a:t>
            </a:r>
          </a:p>
        </p:txBody>
      </p:sp>
      <p:sp>
        <p:nvSpPr>
          <p:cNvPr id="11" name="TextBox 10"/>
          <p:cNvSpPr txBox="1"/>
          <p:nvPr/>
        </p:nvSpPr>
        <p:spPr bwMode="gray">
          <a:xfrm>
            <a:off x="651683" y="589767"/>
            <a:ext cx="601591" cy="1323439"/>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8000" dirty="0"/>
              <a:t>“</a:t>
            </a:r>
          </a:p>
        </p:txBody>
      </p:sp>
      <p:sp>
        <p:nvSpPr>
          <p:cNvPr id="2" name="Title 1"/>
          <p:cNvSpPr>
            <a:spLocks noGrp="1"/>
          </p:cNvSpPr>
          <p:nvPr>
            <p:ph type="title"/>
          </p:nvPr>
        </p:nvSpPr>
        <p:spPr>
          <a:xfrm>
            <a:off x="1128058" y="903421"/>
            <a:ext cx="6160385" cy="2895658"/>
          </a:xfrm>
        </p:spPr>
        <p:txBody>
          <a:bodyPr/>
          <a:lstStyle>
            <a:lvl1pPr>
              <a:defRPr sz="3600"/>
            </a:lvl1pPr>
          </a:lstStyle>
          <a:p>
            <a:r>
              <a:rPr lang="en-US" smtClean="0"/>
              <a:t>Click to edit Master title style</a:t>
            </a:r>
            <a:endParaRPr lang="en-US" dirty="0"/>
          </a:p>
        </p:txBody>
      </p:sp>
      <p:sp>
        <p:nvSpPr>
          <p:cNvPr id="17" name="Text Placeholder 3"/>
          <p:cNvSpPr>
            <a:spLocks noGrp="1"/>
          </p:cNvSpPr>
          <p:nvPr>
            <p:ph type="body" sz="half" idx="13"/>
          </p:nvPr>
        </p:nvSpPr>
        <p:spPr bwMode="gray">
          <a:xfrm>
            <a:off x="1387279" y="3809278"/>
            <a:ext cx="5646142" cy="333113"/>
          </a:xfrm>
        </p:spPr>
        <p:txBody>
          <a:bodyPr>
            <a:normAutofit/>
          </a:bodyPr>
          <a:lstStyle>
            <a:lvl1pPr marL="0" indent="0">
              <a:buNone/>
              <a:defRPr lang="en-US" sz="1400" b="0" i="0" kern="1200" cap="small" dirty="0">
                <a:solidFill>
                  <a:schemeClr val="accent1"/>
                </a:solidFill>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Text Placeholder 3"/>
          <p:cNvSpPr>
            <a:spLocks noGrp="1"/>
          </p:cNvSpPr>
          <p:nvPr>
            <p:ph type="body" sz="half" idx="2"/>
          </p:nvPr>
        </p:nvSpPr>
        <p:spPr>
          <a:xfrm>
            <a:off x="866440" y="5000815"/>
            <a:ext cx="6422005" cy="1024065"/>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CFB280-0E88-4547-A15D-DCED6EA52CC8}" type="datetimeFigureOut">
              <a:rPr lang="en-US" smtClean="0"/>
              <a:t>8/16/2017</a:t>
            </a:fld>
            <a:endParaRPr lang="en-US"/>
          </a:p>
        </p:txBody>
      </p:sp>
      <p:sp>
        <p:nvSpPr>
          <p:cNvPr id="5" name="Footer Placeholder 4"/>
          <p:cNvSpPr>
            <a:spLocks noGrp="1"/>
          </p:cNvSpPr>
          <p:nvPr>
            <p:ph type="ftr" sz="quarter" idx="11"/>
          </p:nvPr>
        </p:nvSpPr>
        <p:spPr/>
        <p:txBody>
          <a:bodyPr/>
          <a:lstStyle/>
          <a:p>
            <a:endParaRPr lang="en-US"/>
          </a:p>
        </p:txBody>
      </p:sp>
      <p:sp>
        <p:nvSpPr>
          <p:cNvPr id="22" name="Rectangle 2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AB603FBD-8C9C-4C99-A171-31B5F403012E}" type="slidenum">
              <a:rPr lang="en-US" smtClean="0"/>
              <a:t>‹#›</a:t>
            </a:fld>
            <a:endParaRPr lang="en-US"/>
          </a:p>
        </p:txBody>
      </p:sp>
    </p:spTree>
    <p:extLst>
      <p:ext uri="{BB962C8B-B14F-4D97-AF65-F5344CB8AC3E}">
        <p14:creationId xmlns:p14="http://schemas.microsoft.com/office/powerpoint/2010/main" val="34441542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9144000" cy="6860799"/>
            <a:chOff x="0" y="0"/>
            <a:chExt cx="9144000" cy="6860799"/>
          </a:xfrm>
        </p:grpSpPr>
        <p:sp>
          <p:nvSpPr>
            <p:cNvPr id="10" name="Rectangle 9"/>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2057400"/>
            <a:ext cx="6422004" cy="2095500"/>
          </a:xfrm>
        </p:spPr>
        <p:txBody>
          <a:bodyPr anchor="b"/>
          <a:lstStyle>
            <a:lvl1pPr algn="l">
              <a:defRPr sz="36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1" y="5024908"/>
            <a:ext cx="6422004" cy="994891"/>
          </a:xfrm>
        </p:spPr>
        <p:txBody>
          <a:bodyPr anchor="t">
            <a:normAutofit/>
          </a:bodyPr>
          <a:lstStyle>
            <a:lvl1pPr marL="0" indent="0" algn="l">
              <a:buNone/>
              <a:defRPr sz="18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CFB280-0E88-4547-A15D-DCED6EA52CC8}" type="datetimeFigureOut">
              <a:rPr lang="en-US" smtClean="0"/>
              <a:t>8/16/2017</a:t>
            </a:fld>
            <a:endParaRPr lang="en-US"/>
          </a:p>
        </p:txBody>
      </p:sp>
      <p:sp>
        <p:nvSpPr>
          <p:cNvPr id="5" name="Footer Placeholder 4"/>
          <p:cNvSpPr>
            <a:spLocks noGrp="1"/>
          </p:cNvSpPr>
          <p:nvPr>
            <p:ph type="ftr" sz="quarter" idx="11"/>
          </p:nvPr>
        </p:nvSpPr>
        <p:spPr/>
        <p:txBody>
          <a:bodyPr/>
          <a:lstStyle/>
          <a:p>
            <a:endParaRPr lang="en-US"/>
          </a:p>
        </p:txBody>
      </p:sp>
      <p:sp>
        <p:nvSpPr>
          <p:cNvPr id="12" name="Rectangle 1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AB603FBD-8C9C-4C99-A171-31B5F403012E}" type="slidenum">
              <a:rPr lang="en-US" smtClean="0"/>
              <a:t>‹#›</a:t>
            </a:fld>
            <a:endParaRPr lang="en-US"/>
          </a:p>
        </p:txBody>
      </p:sp>
    </p:spTree>
    <p:extLst>
      <p:ext uri="{BB962C8B-B14F-4D97-AF65-F5344CB8AC3E}">
        <p14:creationId xmlns:p14="http://schemas.microsoft.com/office/powerpoint/2010/main" val="6738485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1" y="922305"/>
            <a:ext cx="6423592" cy="714660"/>
          </a:xfrm>
        </p:spPr>
        <p:txBody>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866441" y="2489200"/>
            <a:ext cx="2313433"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2" name="Text Placeholder 3"/>
          <p:cNvSpPr>
            <a:spLocks noGrp="1"/>
          </p:cNvSpPr>
          <p:nvPr>
            <p:ph type="body" sz="half" idx="15"/>
          </p:nvPr>
        </p:nvSpPr>
        <p:spPr>
          <a:xfrm>
            <a:off x="866440" y="3147165"/>
            <a:ext cx="2313432" cy="2877714"/>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408472" y="2489200"/>
            <a:ext cx="232675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Text Placeholder 3"/>
          <p:cNvSpPr>
            <a:spLocks noGrp="1"/>
          </p:cNvSpPr>
          <p:nvPr>
            <p:ph type="body" sz="half" idx="16"/>
          </p:nvPr>
        </p:nvSpPr>
        <p:spPr>
          <a:xfrm>
            <a:off x="3408472" y="3147165"/>
            <a:ext cx="2326749" cy="2869878"/>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963820" y="2489201"/>
            <a:ext cx="231374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4" name="Text Placeholder 3"/>
          <p:cNvSpPr>
            <a:spLocks noGrp="1"/>
          </p:cNvSpPr>
          <p:nvPr>
            <p:ph type="body" sz="half" idx="17"/>
          </p:nvPr>
        </p:nvSpPr>
        <p:spPr>
          <a:xfrm>
            <a:off x="5963821" y="3147164"/>
            <a:ext cx="2313740"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CCFB280-0E88-4547-A15D-DCED6EA52CC8}" type="datetimeFigureOut">
              <a:rPr lang="en-US" smtClean="0"/>
              <a:t>8/16/2017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766428" y="295730"/>
            <a:ext cx="628813" cy="767687"/>
          </a:xfrm>
          <a:prstGeom prst="rect">
            <a:avLst/>
          </a:prstGeom>
        </p:spPr>
        <p:txBody>
          <a:bodyPr/>
          <a:lstStyle/>
          <a:p>
            <a:fld id="{AB603FBD-8C9C-4C99-A171-31B5F403012E}" type="slidenum">
              <a:rPr lang="en-US" smtClean="0"/>
              <a:t>‹#›</a:t>
            </a:fld>
            <a:endParaRPr lang="en-US"/>
          </a:p>
        </p:txBody>
      </p:sp>
    </p:spTree>
    <p:extLst>
      <p:ext uri="{BB962C8B-B14F-4D97-AF65-F5344CB8AC3E}">
        <p14:creationId xmlns:p14="http://schemas.microsoft.com/office/powerpoint/2010/main" val="17585244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1" y="927101"/>
            <a:ext cx="6423592" cy="709864"/>
          </a:xfrm>
        </p:spPr>
        <p:txBody>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881461" y="4180095"/>
            <a:ext cx="2299042"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1012743" y="2486221"/>
            <a:ext cx="2021456" cy="1450321"/>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0" name="Text Placeholder 3"/>
          <p:cNvSpPr>
            <a:spLocks noGrp="1"/>
          </p:cNvSpPr>
          <p:nvPr>
            <p:ph type="body" sz="half" idx="21"/>
          </p:nvPr>
        </p:nvSpPr>
        <p:spPr>
          <a:xfrm>
            <a:off x="881461" y="4837558"/>
            <a:ext cx="2298410"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404318" y="4179596"/>
            <a:ext cx="231779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16"/>
          </p:nvPr>
        </p:nvSpPr>
        <p:spPr>
          <a:xfrm>
            <a:off x="3550622" y="2509453"/>
            <a:ext cx="2025182" cy="1427089"/>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404318" y="4837558"/>
            <a:ext cx="2330903"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963821" y="4179595"/>
            <a:ext cx="2299492"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17"/>
          </p:nvPr>
        </p:nvSpPr>
        <p:spPr>
          <a:xfrm>
            <a:off x="6104946" y="2509453"/>
            <a:ext cx="2018839" cy="1427089"/>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63821" y="4837558"/>
            <a:ext cx="229949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21" name="Straight Connector 20"/>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CCFB280-0E88-4547-A15D-DCED6EA52CC8}" type="datetimeFigureOut">
              <a:rPr lang="en-US" smtClean="0"/>
              <a:t>8/16/2017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766428" y="295730"/>
            <a:ext cx="628813" cy="767687"/>
          </a:xfrm>
          <a:prstGeom prst="rect">
            <a:avLst/>
          </a:prstGeom>
        </p:spPr>
        <p:txBody>
          <a:bodyPr/>
          <a:lstStyle/>
          <a:p>
            <a:fld id="{AB603FBD-8C9C-4C99-A171-31B5F403012E}" type="slidenum">
              <a:rPr lang="en-US" smtClean="0"/>
              <a:t>‹#›</a:t>
            </a:fld>
            <a:endParaRPr lang="en-US"/>
          </a:p>
        </p:txBody>
      </p:sp>
    </p:spTree>
    <p:extLst>
      <p:ext uri="{BB962C8B-B14F-4D97-AF65-F5344CB8AC3E}">
        <p14:creationId xmlns:p14="http://schemas.microsoft.com/office/powerpoint/2010/main" val="15974546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CFB280-0E88-4547-A15D-DCED6EA52CC8}" type="datetimeFigureOut">
              <a:rPr lang="en-US" smtClean="0"/>
              <a:t>8/16/2017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AB603FBD-8C9C-4C99-A171-31B5F403012E}" type="slidenum">
              <a:rPr lang="en-US" smtClean="0"/>
              <a:t>‹#›</a:t>
            </a:fld>
            <a:endParaRPr lang="en-US"/>
          </a:p>
        </p:txBody>
      </p:sp>
    </p:spTree>
    <p:extLst>
      <p:ext uri="{BB962C8B-B14F-4D97-AF65-F5344CB8AC3E}">
        <p14:creationId xmlns:p14="http://schemas.microsoft.com/office/powerpoint/2010/main" val="3246475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0" y="0"/>
            <a:ext cx="9144000" cy="6860799"/>
            <a:chOff x="0" y="0"/>
            <a:chExt cx="9144000" cy="6860799"/>
          </a:xfrm>
        </p:grpSpPr>
        <p:sp>
          <p:nvSpPr>
            <p:cNvPr id="11" name="Rectangle 10"/>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8"/>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8" name="Rectangle 7"/>
            <p:cNvSpPr/>
            <p:nvPr/>
          </p:nvSpPr>
          <p:spPr bwMode="gray">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Vertical Title 1"/>
          <p:cNvSpPr>
            <a:spLocks noGrp="1"/>
          </p:cNvSpPr>
          <p:nvPr>
            <p:ph type="title" orient="vert"/>
          </p:nvPr>
        </p:nvSpPr>
        <p:spPr>
          <a:xfrm>
            <a:off x="6168970" y="1447799"/>
            <a:ext cx="1077347" cy="4571999"/>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66440" y="1447799"/>
            <a:ext cx="4417234" cy="4572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CFB280-0E88-4547-A15D-DCED6EA52CC8}" type="datetimeFigureOut">
              <a:rPr lang="en-US" smtClean="0"/>
              <a:t>8/16/2017</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AB603FBD-8C9C-4C99-A171-31B5F403012E}" type="slidenum">
              <a:rPr lang="en-US" smtClean="0"/>
              <a:t>‹#›</a:t>
            </a:fld>
            <a:endParaRPr lang="en-US"/>
          </a:p>
        </p:txBody>
      </p:sp>
    </p:spTree>
    <p:extLst>
      <p:ext uri="{BB962C8B-B14F-4D97-AF65-F5344CB8AC3E}">
        <p14:creationId xmlns:p14="http://schemas.microsoft.com/office/powerpoint/2010/main" val="1396445962"/>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CFB280-0E88-4547-A15D-DCED6EA52CC8}" type="datetimeFigureOut">
              <a:rPr lang="en-US" smtClean="0"/>
              <a:t>8/16/2017</a:t>
            </a:fld>
            <a:endParaRPr lang="en-US"/>
          </a:p>
        </p:txBody>
      </p:sp>
      <p:sp>
        <p:nvSpPr>
          <p:cNvPr id="5" name="Footer Placeholder 4"/>
          <p:cNvSpPr>
            <a:spLocks noGrp="1"/>
          </p:cNvSpPr>
          <p:nvPr>
            <p:ph type="ftr" sz="quarter" idx="11"/>
          </p:nvPr>
        </p:nvSpPr>
        <p:spPr/>
        <p:txBody>
          <a:bodyPr/>
          <a:lstStyle/>
          <a:p>
            <a:endParaRPr lang="en-US"/>
          </a:p>
        </p:txBody>
      </p:sp>
      <p:sp>
        <p:nvSpPr>
          <p:cNvPr id="9"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AB603FBD-8C9C-4C99-A171-31B5F403012E}" type="slidenum">
              <a:rPr lang="en-US" smtClean="0"/>
              <a:t>‹#›</a:t>
            </a:fld>
            <a:endParaRPr lang="en-US"/>
          </a:p>
        </p:txBody>
      </p:sp>
    </p:spTree>
    <p:extLst>
      <p:ext uri="{BB962C8B-B14F-4D97-AF65-F5344CB8AC3E}">
        <p14:creationId xmlns:p14="http://schemas.microsoft.com/office/powerpoint/2010/main" val="2441691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6" name="Group 5"/>
          <p:cNvGrpSpPr/>
          <p:nvPr/>
        </p:nvGrpSpPr>
        <p:grpSpPr>
          <a:xfrm>
            <a:off x="0" y="0"/>
            <a:ext cx="9144000" cy="6860799"/>
            <a:chOff x="0" y="0"/>
            <a:chExt cx="9144000" cy="6860799"/>
          </a:xfrm>
        </p:grpSpPr>
        <p:sp>
          <p:nvSpPr>
            <p:cNvPr id="12" name="Rectangle 11"/>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9"/>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9" name="Rectangle 8"/>
            <p:cNvSpPr/>
            <p:nvPr/>
          </p:nvSpPr>
          <p:spPr bwMode="gray">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2257588"/>
            <a:ext cx="3101765" cy="3020343"/>
          </a:xfrm>
        </p:spPr>
        <p:txBody>
          <a:bodyPr anchor="ct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119261" y="2257587"/>
            <a:ext cx="3054653" cy="302034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CFB280-0E88-4547-A15D-DCED6EA52CC8}" type="datetimeFigureOut">
              <a:rPr lang="en-US" smtClean="0"/>
              <a:t>8/16/2017</a:t>
            </a:fld>
            <a:endParaRPr lang="en-US"/>
          </a:p>
        </p:txBody>
      </p:sp>
      <p:sp>
        <p:nvSpPr>
          <p:cNvPr id="5" name="Footer Placeholder 4"/>
          <p:cNvSpPr>
            <a:spLocks noGrp="1"/>
          </p:cNvSpPr>
          <p:nvPr>
            <p:ph type="ftr" sz="quarter" idx="11"/>
          </p:nvPr>
        </p:nvSpPr>
        <p:spPr/>
        <p:txBody>
          <a:bodyPr/>
          <a:lstStyle/>
          <a:p>
            <a:endParaRPr lang="en-US"/>
          </a:p>
        </p:txBody>
      </p:sp>
      <p:sp>
        <p:nvSpPr>
          <p:cNvPr id="15" name="Rectangle 14"/>
          <p:cNvSpPr/>
          <p:nvPr/>
        </p:nvSpPr>
        <p:spPr>
          <a:xfrm>
            <a:off x="7738039" y="7605"/>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AB603FBD-8C9C-4C99-A171-31B5F403012E}" type="slidenum">
              <a:rPr lang="en-US" smtClean="0"/>
              <a:t>‹#›</a:t>
            </a:fld>
            <a:endParaRPr lang="en-US"/>
          </a:p>
        </p:txBody>
      </p:sp>
    </p:spTree>
    <p:extLst>
      <p:ext uri="{BB962C8B-B14F-4D97-AF65-F5344CB8AC3E}">
        <p14:creationId xmlns:p14="http://schemas.microsoft.com/office/powerpoint/2010/main" val="2588294887"/>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smtClean="0"/>
              <a:t>Click to edit Master title style</a:t>
            </a:r>
            <a:endParaRPr lang="en-US" dirty="0"/>
          </a:p>
        </p:txBody>
      </p:sp>
      <p:sp>
        <p:nvSpPr>
          <p:cNvPr id="3" name="Content Placeholder 2"/>
          <p:cNvSpPr>
            <a:spLocks noGrp="1"/>
          </p:cNvSpPr>
          <p:nvPr>
            <p:ph sz="half" idx="1"/>
          </p:nvPr>
        </p:nvSpPr>
        <p:spPr>
          <a:xfrm>
            <a:off x="866440" y="2489199"/>
            <a:ext cx="3636980" cy="353060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0580" y="2489199"/>
            <a:ext cx="3636981" cy="35306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CCFB280-0E88-4547-A15D-DCED6EA52CC8}" type="datetimeFigureOut">
              <a:rPr lang="en-US" smtClean="0"/>
              <a:t>8/16/2017</a:t>
            </a:fld>
            <a:endParaRPr lang="en-US"/>
          </a:p>
        </p:txBody>
      </p:sp>
      <p:sp>
        <p:nvSpPr>
          <p:cNvPr id="6" name="Footer Placeholder 5"/>
          <p:cNvSpPr>
            <a:spLocks noGrp="1"/>
          </p:cNvSpPr>
          <p:nvPr>
            <p:ph type="ftr" sz="quarter" idx="11"/>
          </p:nvPr>
        </p:nvSpPr>
        <p:spPr/>
        <p:txBody>
          <a:bodyPr/>
          <a:lstStyle/>
          <a:p>
            <a:endParaRPr lang="en-US"/>
          </a:p>
        </p:txBody>
      </p:sp>
      <p:sp>
        <p:nvSpPr>
          <p:cNvPr id="8"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AB603FBD-8C9C-4C99-A171-31B5F403012E}" type="slidenum">
              <a:rPr lang="en-US" smtClean="0"/>
              <a:t>‹#›</a:t>
            </a:fld>
            <a:endParaRPr lang="en-US"/>
          </a:p>
        </p:txBody>
      </p:sp>
    </p:spTree>
    <p:extLst>
      <p:ext uri="{BB962C8B-B14F-4D97-AF65-F5344CB8AC3E}">
        <p14:creationId xmlns:p14="http://schemas.microsoft.com/office/powerpoint/2010/main" val="3029522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66440" y="2494298"/>
            <a:ext cx="3636980"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66439" y="3253588"/>
            <a:ext cx="3636981" cy="276621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0581" y="2489200"/>
            <a:ext cx="3636979"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0581" y="3248490"/>
            <a:ext cx="3636980" cy="277131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CCFB280-0E88-4547-A15D-DCED6EA52CC8}" type="datetimeFigureOut">
              <a:rPr lang="en-US" smtClean="0"/>
              <a:t>8/16/2017</a:t>
            </a:fld>
            <a:endParaRPr lang="en-US"/>
          </a:p>
        </p:txBody>
      </p:sp>
      <p:sp>
        <p:nvSpPr>
          <p:cNvPr id="8" name="Footer Placeholder 7"/>
          <p:cNvSpPr>
            <a:spLocks noGrp="1"/>
          </p:cNvSpPr>
          <p:nvPr>
            <p:ph type="ftr" sz="quarter" idx="11"/>
          </p:nvPr>
        </p:nvSpPr>
        <p:spPr/>
        <p:txBody>
          <a:bodyPr/>
          <a:lstStyle/>
          <a:p>
            <a:endParaRPr lang="en-US"/>
          </a:p>
        </p:txBody>
      </p:sp>
      <p:sp>
        <p:nvSpPr>
          <p:cNvPr id="10" name="Slide Number Placeholder 5"/>
          <p:cNvSpPr>
            <a:spLocks noGrp="1"/>
          </p:cNvSpPr>
          <p:nvPr>
            <p:ph type="sldNum" sz="quarter" idx="12"/>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AB603FBD-8C9C-4C99-A171-31B5F403012E}" type="slidenum">
              <a:rPr lang="en-US" smtClean="0"/>
              <a:t>‹#›</a:t>
            </a:fld>
            <a:endParaRPr lang="en-US"/>
          </a:p>
        </p:txBody>
      </p:sp>
    </p:spTree>
    <p:extLst>
      <p:ext uri="{BB962C8B-B14F-4D97-AF65-F5344CB8AC3E}">
        <p14:creationId xmlns:p14="http://schemas.microsoft.com/office/powerpoint/2010/main" val="1422911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CCFB280-0E88-4547-A15D-DCED6EA52CC8}" type="datetimeFigureOut">
              <a:rPr lang="en-US" smtClean="0"/>
              <a:t>8/16/2017</a:t>
            </a:fld>
            <a:endParaRPr lang="en-US"/>
          </a:p>
        </p:txBody>
      </p:sp>
      <p:sp>
        <p:nvSpPr>
          <p:cNvPr id="4" name="Footer Placeholder 3"/>
          <p:cNvSpPr>
            <a:spLocks noGrp="1"/>
          </p:cNvSpPr>
          <p:nvPr>
            <p:ph type="ftr" sz="quarter" idx="11"/>
          </p:nvPr>
        </p:nvSpPr>
        <p:spPr/>
        <p:txBody>
          <a:bodyPr/>
          <a:lstStyle/>
          <a:p>
            <a:endParaRPr lang="en-US"/>
          </a:p>
        </p:txBody>
      </p:sp>
      <p:sp>
        <p:nvSpPr>
          <p:cNvPr id="6"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AB603FBD-8C9C-4C99-A171-31B5F403012E}" type="slidenum">
              <a:rPr lang="en-US" smtClean="0"/>
              <a:t>‹#›</a:t>
            </a:fld>
            <a:endParaRPr lang="en-US"/>
          </a:p>
        </p:txBody>
      </p:sp>
    </p:spTree>
    <p:extLst>
      <p:ext uri="{BB962C8B-B14F-4D97-AF65-F5344CB8AC3E}">
        <p14:creationId xmlns:p14="http://schemas.microsoft.com/office/powerpoint/2010/main" val="3307047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CFB280-0E88-4547-A15D-DCED6EA52CC8}" type="datetimeFigureOut">
              <a:rPr lang="en-US" smtClean="0"/>
              <a:t>8/16/2017</a:t>
            </a:fld>
            <a:endParaRPr lang="en-US"/>
          </a:p>
        </p:txBody>
      </p:sp>
      <p:sp>
        <p:nvSpPr>
          <p:cNvPr id="3" name="Footer Placeholder 2"/>
          <p:cNvSpPr>
            <a:spLocks noGrp="1"/>
          </p:cNvSpPr>
          <p:nvPr>
            <p:ph type="ftr" sz="quarter" idx="11"/>
          </p:nvPr>
        </p:nvSpPr>
        <p:spPr/>
        <p:txBody>
          <a:bodyPr/>
          <a:lstStyle/>
          <a:p>
            <a:endParaRPr lang="en-US"/>
          </a:p>
        </p:txBody>
      </p:sp>
      <p:sp>
        <p:nvSpPr>
          <p:cNvPr id="6" name="Rectangle 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a:xfrm>
            <a:off x="7766428" y="295730"/>
            <a:ext cx="628813" cy="767687"/>
          </a:xfrm>
          <a:prstGeom prst="rect">
            <a:avLst/>
          </a:prstGeom>
        </p:spPr>
        <p:txBody>
          <a:bodyPr/>
          <a:lstStyle/>
          <a:p>
            <a:fld id="{AB603FBD-8C9C-4C99-A171-31B5F403012E}" type="slidenum">
              <a:rPr lang="en-US" smtClean="0"/>
              <a:t>‹#›</a:t>
            </a:fld>
            <a:endParaRPr lang="en-US"/>
          </a:p>
        </p:txBody>
      </p:sp>
    </p:spTree>
    <p:extLst>
      <p:ext uri="{BB962C8B-B14F-4D97-AF65-F5344CB8AC3E}">
        <p14:creationId xmlns:p14="http://schemas.microsoft.com/office/powerpoint/2010/main" val="596960494"/>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0" y="0"/>
            <a:ext cx="9144000" cy="6860799"/>
            <a:chOff x="0" y="0"/>
            <a:chExt cx="9144000" cy="6860799"/>
          </a:xfrm>
        </p:grpSpPr>
        <p:sp>
          <p:nvSpPr>
            <p:cNvPr id="12" name="Rectangle 11"/>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447800"/>
            <a:ext cx="2712589" cy="1495588"/>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568927" y="1441182"/>
            <a:ext cx="3632850"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866440" y="3086845"/>
            <a:ext cx="2712589" cy="2938036"/>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CFB280-0E88-4547-A15D-DCED6EA52CC8}" type="datetimeFigureOut">
              <a:rPr lang="en-US" smtClean="0"/>
              <a:t>8/16/2017</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766428" y="295730"/>
            <a:ext cx="628813" cy="767687"/>
          </a:xfrm>
          <a:prstGeom prst="rect">
            <a:avLst/>
          </a:prstGeom>
        </p:spPr>
        <p:txBody>
          <a:bodyPr/>
          <a:lstStyle/>
          <a:p>
            <a:fld id="{AB603FBD-8C9C-4C99-A171-31B5F403012E}" type="slidenum">
              <a:rPr lang="en-US" smtClean="0"/>
              <a:t>‹#›</a:t>
            </a:fld>
            <a:endParaRPr lang="en-US"/>
          </a:p>
        </p:txBody>
      </p:sp>
    </p:spTree>
    <p:extLst>
      <p:ext uri="{BB962C8B-B14F-4D97-AF65-F5344CB8AC3E}">
        <p14:creationId xmlns:p14="http://schemas.microsoft.com/office/powerpoint/2010/main" val="389940797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1" name="Group 10"/>
          <p:cNvGrpSpPr/>
          <p:nvPr/>
        </p:nvGrpSpPr>
        <p:grpSpPr>
          <a:xfrm>
            <a:off x="0" y="0"/>
            <a:ext cx="9144000" cy="6860799"/>
            <a:chOff x="0" y="0"/>
            <a:chExt cx="9144000" cy="6860799"/>
          </a:xfrm>
        </p:grpSpPr>
        <p:sp>
          <p:nvSpPr>
            <p:cNvPr id="12" name="Rectangle 11"/>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51591" y="1340000"/>
            <a:ext cx="3001938" cy="161619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851591" y="3086100"/>
            <a:ext cx="3001938" cy="24511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CFB280-0E88-4547-A15D-DCED6EA52CC8}" type="datetimeFigureOut">
              <a:rPr lang="en-US" smtClean="0"/>
              <a:t>8/16/2017</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766428" y="295730"/>
            <a:ext cx="628813" cy="767687"/>
          </a:xfrm>
          <a:prstGeom prst="rect">
            <a:avLst/>
          </a:prstGeom>
        </p:spPr>
        <p:txBody>
          <a:bodyPr/>
          <a:lstStyle/>
          <a:p>
            <a:fld id="{AB603FBD-8C9C-4C99-A171-31B5F403012E}" type="slidenum">
              <a:rPr lang="en-US" smtClean="0"/>
              <a:t>‹#›</a:t>
            </a:fld>
            <a:endParaRPr lang="en-US"/>
          </a:p>
        </p:txBody>
      </p:sp>
    </p:spTree>
    <p:extLst>
      <p:ext uri="{BB962C8B-B14F-4D97-AF65-F5344CB8AC3E}">
        <p14:creationId xmlns:p14="http://schemas.microsoft.com/office/powerpoint/2010/main" val="3430629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0" y="0"/>
            <a:ext cx="9144000" cy="6860799"/>
            <a:chOff x="0" y="0"/>
            <a:chExt cx="9144000" cy="6860799"/>
          </a:xfrm>
        </p:grpSpPr>
        <p:sp>
          <p:nvSpPr>
            <p:cNvPr id="25" name="Rectangle 24"/>
            <p:cNvSpPr/>
            <p:nvPr/>
          </p:nvSpPr>
          <p:spPr>
            <a:xfrm>
              <a:off x="0" y="0"/>
              <a:ext cx="9118832"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18"/>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3202" cy="70986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66441" y="2489200"/>
            <a:ext cx="6343201" cy="3530600"/>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39638" y="6365499"/>
            <a:ext cx="990599" cy="228659"/>
          </a:xfrm>
          <a:prstGeom prst="rect">
            <a:avLst/>
          </a:prstGeom>
        </p:spPr>
        <p:txBody>
          <a:bodyPr vert="horz" lIns="91440" tIns="45720" rIns="91440" bIns="45720" rtlCol="0" anchor="b"/>
          <a:lstStyle>
            <a:lvl1pPr algn="r">
              <a:defRPr sz="900" b="1" i="0">
                <a:solidFill>
                  <a:schemeClr val="accent1"/>
                </a:solidFill>
                <a:latin typeface="+mn-lt"/>
              </a:defRPr>
            </a:lvl1pPr>
          </a:lstStyle>
          <a:p>
            <a:fld id="{FCCFB280-0E88-4547-A15D-DCED6EA52CC8}" type="datetimeFigureOut">
              <a:rPr lang="en-US" smtClean="0"/>
              <a:t>8/16/2017</a:t>
            </a:fld>
            <a:endParaRPr lang="en-US"/>
          </a:p>
        </p:txBody>
      </p:sp>
      <p:sp>
        <p:nvSpPr>
          <p:cNvPr id="5" name="Footer Placeholder 4"/>
          <p:cNvSpPr>
            <a:spLocks noGrp="1"/>
          </p:cNvSpPr>
          <p:nvPr>
            <p:ph type="ftr" sz="quarter" idx="3"/>
          </p:nvPr>
        </p:nvSpPr>
        <p:spPr>
          <a:xfrm>
            <a:off x="590843" y="6365498"/>
            <a:ext cx="3859795" cy="228660"/>
          </a:xfrm>
          <a:prstGeom prst="rect">
            <a:avLst/>
          </a:prstGeom>
        </p:spPr>
        <p:txBody>
          <a:bodyPr vert="horz" lIns="91440" tIns="45720" rIns="91440" bIns="45720" rtlCol="0" anchor="b"/>
          <a:lstStyle>
            <a:lvl1pPr algn="l">
              <a:defRPr sz="900" b="1" i="0">
                <a:solidFill>
                  <a:schemeClr val="accent1"/>
                </a:solidFill>
              </a:defRPr>
            </a:lvl1pPr>
          </a:lstStyle>
          <a:p>
            <a:endParaRPr lang="en-US"/>
          </a:p>
        </p:txBody>
      </p:sp>
      <p:sp>
        <p:nvSpPr>
          <p:cNvPr id="22" name="Rectangle 2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0" name="Slide Number Placeholder 5"/>
          <p:cNvSpPr>
            <a:spLocks noGrp="1"/>
          </p:cNvSpPr>
          <p:nvPr>
            <p:ph type="sldNum" sz="quarter" idx="4"/>
          </p:nvPr>
        </p:nvSpPr>
        <p:spPr bwMode="auto">
          <a:xfrm>
            <a:off x="7678616" y="295730"/>
            <a:ext cx="791308" cy="767687"/>
          </a:xfrm>
          <a:prstGeom prst="rect">
            <a:avLst/>
          </a:prstGeom>
        </p:spPr>
        <p:txBody>
          <a:bodyPr vert="horz" lIns="91440" tIns="45720" rIns="91440" bIns="45720" rtlCol="0" anchor="b"/>
          <a:lstStyle>
            <a:lvl1pPr algn="ctr">
              <a:defRPr sz="2800" b="0" i="0">
                <a:solidFill>
                  <a:schemeClr val="bg1"/>
                </a:solidFill>
              </a:defRPr>
            </a:lvl1pPr>
          </a:lstStyle>
          <a:p>
            <a:fld id="{AB603FBD-8C9C-4C99-A171-31B5F403012E}" type="slidenum">
              <a:rPr lang="en-US" smtClean="0"/>
              <a:t>‹#›</a:t>
            </a:fld>
            <a:endParaRPr lang="en-US"/>
          </a:p>
        </p:txBody>
      </p:sp>
    </p:spTree>
    <p:extLst>
      <p:ext uri="{BB962C8B-B14F-4D97-AF65-F5344CB8AC3E}">
        <p14:creationId xmlns:p14="http://schemas.microsoft.com/office/powerpoint/2010/main" val="2039614943"/>
      </p:ext>
    </p:extLst>
  </p:cSld>
  <p:clrMap bg1="lt1" tx1="dk1" bg2="lt2" tx2="dk2" accent1="accent1" accent2="accent2" accent3="accent3" accent4="accent4" accent5="accent5" accent6="accent6" hlink="hlink" folHlink="folHlink"/>
  <p:sldLayoutIdLst>
    <p:sldLayoutId id="2147484004" r:id="rId1"/>
    <p:sldLayoutId id="2147484005" r:id="rId2"/>
    <p:sldLayoutId id="2147484006" r:id="rId3"/>
    <p:sldLayoutId id="2147484007" r:id="rId4"/>
    <p:sldLayoutId id="2147484008" r:id="rId5"/>
    <p:sldLayoutId id="2147484009" r:id="rId6"/>
    <p:sldLayoutId id="2147484010" r:id="rId7"/>
    <p:sldLayoutId id="2147484011" r:id="rId8"/>
    <p:sldLayoutId id="2147484012" r:id="rId9"/>
    <p:sldLayoutId id="2147484013" r:id="rId10"/>
    <p:sldLayoutId id="2147484014" r:id="rId11"/>
    <p:sldLayoutId id="2147484015" r:id="rId12"/>
    <p:sldLayoutId id="2147484016" r:id="rId13"/>
    <p:sldLayoutId id="2147484017" r:id="rId14"/>
    <p:sldLayoutId id="2147484018" r:id="rId15"/>
    <p:sldLayoutId id="2147484019" r:id="rId16"/>
    <p:sldLayoutId id="2147484020" r:id="rId17"/>
  </p:sldLayoutIdLst>
  <p:txStyles>
    <p:titleStyle>
      <a:lvl1pPr algn="l" defTabSz="457200" rtl="0" eaLnBrk="1" latinLnBrk="0" hangingPunct="1">
        <a:spcBef>
          <a:spcPct val="0"/>
        </a:spcBef>
        <a:buNone/>
        <a:defRPr sz="32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hyperlink" Target="http://www.elcamino.edu/academics/academicsenate/"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ECCCD%20Tech%20Plan%20Summary.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youtube.com/watch?v=9Z9zkU--FLQ&amp;feature=youtu.be"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kdaniel@elcamino.ed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elcamino.edu/academics/ccc/"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smtClean="0"/>
              <a:t>Important </a:t>
            </a:r>
            <a:r>
              <a:rPr lang="en-US" b="1" u="sng"/>
              <a:t>note: </a:t>
            </a:r>
            <a:endParaRPr lang="en-US"/>
          </a:p>
        </p:txBody>
      </p:sp>
      <p:sp>
        <p:nvSpPr>
          <p:cNvPr id="3" name="Content Placeholder 2"/>
          <p:cNvSpPr>
            <a:spLocks noGrp="1"/>
          </p:cNvSpPr>
          <p:nvPr>
            <p:ph idx="1"/>
          </p:nvPr>
        </p:nvSpPr>
        <p:spPr>
          <a:xfrm>
            <a:off x="1663700" y="2438400"/>
            <a:ext cx="7114504" cy="3651504"/>
          </a:xfrm>
        </p:spPr>
        <p:txBody>
          <a:bodyPr>
            <a:normAutofit/>
          </a:bodyPr>
          <a:lstStyle/>
          <a:p>
            <a:pPr marL="0" indent="0" algn="ctr">
              <a:buNone/>
            </a:pPr>
            <a:r>
              <a:rPr lang="en-US" smtClean="0"/>
              <a:t>This </a:t>
            </a:r>
            <a:r>
              <a:rPr lang="en-US"/>
              <a:t>file contains the presentation used at the Senate meeting.  The president’s informal notes have been added in </a:t>
            </a:r>
            <a:r>
              <a:rPr lang="en-US" b="1">
                <a:solidFill>
                  <a:srgbClr val="C00000"/>
                </a:solidFill>
              </a:rPr>
              <a:t>red</a:t>
            </a:r>
            <a:r>
              <a:rPr lang="en-US"/>
              <a:t>. </a:t>
            </a:r>
          </a:p>
          <a:p>
            <a:pPr marL="0" indent="0" algn="ctr">
              <a:buNone/>
            </a:pPr>
            <a:r>
              <a:rPr lang="en-US"/>
              <a:t>These notes have not been reviewed nor have they been approved by the Academic Senate; they were created to provide a prompt (but informal) report about the meeting.  </a:t>
            </a:r>
          </a:p>
          <a:p>
            <a:pPr marL="0" indent="0" algn="ctr">
              <a:buNone/>
            </a:pPr>
            <a:r>
              <a:rPr lang="en-US"/>
              <a:t>For a comprehensive, official accounting of Senate meetings, please refer to Senate meeting minutes: </a:t>
            </a:r>
            <a:r>
              <a:rPr lang="en-US">
                <a:hlinkClick r:id="rId2"/>
              </a:rPr>
              <a:t>http://www.elcamino.edu/academics/academicsenate</a:t>
            </a:r>
            <a:r>
              <a:rPr lang="en-US" smtClean="0">
                <a:hlinkClick r:id="rId2"/>
              </a:rPr>
              <a:t>/</a:t>
            </a:r>
            <a:r>
              <a:rPr lang="en-US" smtClean="0"/>
              <a:t>.</a:t>
            </a:r>
          </a:p>
          <a:p>
            <a:pPr marL="0" indent="0" algn="ctr">
              <a:buNone/>
            </a:pPr>
            <a:r>
              <a:rPr lang="en-US" smtClean="0"/>
              <a:t>Thank </a:t>
            </a:r>
            <a:r>
              <a:rPr lang="en-US"/>
              <a:t>you!   </a:t>
            </a:r>
          </a:p>
          <a:p>
            <a:endParaRPr lang="en-US"/>
          </a:p>
        </p:txBody>
      </p:sp>
    </p:spTree>
    <p:extLst>
      <p:ext uri="{BB962C8B-B14F-4D97-AF65-F5344CB8AC3E}">
        <p14:creationId xmlns:p14="http://schemas.microsoft.com/office/powerpoint/2010/main" val="1584577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0016" y="801099"/>
            <a:ext cx="7886700" cy="994172"/>
          </a:xfrm>
        </p:spPr>
        <p:txBody>
          <a:bodyPr>
            <a:normAutofit fontScale="90000"/>
          </a:bodyPr>
          <a:lstStyle/>
          <a:p>
            <a:r>
              <a:rPr lang="en-US" sz="2800" dirty="0"/>
              <a:t>C.  Officer Reports:</a:t>
            </a:r>
            <a:br>
              <a:rPr lang="en-US" sz="2800" dirty="0"/>
            </a:br>
            <a:r>
              <a:rPr lang="en-US" sz="2400" dirty="0"/>
              <a:t>VP Ed Policies, Chris Gold</a:t>
            </a:r>
            <a:r>
              <a:rPr lang="en-US" sz="2400" dirty="0" smtClean="0"/>
              <a:t>.</a:t>
            </a:r>
            <a:br>
              <a:rPr lang="en-US" sz="2400" dirty="0" smtClean="0"/>
            </a:br>
            <a:r>
              <a:rPr lang="en-US" sz="2700" b="1" dirty="0" smtClean="0"/>
              <a:t>Should </a:t>
            </a:r>
            <a:r>
              <a:rPr lang="en-US" sz="2700" b="1" dirty="0"/>
              <a:t>we continue to discuss plus/minus grading?</a:t>
            </a:r>
          </a:p>
        </p:txBody>
      </p:sp>
      <p:sp>
        <p:nvSpPr>
          <p:cNvPr id="4" name="TextBox 3"/>
          <p:cNvSpPr txBox="1"/>
          <p:nvPr/>
        </p:nvSpPr>
        <p:spPr>
          <a:xfrm>
            <a:off x="4021478" y="2765985"/>
            <a:ext cx="1268296" cy="1200329"/>
          </a:xfrm>
          <a:prstGeom prst="rect">
            <a:avLst/>
          </a:prstGeom>
          <a:noFill/>
        </p:spPr>
        <p:txBody>
          <a:bodyPr wrap="none" rtlCol="0">
            <a:spAutoFit/>
          </a:bodyPr>
          <a:lstStyle/>
          <a:p>
            <a:r>
              <a:rPr lang="en-US" sz="7200">
                <a:solidFill>
                  <a:srgbClr val="C00000"/>
                </a:solidFill>
              </a:rPr>
              <a:t>No</a:t>
            </a:r>
          </a:p>
        </p:txBody>
      </p:sp>
      <p:sp>
        <p:nvSpPr>
          <p:cNvPr id="5" name="TextBox 4"/>
          <p:cNvSpPr txBox="1"/>
          <p:nvPr/>
        </p:nvSpPr>
        <p:spPr>
          <a:xfrm>
            <a:off x="1855219" y="3689314"/>
            <a:ext cx="755335" cy="415498"/>
          </a:xfrm>
          <a:prstGeom prst="rect">
            <a:avLst/>
          </a:prstGeom>
          <a:noFill/>
        </p:spPr>
        <p:txBody>
          <a:bodyPr wrap="none" rtlCol="0">
            <a:spAutoFit/>
          </a:bodyPr>
          <a:lstStyle/>
          <a:p>
            <a:r>
              <a:rPr lang="en-US" sz="2100" dirty="0">
                <a:solidFill>
                  <a:srgbClr val="FFC000"/>
                </a:solidFill>
              </a:rPr>
              <a:t>Nada</a:t>
            </a:r>
          </a:p>
        </p:txBody>
      </p:sp>
      <p:sp>
        <p:nvSpPr>
          <p:cNvPr id="6" name="TextBox 5"/>
          <p:cNvSpPr txBox="1"/>
          <p:nvPr/>
        </p:nvSpPr>
        <p:spPr>
          <a:xfrm>
            <a:off x="5243207" y="4706293"/>
            <a:ext cx="696024" cy="415498"/>
          </a:xfrm>
          <a:prstGeom prst="rect">
            <a:avLst/>
          </a:prstGeom>
          <a:noFill/>
        </p:spPr>
        <p:txBody>
          <a:bodyPr wrap="none" rtlCol="0">
            <a:spAutoFit/>
          </a:bodyPr>
          <a:lstStyle/>
          <a:p>
            <a:r>
              <a:rPr lang="en-US" sz="2100" dirty="0">
                <a:solidFill>
                  <a:srgbClr val="00B050"/>
                </a:solidFill>
              </a:rPr>
              <a:t>Nein</a:t>
            </a:r>
          </a:p>
        </p:txBody>
      </p:sp>
      <p:sp>
        <p:nvSpPr>
          <p:cNvPr id="8" name="TextBox 7"/>
          <p:cNvSpPr txBox="1"/>
          <p:nvPr/>
        </p:nvSpPr>
        <p:spPr>
          <a:xfrm>
            <a:off x="6670436" y="2418539"/>
            <a:ext cx="641522" cy="415498"/>
          </a:xfrm>
          <a:prstGeom prst="rect">
            <a:avLst/>
          </a:prstGeom>
          <a:noFill/>
        </p:spPr>
        <p:txBody>
          <a:bodyPr wrap="none" rtlCol="0">
            <a:spAutoFit/>
          </a:bodyPr>
          <a:lstStyle/>
          <a:p>
            <a:r>
              <a:rPr lang="en-US" sz="2100" dirty="0">
                <a:solidFill>
                  <a:srgbClr val="7030A0"/>
                </a:solidFill>
              </a:rPr>
              <a:t>Non</a:t>
            </a:r>
          </a:p>
        </p:txBody>
      </p:sp>
      <p:sp>
        <p:nvSpPr>
          <p:cNvPr id="9" name="TextBox 8"/>
          <p:cNvSpPr txBox="1"/>
          <p:nvPr/>
        </p:nvSpPr>
        <p:spPr>
          <a:xfrm>
            <a:off x="1692613" y="2418539"/>
            <a:ext cx="699294" cy="415498"/>
          </a:xfrm>
          <a:prstGeom prst="rect">
            <a:avLst/>
          </a:prstGeom>
          <a:noFill/>
        </p:spPr>
        <p:txBody>
          <a:bodyPr wrap="none" rtlCol="0">
            <a:spAutoFit/>
          </a:bodyPr>
          <a:lstStyle/>
          <a:p>
            <a:r>
              <a:rPr lang="en-US" sz="2100" dirty="0" err="1">
                <a:solidFill>
                  <a:srgbClr val="0070C0"/>
                </a:solidFill>
              </a:rPr>
              <a:t>Nyet</a:t>
            </a:r>
            <a:endParaRPr lang="en-US" sz="2100" dirty="0">
              <a:solidFill>
                <a:srgbClr val="0070C0"/>
              </a:solidFill>
            </a:endParaRPr>
          </a:p>
        </p:txBody>
      </p:sp>
      <p:sp>
        <p:nvSpPr>
          <p:cNvPr id="10" name="TextBox 9"/>
          <p:cNvSpPr txBox="1"/>
          <p:nvPr/>
        </p:nvSpPr>
        <p:spPr>
          <a:xfrm>
            <a:off x="3433337" y="4706293"/>
            <a:ext cx="633507" cy="415498"/>
          </a:xfrm>
          <a:prstGeom prst="rect">
            <a:avLst/>
          </a:prstGeom>
          <a:noFill/>
        </p:spPr>
        <p:txBody>
          <a:bodyPr wrap="none" rtlCol="0">
            <a:spAutoFit/>
          </a:bodyPr>
          <a:lstStyle/>
          <a:p>
            <a:r>
              <a:rPr lang="en-US" sz="2100" dirty="0" err="1">
                <a:solidFill>
                  <a:srgbClr val="7030A0"/>
                </a:solidFill>
              </a:rPr>
              <a:t>Nne</a:t>
            </a:r>
            <a:endParaRPr lang="en-US" sz="2100" dirty="0">
              <a:solidFill>
                <a:srgbClr val="7030A0"/>
              </a:solidFill>
            </a:endParaRPr>
          </a:p>
        </p:txBody>
      </p:sp>
      <p:sp>
        <p:nvSpPr>
          <p:cNvPr id="11" name="TextBox 10"/>
          <p:cNvSpPr txBox="1"/>
          <p:nvPr/>
        </p:nvSpPr>
        <p:spPr>
          <a:xfrm>
            <a:off x="6457518" y="3689314"/>
            <a:ext cx="556563" cy="415498"/>
          </a:xfrm>
          <a:prstGeom prst="rect">
            <a:avLst/>
          </a:prstGeom>
          <a:noFill/>
        </p:spPr>
        <p:txBody>
          <a:bodyPr wrap="none" rtlCol="0">
            <a:spAutoFit/>
          </a:bodyPr>
          <a:lstStyle/>
          <a:p>
            <a:r>
              <a:rPr lang="en-US" sz="2100" dirty="0" err="1">
                <a:solidFill>
                  <a:schemeClr val="accent2">
                    <a:lumMod val="60000"/>
                    <a:lumOff val="40000"/>
                  </a:schemeClr>
                </a:solidFill>
              </a:rPr>
              <a:t>Nej</a:t>
            </a:r>
            <a:endParaRPr lang="en-US" sz="2100" dirty="0">
              <a:solidFill>
                <a:schemeClr val="accent2">
                  <a:lumMod val="60000"/>
                  <a:lumOff val="40000"/>
                </a:schemeClr>
              </a:solidFill>
            </a:endParaRPr>
          </a:p>
        </p:txBody>
      </p:sp>
    </p:spTree>
    <p:extLst>
      <p:ext uri="{BB962C8B-B14F-4D97-AF65-F5344CB8AC3E}">
        <p14:creationId xmlns:p14="http://schemas.microsoft.com/office/powerpoint/2010/main" val="1372848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8" grpId="0"/>
      <p:bldP spid="9" grpId="0"/>
      <p:bldP spid="10"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20965" y="914401"/>
            <a:ext cx="8771639" cy="5195786"/>
          </a:xfrm>
          <a:prstGeom prst="rect">
            <a:avLst/>
          </a:prstGeom>
        </p:spPr>
      </p:pic>
    </p:spTree>
    <p:extLst>
      <p:ext uri="{BB962C8B-B14F-4D97-AF65-F5344CB8AC3E}">
        <p14:creationId xmlns:p14="http://schemas.microsoft.com/office/powerpoint/2010/main" val="40721244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426548"/>
          </a:xfrm>
        </p:spPr>
        <p:txBody>
          <a:bodyPr>
            <a:normAutofit fontScale="90000"/>
          </a:bodyPr>
          <a:lstStyle/>
          <a:p>
            <a:r>
              <a:rPr lang="en-US" smtClean="0"/>
              <a:t>Plus/Minus Grading</a:t>
            </a:r>
            <a:endParaRPr lang="en-US"/>
          </a:p>
        </p:txBody>
      </p:sp>
      <p:sp>
        <p:nvSpPr>
          <p:cNvPr id="3" name="Content Placeholder 2"/>
          <p:cNvSpPr>
            <a:spLocks noGrp="1"/>
          </p:cNvSpPr>
          <p:nvPr>
            <p:ph sz="half" idx="1"/>
          </p:nvPr>
        </p:nvSpPr>
        <p:spPr>
          <a:xfrm>
            <a:off x="160507" y="2358458"/>
            <a:ext cx="4354343" cy="4352308"/>
          </a:xfrm>
        </p:spPr>
        <p:txBody>
          <a:bodyPr>
            <a:normAutofit fontScale="85000" lnSpcReduction="20000"/>
          </a:bodyPr>
          <a:lstStyle/>
          <a:p>
            <a:pPr marL="0" indent="0">
              <a:lnSpc>
                <a:spcPct val="100000"/>
              </a:lnSpc>
              <a:spcBef>
                <a:spcPts val="0"/>
              </a:spcBef>
              <a:buNone/>
              <a:defRPr/>
            </a:pPr>
            <a:r>
              <a:rPr lang="en-US" u="sng" dirty="0" smtClean="0"/>
              <a:t>Some Pros</a:t>
            </a:r>
          </a:p>
          <a:p>
            <a:pPr>
              <a:lnSpc>
                <a:spcPct val="100000"/>
              </a:lnSpc>
              <a:spcBef>
                <a:spcPts val="0"/>
              </a:spcBef>
            </a:pPr>
            <a:r>
              <a:rPr lang="en-US" sz="1500" dirty="0">
                <a:solidFill>
                  <a:srgbClr val="262626"/>
                </a:solidFill>
                <a:latin typeface="Arial" charset="0"/>
                <a:ea typeface="Arial" charset="0"/>
                <a:cs typeface="Arial" charset="0"/>
              </a:rPr>
              <a:t>For my classes, it seems there is a large difference in quality of knowledge for students when they earned a low percentage B versus an upper percentage B.....the </a:t>
            </a:r>
            <a:r>
              <a:rPr lang="en-US" sz="1500" dirty="0" err="1">
                <a:solidFill>
                  <a:srgbClr val="262626"/>
                </a:solidFill>
                <a:latin typeface="Arial" charset="0"/>
                <a:ea typeface="Arial" charset="0"/>
                <a:cs typeface="Arial" charset="0"/>
              </a:rPr>
              <a:t>plus.minus</a:t>
            </a:r>
            <a:r>
              <a:rPr lang="en-US" sz="1500" dirty="0">
                <a:solidFill>
                  <a:srgbClr val="262626"/>
                </a:solidFill>
                <a:latin typeface="Arial" charset="0"/>
                <a:ea typeface="Arial" charset="0"/>
                <a:cs typeface="Arial" charset="0"/>
              </a:rPr>
              <a:t> grading would help this.</a:t>
            </a:r>
          </a:p>
          <a:p>
            <a:pPr>
              <a:lnSpc>
                <a:spcPct val="100000"/>
              </a:lnSpc>
              <a:spcBef>
                <a:spcPts val="0"/>
              </a:spcBef>
            </a:pPr>
            <a:r>
              <a:rPr lang="en-US" sz="1500" dirty="0">
                <a:solidFill>
                  <a:srgbClr val="262626"/>
                </a:solidFill>
                <a:latin typeface="Arial" charset="0"/>
                <a:ea typeface="Arial" charset="0"/>
                <a:cs typeface="Arial" charset="0"/>
              </a:rPr>
              <a:t>I strongly support +/- grading. It more accurately assesses the student and is in line with the majority of institutions to which they will transfer. All of our transfer level curriculum takes this approach, why shouldn't grading?...</a:t>
            </a:r>
          </a:p>
          <a:p>
            <a:pPr>
              <a:lnSpc>
                <a:spcPct val="100000"/>
              </a:lnSpc>
              <a:spcBef>
                <a:spcPts val="0"/>
              </a:spcBef>
            </a:pPr>
            <a:r>
              <a:rPr lang="en-US" sz="1500" dirty="0" smtClean="0">
                <a:solidFill>
                  <a:srgbClr val="262626"/>
                </a:solidFill>
                <a:latin typeface="Arial" charset="0"/>
                <a:ea typeface="Arial" charset="0"/>
                <a:cs typeface="Arial" charset="0"/>
              </a:rPr>
              <a:t>A </a:t>
            </a:r>
            <a:r>
              <a:rPr lang="en-US" sz="1500" dirty="0">
                <a:solidFill>
                  <a:srgbClr val="262626"/>
                </a:solidFill>
                <a:latin typeface="Arial" charset="0"/>
                <a:ea typeface="Arial" charset="0"/>
                <a:cs typeface="Arial" charset="0"/>
              </a:rPr>
              <a:t>lot of these cons don't seem like negatives. An increase on student stress because they are graded more accurately should not stop this. If stress about grades is the concern, should we just not grade at all? It's not consistent with CCC but it is consistent with high school and universities</a:t>
            </a:r>
            <a:r>
              <a:rPr lang="mr-IN" sz="1500" dirty="0">
                <a:solidFill>
                  <a:srgbClr val="262626"/>
                </a:solidFill>
                <a:latin typeface="Arial" charset="0"/>
                <a:ea typeface="Arial" charset="0"/>
                <a:cs typeface="Arial" charset="0"/>
              </a:rPr>
              <a:t>…</a:t>
            </a:r>
            <a:endParaRPr lang="en-US" sz="1500" dirty="0">
              <a:solidFill>
                <a:srgbClr val="262626"/>
              </a:solidFill>
              <a:latin typeface="Arial" charset="0"/>
              <a:ea typeface="Arial" charset="0"/>
              <a:cs typeface="Arial" charset="0"/>
            </a:endParaRPr>
          </a:p>
        </p:txBody>
      </p:sp>
      <p:sp>
        <p:nvSpPr>
          <p:cNvPr id="4" name="Content Placeholder 3"/>
          <p:cNvSpPr>
            <a:spLocks noGrp="1"/>
          </p:cNvSpPr>
          <p:nvPr>
            <p:ph sz="half" idx="2"/>
          </p:nvPr>
        </p:nvSpPr>
        <p:spPr>
          <a:xfrm>
            <a:off x="4629150" y="2296454"/>
            <a:ext cx="4330025" cy="4414312"/>
          </a:xfrm>
        </p:spPr>
        <p:txBody>
          <a:bodyPr>
            <a:normAutofit fontScale="85000" lnSpcReduction="20000"/>
          </a:bodyPr>
          <a:lstStyle/>
          <a:p>
            <a:pPr marL="0" indent="0">
              <a:lnSpc>
                <a:spcPct val="100000"/>
              </a:lnSpc>
              <a:spcBef>
                <a:spcPts val="0"/>
              </a:spcBef>
              <a:buNone/>
              <a:defRPr/>
            </a:pPr>
            <a:r>
              <a:rPr lang="en-US" u="sng" dirty="0" smtClean="0"/>
              <a:t>Some Cons</a:t>
            </a:r>
          </a:p>
          <a:p>
            <a:pPr>
              <a:lnSpc>
                <a:spcPct val="100000"/>
              </a:lnSpc>
              <a:spcBef>
                <a:spcPts val="0"/>
              </a:spcBef>
            </a:pPr>
            <a:r>
              <a:rPr lang="mr-IN" sz="1400" dirty="0">
                <a:solidFill>
                  <a:srgbClr val="262626"/>
                </a:solidFill>
                <a:latin typeface="ArialMT" charset="0"/>
              </a:rPr>
              <a:t>…</a:t>
            </a:r>
            <a:r>
              <a:rPr lang="en-US" sz="1400" dirty="0">
                <a:solidFill>
                  <a:srgbClr val="262626"/>
                </a:solidFill>
                <a:latin typeface="ArialMT" charset="0"/>
              </a:rPr>
              <a:t>None of the reasons provided indicate that changing our current system will help in the success and retention of students.  It's not a student-centered reason for making the switch.</a:t>
            </a:r>
          </a:p>
          <a:p>
            <a:pPr>
              <a:lnSpc>
                <a:spcPct val="100000"/>
              </a:lnSpc>
              <a:spcBef>
                <a:spcPts val="0"/>
              </a:spcBef>
            </a:pPr>
            <a:r>
              <a:rPr lang="en-US" sz="1400" dirty="0">
                <a:solidFill>
                  <a:srgbClr val="262626"/>
                </a:solidFill>
                <a:latin typeface="ArialMT" charset="0"/>
              </a:rPr>
              <a:t>We are currently having a problem with enrollment. More students may chose not to go to ECC for fear that they will receive lower grades for transfer. Whether this is true of not is irrelevant: they will feel more pressure either way.</a:t>
            </a:r>
          </a:p>
          <a:p>
            <a:pPr>
              <a:lnSpc>
                <a:spcPct val="100000"/>
              </a:lnSpc>
              <a:spcBef>
                <a:spcPts val="0"/>
              </a:spcBef>
            </a:pPr>
            <a:r>
              <a:rPr lang="en-US" sz="1400" dirty="0">
                <a:solidFill>
                  <a:srgbClr val="262626"/>
                </a:solidFill>
                <a:latin typeface="ArialMT" charset="0"/>
              </a:rPr>
              <a:t>I have strong concerns about how this proposal could potentially affect transfer students in meeting criteria for major prep and TAG agreements.</a:t>
            </a:r>
          </a:p>
          <a:p>
            <a:pPr>
              <a:lnSpc>
                <a:spcPct val="100000"/>
              </a:lnSpc>
              <a:spcBef>
                <a:spcPts val="0"/>
              </a:spcBef>
            </a:pPr>
            <a:r>
              <a:rPr lang="en-US" sz="1400" dirty="0">
                <a:solidFill>
                  <a:srgbClr val="262626"/>
                </a:solidFill>
                <a:latin typeface="ArialMT" charset="0"/>
              </a:rPr>
              <a:t>I would like to see how it could affect our most vulnerable student populations. I feel it could hurt their ability to get off probation and regain eligibility for financial aid and BOGFW. Also, anything that gives students more anxiety towards their education could mean a loss of FTES for the college...</a:t>
            </a:r>
          </a:p>
          <a:p>
            <a:pPr>
              <a:lnSpc>
                <a:spcPct val="100000"/>
              </a:lnSpc>
              <a:spcBef>
                <a:spcPts val="0"/>
              </a:spcBef>
            </a:pPr>
            <a:r>
              <a:rPr lang="en-US" sz="1400" dirty="0">
                <a:solidFill>
                  <a:srgbClr val="262626"/>
                </a:solidFill>
                <a:latin typeface="ArialMT" charset="0"/>
              </a:rPr>
              <a:t>I asked a small sample of students if they would prefer a +/- system and did not get a positive feedback. They did not seem there would be a need for a switch and like the traditional system</a:t>
            </a:r>
            <a:r>
              <a:rPr lang="mr-IN" sz="1400" dirty="0">
                <a:solidFill>
                  <a:srgbClr val="262626"/>
                </a:solidFill>
                <a:latin typeface="ArialMT" charset="0"/>
              </a:rPr>
              <a:t>…</a:t>
            </a:r>
            <a:r>
              <a:rPr lang="en-US" sz="1400" dirty="0">
                <a:solidFill>
                  <a:srgbClr val="262626"/>
                </a:solidFill>
                <a:latin typeface="ArialMT" charset="0"/>
              </a:rPr>
              <a:t>.</a:t>
            </a:r>
          </a:p>
          <a:p>
            <a:pPr>
              <a:spcBef>
                <a:spcPts val="0"/>
              </a:spcBef>
            </a:pPr>
            <a:r>
              <a:rPr lang="mr-IN" sz="1400" dirty="0">
                <a:solidFill>
                  <a:srgbClr val="262626"/>
                </a:solidFill>
                <a:latin typeface="Arial" charset="0"/>
                <a:ea typeface="Arial" charset="0"/>
                <a:cs typeface="Arial" charset="0"/>
              </a:rPr>
              <a:t>…</a:t>
            </a:r>
            <a:r>
              <a:rPr lang="en-US" sz="1400" dirty="0">
                <a:solidFill>
                  <a:srgbClr val="262626"/>
                </a:solidFill>
                <a:latin typeface="Arial" charset="0"/>
                <a:ea typeface="Arial" charset="0"/>
                <a:cs typeface="Arial" charset="0"/>
              </a:rPr>
              <a:t>None of the reasons provided indicate that changing our current system will help in the success and retention of students.  It's not a student -centered reason for making the switch.</a:t>
            </a:r>
          </a:p>
          <a:p>
            <a:pPr>
              <a:lnSpc>
                <a:spcPct val="100000"/>
              </a:lnSpc>
              <a:spcBef>
                <a:spcPts val="0"/>
              </a:spcBef>
            </a:pPr>
            <a:endParaRPr lang="en-US" sz="1200" dirty="0">
              <a:solidFill>
                <a:srgbClr val="262626"/>
              </a:solidFill>
              <a:latin typeface="ArialMT" charset="0"/>
            </a:endParaRPr>
          </a:p>
          <a:p>
            <a:pPr>
              <a:lnSpc>
                <a:spcPct val="100000"/>
              </a:lnSpc>
              <a:spcBef>
                <a:spcPts val="0"/>
              </a:spcBef>
            </a:pPr>
            <a:endParaRPr lang="en-US" sz="1200" dirty="0"/>
          </a:p>
        </p:txBody>
      </p:sp>
    </p:spTree>
    <p:extLst>
      <p:ext uri="{BB962C8B-B14F-4D97-AF65-F5344CB8AC3E}">
        <p14:creationId xmlns:p14="http://schemas.microsoft.com/office/powerpoint/2010/main" val="30254120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940379" cy="1320800"/>
          </a:xfrm>
        </p:spPr>
        <p:txBody>
          <a:bodyPr>
            <a:normAutofit/>
          </a:bodyPr>
          <a:lstStyle/>
          <a:p>
            <a:r>
              <a:rPr lang="en-US" dirty="0" smtClean="0"/>
              <a:t>C.  Officer Reports:</a:t>
            </a:r>
            <a:br>
              <a:rPr lang="en-US" dirty="0" smtClean="0"/>
            </a:br>
            <a:r>
              <a:rPr lang="en-US" sz="2800" dirty="0"/>
              <a:t>VP Faculty Development, Stacey </a:t>
            </a:r>
            <a:r>
              <a:rPr lang="en-US" sz="2800" dirty="0" smtClean="0"/>
              <a:t>Allen</a:t>
            </a:r>
            <a:endParaRPr lang="en-US" sz="3100" dirty="0"/>
          </a:p>
        </p:txBody>
      </p:sp>
      <p:sp>
        <p:nvSpPr>
          <p:cNvPr id="6" name="Content Placeholder 5"/>
          <p:cNvSpPr>
            <a:spLocks noGrp="1"/>
          </p:cNvSpPr>
          <p:nvPr>
            <p:ph idx="1"/>
          </p:nvPr>
        </p:nvSpPr>
        <p:spPr/>
        <p:txBody>
          <a:bodyPr/>
          <a:lstStyle/>
          <a:p>
            <a:r>
              <a:rPr lang="en-US" sz="2400" b="1" dirty="0">
                <a:solidFill>
                  <a:schemeClr val="tx2"/>
                </a:solidFill>
              </a:rPr>
              <a:t>P</a:t>
            </a:r>
            <a:r>
              <a:rPr lang="en-US" sz="2400" b="1" dirty="0" smtClean="0">
                <a:solidFill>
                  <a:schemeClr val="tx2"/>
                </a:solidFill>
              </a:rPr>
              <a:t>ages 19-20 in Senate packet.</a:t>
            </a:r>
          </a:p>
          <a:p>
            <a:endParaRPr lang="en-US" sz="2400" b="1" dirty="0" smtClean="0">
              <a:solidFill>
                <a:schemeClr val="tx2"/>
              </a:solidFill>
            </a:endParaRPr>
          </a:p>
          <a:p>
            <a:pPr marL="0" indent="0">
              <a:buNone/>
            </a:pPr>
            <a:endParaRPr lang="en-US" dirty="0"/>
          </a:p>
          <a:p>
            <a:pPr marL="0" indent="0">
              <a:buNone/>
            </a:pPr>
            <a:endParaRPr lang="en-US" dirty="0"/>
          </a:p>
        </p:txBody>
      </p:sp>
      <p:pic>
        <p:nvPicPr>
          <p:cNvPr id="4" name="Picture 3"/>
          <p:cNvPicPr>
            <a:picLocks noChangeAspect="1"/>
          </p:cNvPicPr>
          <p:nvPr/>
        </p:nvPicPr>
        <p:blipFill>
          <a:blip r:embed="rId2"/>
          <a:stretch>
            <a:fillRect/>
          </a:stretch>
        </p:blipFill>
        <p:spPr>
          <a:xfrm>
            <a:off x="1875455" y="2859630"/>
            <a:ext cx="5059242" cy="1832839"/>
          </a:xfrm>
          <a:prstGeom prst="rect">
            <a:avLst/>
          </a:prstGeom>
        </p:spPr>
      </p:pic>
      <p:sp>
        <p:nvSpPr>
          <p:cNvPr id="3" name="TextBox 2"/>
          <p:cNvSpPr txBox="1"/>
          <p:nvPr/>
        </p:nvSpPr>
        <p:spPr>
          <a:xfrm>
            <a:off x="979714" y="5251269"/>
            <a:ext cx="7014755" cy="1384995"/>
          </a:xfrm>
          <a:prstGeom prst="rect">
            <a:avLst/>
          </a:prstGeom>
          <a:noFill/>
        </p:spPr>
        <p:txBody>
          <a:bodyPr wrap="square" rtlCol="0">
            <a:spAutoFit/>
          </a:bodyPr>
          <a:lstStyle/>
          <a:p>
            <a:r>
              <a:rPr lang="en-US" sz="1400" dirty="0" smtClean="0">
                <a:solidFill>
                  <a:srgbClr val="C00000"/>
                </a:solidFill>
              </a:rPr>
              <a:t>S. Allen reported that the design team has made strong progress developing the new leadership academy, PRIDE.  The idea was proposed by Dr. Maloney and discussed during her visit to the Senate earlier this semester.  S. Allen asked senators in BUS, I&amp;T, COUNS, </a:t>
            </a:r>
            <a:r>
              <a:rPr lang="en-US" sz="1400" dirty="0" err="1" smtClean="0">
                <a:solidFill>
                  <a:srgbClr val="C00000"/>
                </a:solidFill>
              </a:rPr>
              <a:t>F.Arts</a:t>
            </a:r>
            <a:r>
              <a:rPr lang="en-US" sz="1400" dirty="0" smtClean="0">
                <a:solidFill>
                  <a:srgbClr val="C00000"/>
                </a:solidFill>
              </a:rPr>
              <a:t>, and NATS to help identify bulletin board space in their division mailrooms to post information about professional development opportunities.</a:t>
            </a:r>
            <a:endParaRPr lang="en-US" sz="1400" dirty="0">
              <a:solidFill>
                <a:srgbClr val="C00000"/>
              </a:solidFill>
            </a:endParaRPr>
          </a:p>
        </p:txBody>
      </p:sp>
    </p:spTree>
    <p:extLst>
      <p:ext uri="{BB962C8B-B14F-4D97-AF65-F5344CB8AC3E}">
        <p14:creationId xmlns:p14="http://schemas.microsoft.com/office/powerpoint/2010/main" val="24798226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440" y="927099"/>
            <a:ext cx="6912056" cy="828549"/>
          </a:xfrm>
        </p:spPr>
        <p:txBody>
          <a:bodyPr>
            <a:noAutofit/>
          </a:bodyPr>
          <a:lstStyle/>
          <a:p>
            <a:r>
              <a:rPr lang="en-US" dirty="0"/>
              <a:t>C</a:t>
            </a:r>
            <a:r>
              <a:rPr lang="en-US" dirty="0" smtClean="0"/>
              <a:t>. Officer </a:t>
            </a:r>
            <a:r>
              <a:rPr lang="en-US" smtClean="0"/>
              <a:t>Reports:</a:t>
            </a:r>
            <a:endParaRPr lang="en-US" sz="2000" b="1" dirty="0"/>
          </a:p>
        </p:txBody>
      </p:sp>
      <p:sp>
        <p:nvSpPr>
          <p:cNvPr id="3" name="Content Placeholder 2"/>
          <p:cNvSpPr>
            <a:spLocks noGrp="1"/>
          </p:cNvSpPr>
          <p:nvPr>
            <p:ph idx="1"/>
          </p:nvPr>
        </p:nvSpPr>
        <p:spPr/>
        <p:txBody>
          <a:bodyPr>
            <a:normAutofit fontScale="70000" lnSpcReduction="20000"/>
          </a:bodyPr>
          <a:lstStyle/>
          <a:p>
            <a:r>
              <a:rPr lang="en-US" sz="2400" dirty="0" smtClean="0"/>
              <a:t>VP, Finance &amp; Special Projects, Lance Widman</a:t>
            </a:r>
            <a:r>
              <a:rPr lang="en-US" sz="2400" dirty="0" smtClean="0">
                <a:solidFill>
                  <a:srgbClr val="C00000"/>
                </a:solidFill>
              </a:rPr>
              <a:t>: Nothing to report.</a:t>
            </a:r>
          </a:p>
          <a:p>
            <a:pPr lvl="1"/>
            <a:r>
              <a:rPr lang="en-US" sz="2200" b="1" dirty="0" smtClean="0">
                <a:solidFill>
                  <a:schemeClr val="tx2"/>
                </a:solidFill>
              </a:rPr>
              <a:t>Pages 21-22 in Senate packet. </a:t>
            </a:r>
          </a:p>
          <a:p>
            <a:r>
              <a:rPr lang="en-US" sz="2400" dirty="0" smtClean="0"/>
              <a:t>VP</a:t>
            </a:r>
            <a:r>
              <a:rPr lang="en-US" sz="2400" dirty="0"/>
              <a:t>, Academic Technology, Pete </a:t>
            </a:r>
            <a:r>
              <a:rPr lang="en-US" sz="2400" dirty="0" smtClean="0"/>
              <a:t>Marcoux  </a:t>
            </a:r>
            <a:r>
              <a:rPr lang="en-US" sz="2400" dirty="0" smtClean="0">
                <a:solidFill>
                  <a:srgbClr val="C00000"/>
                </a:solidFill>
              </a:rPr>
              <a:t>P. Marcoux confirmed that M. Fields is a member of DEAC (the Distance Education Advisory Committee) and that Fields would be willing to give occasional reports to the Senate.  The Senate is eager to strengthen the lines of communication between DEAC and the Senate.</a:t>
            </a:r>
            <a:endParaRPr lang="en-US" sz="2400" b="1" dirty="0">
              <a:solidFill>
                <a:srgbClr val="C00000"/>
              </a:solidFill>
            </a:endParaRPr>
          </a:p>
          <a:p>
            <a:r>
              <a:rPr lang="en-US" sz="2400" dirty="0" smtClean="0"/>
              <a:t>VP</a:t>
            </a:r>
            <a:r>
              <a:rPr lang="en-US" sz="2400" dirty="0"/>
              <a:t>, Instructional Effectiveness/ALC &amp; SLOs Update Russell </a:t>
            </a:r>
            <a:r>
              <a:rPr lang="en-US" sz="2400" dirty="0" smtClean="0"/>
              <a:t>Serr</a:t>
            </a:r>
          </a:p>
          <a:p>
            <a:pPr lvl="1"/>
            <a:r>
              <a:rPr lang="en-US" sz="2200" b="1" dirty="0" smtClean="0">
                <a:solidFill>
                  <a:schemeClr val="tx2"/>
                </a:solidFill>
              </a:rPr>
              <a:t>Pages 23-32 in Senate packet.</a:t>
            </a:r>
            <a:endParaRPr lang="en-US" sz="2200" b="1" dirty="0">
              <a:solidFill>
                <a:schemeClr val="tx2"/>
              </a:solidFill>
            </a:endParaRPr>
          </a:p>
        </p:txBody>
      </p:sp>
    </p:spTree>
    <p:extLst>
      <p:ext uri="{BB962C8B-B14F-4D97-AF65-F5344CB8AC3E}">
        <p14:creationId xmlns:p14="http://schemas.microsoft.com/office/powerpoint/2010/main" val="3127829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2386" y="942598"/>
            <a:ext cx="6343202" cy="709865"/>
          </a:xfrm>
        </p:spPr>
        <p:txBody>
          <a:bodyPr/>
          <a:lstStyle/>
          <a:p>
            <a:pPr algn="ctr"/>
            <a:r>
              <a:rPr lang="en-US" dirty="0" smtClean="0"/>
              <a:t>SLO/ PLO Assessments</a:t>
            </a:r>
            <a:br>
              <a:rPr lang="en-US" dirty="0" smtClean="0"/>
            </a:br>
            <a:r>
              <a:rPr lang="en-US" dirty="0" smtClean="0"/>
              <a:t>Spring 2016         </a:t>
            </a:r>
            <a:endParaRPr lang="en-US" dirty="0"/>
          </a:p>
        </p:txBody>
      </p:sp>
      <p:sp>
        <p:nvSpPr>
          <p:cNvPr id="3" name="Subtitle 2"/>
          <p:cNvSpPr>
            <a:spLocks noGrp="1"/>
          </p:cNvSpPr>
          <p:nvPr>
            <p:ph idx="1"/>
          </p:nvPr>
        </p:nvSpPr>
        <p:spPr/>
        <p:txBody>
          <a:bodyPr>
            <a:normAutofit/>
          </a:bodyPr>
          <a:lstStyle/>
          <a:p>
            <a:pPr algn="l"/>
            <a:r>
              <a:rPr lang="en-US" sz="4400" dirty="0" smtClean="0"/>
              <a:t>SLO - 500/520 = 96%</a:t>
            </a:r>
          </a:p>
          <a:p>
            <a:pPr algn="l"/>
            <a:r>
              <a:rPr lang="en-US" sz="4400" dirty="0" smtClean="0"/>
              <a:t>PLO – 20/25 = 80%</a:t>
            </a:r>
          </a:p>
        </p:txBody>
      </p:sp>
    </p:spTree>
    <p:extLst>
      <p:ext uri="{BB962C8B-B14F-4D97-AF65-F5344CB8AC3E}">
        <p14:creationId xmlns:p14="http://schemas.microsoft.com/office/powerpoint/2010/main" val="42652370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SLO PLO Assessments</a:t>
            </a:r>
            <a:br>
              <a:rPr lang="en-US" dirty="0" smtClean="0"/>
            </a:br>
            <a:r>
              <a:rPr lang="en-US" dirty="0" smtClean="0"/>
              <a:t>Spring 2016</a:t>
            </a:r>
            <a:endParaRPr lang="en-US" dirty="0"/>
          </a:p>
        </p:txBody>
      </p:sp>
      <p:sp>
        <p:nvSpPr>
          <p:cNvPr id="3" name="Subtitle 2"/>
          <p:cNvSpPr>
            <a:spLocks noGrp="1"/>
          </p:cNvSpPr>
          <p:nvPr>
            <p:ph idx="1"/>
          </p:nvPr>
        </p:nvSpPr>
        <p:spPr/>
        <p:txBody>
          <a:bodyPr>
            <a:noAutofit/>
          </a:bodyPr>
          <a:lstStyle/>
          <a:p>
            <a:pPr marL="457200" indent="-457200" algn="l">
              <a:buFont typeface="Arial" panose="020B0604020202020204" pitchFamily="34" charset="0"/>
              <a:buChar char="•"/>
            </a:pPr>
            <a:r>
              <a:rPr lang="en-US" sz="2800" dirty="0" smtClean="0"/>
              <a:t>Improved collaboration and adjunct faculty involvement</a:t>
            </a:r>
          </a:p>
          <a:p>
            <a:pPr marL="457200" indent="-457200" algn="l">
              <a:buFont typeface="Arial" panose="020B0604020202020204" pitchFamily="34" charset="0"/>
              <a:buChar char="•"/>
            </a:pPr>
            <a:r>
              <a:rPr lang="en-US" sz="2800" dirty="0" smtClean="0"/>
              <a:t>Recommendations from assessment Actions are being included in Program Review. This adds to justification of recommendations for equipment, technology, facilities, staffing, etc. </a:t>
            </a:r>
          </a:p>
          <a:p>
            <a:pPr marL="457200" indent="-457200" algn="l">
              <a:buFont typeface="Arial" panose="020B0604020202020204" pitchFamily="34" charset="0"/>
              <a:buChar char="•"/>
            </a:pPr>
            <a:endParaRPr lang="en-US" sz="2800" dirty="0"/>
          </a:p>
        </p:txBody>
      </p:sp>
    </p:spTree>
    <p:extLst>
      <p:ext uri="{BB962C8B-B14F-4D97-AF65-F5344CB8AC3E}">
        <p14:creationId xmlns:p14="http://schemas.microsoft.com/office/powerpoint/2010/main" val="20885765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 Special Committee Reports</a:t>
            </a:r>
            <a:endParaRPr lang="en-US" dirty="0"/>
          </a:p>
        </p:txBody>
      </p:sp>
      <p:sp>
        <p:nvSpPr>
          <p:cNvPr id="3" name="Content Placeholder 2"/>
          <p:cNvSpPr>
            <a:spLocks noGrp="1"/>
          </p:cNvSpPr>
          <p:nvPr>
            <p:ph idx="1"/>
          </p:nvPr>
        </p:nvSpPr>
        <p:spPr>
          <a:xfrm>
            <a:off x="866441" y="2489200"/>
            <a:ext cx="6343201" cy="4082288"/>
          </a:xfrm>
        </p:spPr>
        <p:txBody>
          <a:bodyPr>
            <a:normAutofit fontScale="62500" lnSpcReduction="20000"/>
          </a:bodyPr>
          <a:lstStyle/>
          <a:p>
            <a:r>
              <a:rPr lang="en-US" sz="2400" dirty="0"/>
              <a:t>ECC VP of Academic Affairs – Dr. Jean Shankweiler</a:t>
            </a:r>
            <a:r>
              <a:rPr lang="en-US" sz="2400" dirty="0" smtClean="0"/>
              <a:t>.  </a:t>
            </a:r>
            <a:r>
              <a:rPr lang="en-US" sz="2400" dirty="0" smtClean="0">
                <a:solidFill>
                  <a:srgbClr val="C00000"/>
                </a:solidFill>
              </a:rPr>
              <a:t>J. Shankweiler was feeling the love from the Canvas reps at a recent CIO conference.  Work is underway on the Strong Workforce Plan which would address the $1.5 available to strengthen CTE programs.  For the Faculty Position ID process, each division provides data and narrative for their proposed positions.  One dean and one faculty member represent the committee and the results of the balloting is taken to Dr. Maloney who makes the final determination re: hiring for the upcoming year.  J. Shankweiler offered kudos to the Construction Technology department who received a grant for a tiny house project.  She thanked M. Fields for his work on the successful OER grant.  The committee is reviewing applications for sabbatical leave, and committees to select the VP HR and Dean, Humanities are under way.  The Starfish Early Alert system is being piloted, which strengthens collaboration between faculty and counselors to support student success.</a:t>
            </a:r>
            <a:endParaRPr lang="en-US" sz="2400" dirty="0">
              <a:solidFill>
                <a:srgbClr val="C00000"/>
              </a:solidFill>
            </a:endParaRPr>
          </a:p>
          <a:p>
            <a:r>
              <a:rPr lang="en-US" sz="2400" dirty="0" smtClean="0"/>
              <a:t>ECC </a:t>
            </a:r>
            <a:r>
              <a:rPr lang="en-US" sz="2400" dirty="0"/>
              <a:t>VP of Student &amp; Community Advancement – </a:t>
            </a:r>
            <a:r>
              <a:rPr lang="en-US" sz="2400" dirty="0" smtClean="0">
                <a:solidFill>
                  <a:srgbClr val="C00000"/>
                </a:solidFill>
              </a:rPr>
              <a:t>Dr. Jeanie Nishime was off campus at CSUDH.</a:t>
            </a:r>
          </a:p>
        </p:txBody>
      </p:sp>
    </p:spTree>
    <p:extLst>
      <p:ext uri="{BB962C8B-B14F-4D97-AF65-F5344CB8AC3E}">
        <p14:creationId xmlns:p14="http://schemas.microsoft.com/office/powerpoint/2010/main" val="16454429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a:t>
            </a:r>
            <a:r>
              <a:rPr lang="en-US" dirty="0" smtClean="0"/>
              <a:t>. Unfinished Business</a:t>
            </a:r>
            <a:endParaRPr lang="en-US" sz="2700" dirty="0"/>
          </a:p>
        </p:txBody>
      </p:sp>
      <p:sp>
        <p:nvSpPr>
          <p:cNvPr id="3" name="Content Placeholder 2"/>
          <p:cNvSpPr>
            <a:spLocks noGrp="1"/>
          </p:cNvSpPr>
          <p:nvPr>
            <p:ph idx="1"/>
          </p:nvPr>
        </p:nvSpPr>
        <p:spPr>
          <a:xfrm>
            <a:off x="609599" y="2292440"/>
            <a:ext cx="6683830" cy="4565560"/>
          </a:xfrm>
        </p:spPr>
        <p:txBody>
          <a:bodyPr>
            <a:normAutofit lnSpcReduction="10000"/>
          </a:bodyPr>
          <a:lstStyle/>
          <a:p>
            <a:r>
              <a:rPr lang="en-US" sz="2000" b="1" dirty="0" smtClean="0">
                <a:solidFill>
                  <a:schemeClr val="tx2"/>
                </a:solidFill>
              </a:rPr>
              <a:t>Pages 33-39 </a:t>
            </a:r>
            <a:r>
              <a:rPr lang="en-US" sz="2000" b="1" dirty="0">
                <a:solidFill>
                  <a:schemeClr val="tx2"/>
                </a:solidFill>
              </a:rPr>
              <a:t>i</a:t>
            </a:r>
            <a:r>
              <a:rPr lang="en-US" sz="2000" b="1" dirty="0" smtClean="0">
                <a:solidFill>
                  <a:schemeClr val="tx2"/>
                </a:solidFill>
              </a:rPr>
              <a:t>n Senate Packet</a:t>
            </a:r>
          </a:p>
          <a:p>
            <a:r>
              <a:rPr lang="en-US" sz="2000" b="1" dirty="0" smtClean="0">
                <a:solidFill>
                  <a:schemeClr val="tx1"/>
                </a:solidFill>
              </a:rPr>
              <a:t>Educational Policies:</a:t>
            </a:r>
          </a:p>
          <a:p>
            <a:r>
              <a:rPr lang="en-US" sz="2000" dirty="0">
                <a:solidFill>
                  <a:schemeClr val="tx1"/>
                </a:solidFill>
              </a:rPr>
              <a:t>BP 4010 Academic Calendar </a:t>
            </a:r>
            <a:r>
              <a:rPr lang="en-US" sz="2000" b="1" dirty="0">
                <a:solidFill>
                  <a:schemeClr val="tx2"/>
                </a:solidFill>
              </a:rPr>
              <a:t>(page </a:t>
            </a:r>
            <a:r>
              <a:rPr lang="en-US" sz="2000" b="1" dirty="0" smtClean="0">
                <a:solidFill>
                  <a:schemeClr val="tx2"/>
                </a:solidFill>
              </a:rPr>
              <a:t>33)  </a:t>
            </a:r>
            <a:r>
              <a:rPr lang="en-US" sz="2000" dirty="0" smtClean="0">
                <a:solidFill>
                  <a:srgbClr val="C00000"/>
                </a:solidFill>
              </a:rPr>
              <a:t>The Senate voted to revise this BP to incorporate the key information from BP 5070.</a:t>
            </a:r>
            <a:endParaRPr lang="en-US" sz="2000" dirty="0">
              <a:solidFill>
                <a:srgbClr val="C00000"/>
              </a:solidFill>
            </a:endParaRPr>
          </a:p>
          <a:p>
            <a:r>
              <a:rPr lang="en-US" sz="2000" dirty="0">
                <a:solidFill>
                  <a:schemeClr val="tx1"/>
                </a:solidFill>
              </a:rPr>
              <a:t>BP 5070 Attendance </a:t>
            </a:r>
            <a:r>
              <a:rPr lang="en-US" sz="2000" b="1" dirty="0">
                <a:solidFill>
                  <a:schemeClr val="tx2"/>
                </a:solidFill>
              </a:rPr>
              <a:t>(page </a:t>
            </a:r>
            <a:r>
              <a:rPr lang="en-US" sz="2000" b="1" dirty="0" smtClean="0">
                <a:solidFill>
                  <a:schemeClr val="tx2"/>
                </a:solidFill>
              </a:rPr>
              <a:t>34) </a:t>
            </a:r>
            <a:r>
              <a:rPr lang="en-US" sz="2000" dirty="0" smtClean="0">
                <a:solidFill>
                  <a:srgbClr val="C00000"/>
                </a:solidFill>
              </a:rPr>
              <a:t>The Senate voted to eliminate this BP.</a:t>
            </a:r>
            <a:endParaRPr lang="en-US" sz="2000" dirty="0">
              <a:solidFill>
                <a:srgbClr val="C00000"/>
              </a:solidFill>
            </a:endParaRPr>
          </a:p>
          <a:p>
            <a:r>
              <a:rPr lang="en-US" sz="2000" dirty="0" smtClean="0">
                <a:solidFill>
                  <a:schemeClr val="tx1"/>
                </a:solidFill>
              </a:rPr>
              <a:t>CCLC Templates </a:t>
            </a:r>
            <a:r>
              <a:rPr lang="en-US" sz="2000" b="1" dirty="0" smtClean="0">
                <a:solidFill>
                  <a:schemeClr val="tx2"/>
                </a:solidFill>
              </a:rPr>
              <a:t>(pages 35-36)</a:t>
            </a:r>
          </a:p>
          <a:p>
            <a:pPr lvl="1"/>
            <a:r>
              <a:rPr lang="en-US" sz="2000" dirty="0" smtClean="0">
                <a:solidFill>
                  <a:schemeClr val="tx1"/>
                </a:solidFill>
              </a:rPr>
              <a:t>AP 4010 Academic Calendar</a:t>
            </a:r>
          </a:p>
          <a:p>
            <a:pPr lvl="1"/>
            <a:r>
              <a:rPr lang="en-US" sz="2000" dirty="0" smtClean="0">
                <a:solidFill>
                  <a:schemeClr val="tx1"/>
                </a:solidFill>
              </a:rPr>
              <a:t>BP 5070 Attendance</a:t>
            </a:r>
          </a:p>
          <a:p>
            <a:r>
              <a:rPr lang="en-US" sz="2000" dirty="0" smtClean="0">
                <a:solidFill>
                  <a:schemeClr val="tx1"/>
                </a:solidFill>
              </a:rPr>
              <a:t>Administrative Procedure 5070 </a:t>
            </a:r>
            <a:r>
              <a:rPr lang="en-US" sz="2000" b="1" dirty="0" smtClean="0">
                <a:solidFill>
                  <a:schemeClr val="tx2"/>
                </a:solidFill>
              </a:rPr>
              <a:t>(pages 37-39)  </a:t>
            </a:r>
            <a:r>
              <a:rPr lang="en-US" sz="2000" dirty="0" smtClean="0">
                <a:solidFill>
                  <a:srgbClr val="C00000"/>
                </a:solidFill>
              </a:rPr>
              <a:t>This AP was passed by the Senate.  Many thanks to all who contributed to the development of this AP!</a:t>
            </a:r>
          </a:p>
          <a:p>
            <a:endParaRPr lang="en-US" dirty="0" smtClean="0"/>
          </a:p>
          <a:p>
            <a:pPr marL="0" indent="0">
              <a:buNone/>
            </a:pPr>
            <a:endParaRPr lang="en-US" b="1" dirty="0" smtClean="0"/>
          </a:p>
          <a:p>
            <a:endParaRPr lang="en-US" dirty="0"/>
          </a:p>
        </p:txBody>
      </p:sp>
    </p:spTree>
    <p:extLst>
      <p:ext uri="{BB962C8B-B14F-4D97-AF65-F5344CB8AC3E}">
        <p14:creationId xmlns:p14="http://schemas.microsoft.com/office/powerpoint/2010/main" val="759799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2957" y="901024"/>
            <a:ext cx="9002949" cy="5309146"/>
          </a:xfrm>
          <a:prstGeom prst="rect">
            <a:avLst/>
          </a:prstGeom>
          <a:noFill/>
        </p:spPr>
        <p:txBody>
          <a:bodyPr wrap="square" rtlCol="0">
            <a:spAutoFit/>
          </a:bodyPr>
          <a:lstStyle/>
          <a:p>
            <a:pPr algn="ctr"/>
            <a:r>
              <a:rPr lang="en-US" sz="1500" b="1" u="sng" dirty="0"/>
              <a:t>AP 5070 Attendance Questions and Answers</a:t>
            </a:r>
          </a:p>
          <a:p>
            <a:endParaRPr lang="en-US" sz="1350" dirty="0"/>
          </a:p>
          <a:p>
            <a:pPr marL="257175" indent="-257175">
              <a:buAutoNum type="arabicPeriod"/>
            </a:pPr>
            <a:r>
              <a:rPr lang="en-US" sz="1350" dirty="0"/>
              <a:t>Are there Board Policies or Procedures that deal with the content in the AP?  </a:t>
            </a:r>
          </a:p>
          <a:p>
            <a:pPr marL="600075" lvl="1" indent="-257175">
              <a:buFont typeface="Arial" charset="0"/>
              <a:buChar char="•"/>
            </a:pPr>
            <a:r>
              <a:rPr lang="en-US" sz="1350" dirty="0"/>
              <a:t>No.  A little of it is in the faculty handbook and some is in the course catalog.</a:t>
            </a:r>
          </a:p>
          <a:p>
            <a:pPr lvl="1"/>
            <a:endParaRPr lang="en-US" sz="1350" dirty="0"/>
          </a:p>
          <a:p>
            <a:pPr marL="271463" lvl="1" indent="-257175">
              <a:buAutoNum type="arabicPeriod" startAt="2"/>
            </a:pPr>
            <a:r>
              <a:rPr lang="en-US" sz="1350" dirty="0"/>
              <a:t>Should we include the statement from the college catalog that students are ultimately responsible to drop themselves from classes?</a:t>
            </a:r>
          </a:p>
          <a:p>
            <a:pPr marL="648891" lvl="1" indent="-303610">
              <a:buFont typeface="Arial" charset="0"/>
              <a:buChar char="•"/>
            </a:pPr>
            <a:r>
              <a:rPr lang="en-US" sz="1350" dirty="0"/>
              <a:t>Yes.  In fact, there was some other information about processes from the student perspective that should be included in AP5070.  They are included in the current draft.</a:t>
            </a:r>
          </a:p>
          <a:p>
            <a:pPr marL="345281" lvl="1"/>
            <a:endParaRPr lang="en-US" sz="1350" dirty="0"/>
          </a:p>
          <a:p>
            <a:pPr marL="271463" lvl="1" indent="-257175">
              <a:buAutoNum type="arabicPeriod" startAt="3"/>
            </a:pPr>
            <a:r>
              <a:rPr lang="en-US" sz="1350" dirty="0"/>
              <a:t>Should ”To Be Announced” classes be in the AP?</a:t>
            </a:r>
          </a:p>
          <a:p>
            <a:pPr marL="606029" lvl="1" indent="-332185">
              <a:buFont typeface="Arial" charset="0"/>
              <a:buChar char="•"/>
            </a:pPr>
            <a:r>
              <a:rPr lang="en-US" sz="1350" dirty="0"/>
              <a:t>No.  Here’s the answer I received from the Analyst in Academic Affairs:  “Since all are TBA classes are positive attendance there is no need to mention them. The academic procedure already mentions positive attendance classes in item F. If you feel it’s necessary you can reference all our TBA classes are positive attendance for 320 reporting purposes.”</a:t>
            </a:r>
          </a:p>
          <a:p>
            <a:pPr marL="273844" lvl="1"/>
            <a:endParaRPr lang="en-US" sz="1350" dirty="0"/>
          </a:p>
          <a:p>
            <a:pPr marL="271463" lvl="1" indent="-257175">
              <a:buAutoNum type="arabicPeriod" startAt="4"/>
            </a:pPr>
            <a:r>
              <a:rPr lang="en-US" sz="1350" dirty="0"/>
              <a:t>Is there a time limit for reinstating students?</a:t>
            </a:r>
          </a:p>
          <a:p>
            <a:pPr marL="571500" lvl="2" indent="-214313">
              <a:buFont typeface="Arial" charset="0"/>
              <a:buChar char="•"/>
            </a:pPr>
            <a:r>
              <a:rPr lang="en-US" sz="1350" dirty="0"/>
              <a:t>Yes and no.   This is a complicated one.   For a number of years we would allow a reinstatement not only after census, but after the “W” date.   There were times when after the term concluded we can complete a reinstatement, but it had to be before MIS submission to the state.    However, effective Fall 2016 Financial Aid imposed a “freeze date.”    That date is tied to the census date.   Accordingly, we are not supposed to add any students after census.    We do allow students to submit documented and approved late add petitions beyond the 20% point up to the 40% point.   After that, we commit to Financial Aid that there are no more adds.    The complexity now is with reinstates and complex it is.   We still need to iron out those details with Financial Aid.</a:t>
            </a:r>
          </a:p>
          <a:p>
            <a:endParaRPr lang="en-US" sz="1350" dirty="0"/>
          </a:p>
        </p:txBody>
      </p:sp>
    </p:spTree>
    <p:extLst>
      <p:ext uri="{BB962C8B-B14F-4D97-AF65-F5344CB8AC3E}">
        <p14:creationId xmlns:p14="http://schemas.microsoft.com/office/powerpoint/2010/main" val="4012974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710332"/>
            <a:ext cx="7155893" cy="2554983"/>
          </a:xfrm>
        </p:spPr>
        <p:txBody>
          <a:bodyPr/>
          <a:lstStyle/>
          <a:p>
            <a:r>
              <a:rPr lang="en-US" dirty="0" smtClean="0"/>
              <a:t>ECC Academic Senate </a:t>
            </a:r>
            <a:r>
              <a:rPr lang="en-US" sz="2400" dirty="0" smtClean="0"/>
              <a:t>November 1st 2016</a:t>
            </a:r>
            <a:endParaRPr lang="en-US" sz="2400" dirty="0"/>
          </a:p>
        </p:txBody>
      </p:sp>
      <p:sp>
        <p:nvSpPr>
          <p:cNvPr id="3" name="Subtitle 2"/>
          <p:cNvSpPr>
            <a:spLocks noGrp="1"/>
          </p:cNvSpPr>
          <p:nvPr>
            <p:ph type="subTitle" idx="1"/>
          </p:nvPr>
        </p:nvSpPr>
        <p:spPr>
          <a:xfrm>
            <a:off x="866442" y="4289699"/>
            <a:ext cx="6620968" cy="1475139"/>
          </a:xfrm>
        </p:spPr>
        <p:txBody>
          <a:bodyPr>
            <a:normAutofit lnSpcReduction="10000"/>
          </a:bodyPr>
          <a:lstStyle/>
          <a:p>
            <a:endParaRPr lang="en-US" sz="2800" dirty="0" smtClean="0">
              <a:solidFill>
                <a:schemeClr val="tx1"/>
              </a:solidFill>
            </a:endParaRPr>
          </a:p>
          <a:p>
            <a:r>
              <a:rPr lang="en-US" sz="2800" dirty="0" smtClean="0">
                <a:solidFill>
                  <a:schemeClr val="tx1"/>
                </a:solidFill>
              </a:rPr>
              <a:t>Please</a:t>
            </a:r>
            <a:r>
              <a:rPr lang="en-US" sz="2800" b="1" dirty="0" smtClean="0">
                <a:solidFill>
                  <a:srgbClr val="00B050"/>
                </a:solidFill>
              </a:rPr>
              <a:t> </a:t>
            </a:r>
            <a:r>
              <a:rPr lang="en-US" sz="2800" b="1" u="sng" dirty="0" smtClean="0"/>
              <a:t>sign in</a:t>
            </a:r>
            <a:r>
              <a:rPr lang="en-US" sz="2400" b="1" dirty="0" smtClean="0"/>
              <a:t> </a:t>
            </a:r>
            <a:r>
              <a:rPr lang="en-US" sz="2400" dirty="0" smtClean="0">
                <a:solidFill>
                  <a:schemeClr val="tx1"/>
                </a:solidFill>
              </a:rPr>
              <a:t>&amp; </a:t>
            </a:r>
          </a:p>
          <a:p>
            <a:r>
              <a:rPr lang="en-US" sz="2400" dirty="0" smtClean="0">
                <a:solidFill>
                  <a:schemeClr val="tx1"/>
                </a:solidFill>
              </a:rPr>
              <a:t>pick up name card.</a:t>
            </a:r>
          </a:p>
          <a:p>
            <a:endParaRPr lang="en-US" dirty="0"/>
          </a:p>
        </p:txBody>
      </p:sp>
      <p:pic>
        <p:nvPicPr>
          <p:cNvPr id="14339" name="Picture 3" descr="ecclogomediu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7460" y="747711"/>
            <a:ext cx="2139950" cy="2081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a:stretch>
            <a:fillRect/>
          </a:stretch>
        </p:blipFill>
        <p:spPr>
          <a:xfrm>
            <a:off x="4947073" y="3870738"/>
            <a:ext cx="2940723" cy="231305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101498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0" y="2535399"/>
            <a:ext cx="9144000" cy="2125133"/>
          </a:xfrm>
          <a:prstGeom prst="rect">
            <a:avLst/>
          </a:prstGeom>
        </p:spPr>
      </p:pic>
      <p:sp>
        <p:nvSpPr>
          <p:cNvPr id="6" name="TextBox 5"/>
          <p:cNvSpPr txBox="1"/>
          <p:nvPr/>
        </p:nvSpPr>
        <p:spPr>
          <a:xfrm>
            <a:off x="3232307" y="1175302"/>
            <a:ext cx="2719527" cy="461665"/>
          </a:xfrm>
          <a:prstGeom prst="rect">
            <a:avLst/>
          </a:prstGeom>
          <a:noFill/>
        </p:spPr>
        <p:txBody>
          <a:bodyPr wrap="none" rtlCol="0">
            <a:spAutoFit/>
          </a:bodyPr>
          <a:lstStyle/>
          <a:p>
            <a:r>
              <a:rPr lang="en-US" sz="2400" dirty="0"/>
              <a:t>AP </a:t>
            </a:r>
            <a:r>
              <a:rPr lang="en-US" sz="2400"/>
              <a:t>5070 Attendance</a:t>
            </a:r>
          </a:p>
        </p:txBody>
      </p:sp>
    </p:spTree>
    <p:extLst>
      <p:ext uri="{BB962C8B-B14F-4D97-AF65-F5344CB8AC3E}">
        <p14:creationId xmlns:p14="http://schemas.microsoft.com/office/powerpoint/2010/main" val="33674011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a:t>
            </a:r>
            <a:r>
              <a:rPr lang="en-US" dirty="0" smtClean="0"/>
              <a:t>. Unfinished Business</a:t>
            </a:r>
            <a:endParaRPr lang="en-US" sz="2700" dirty="0"/>
          </a:p>
        </p:txBody>
      </p:sp>
      <p:sp>
        <p:nvSpPr>
          <p:cNvPr id="3" name="Content Placeholder 2"/>
          <p:cNvSpPr>
            <a:spLocks noGrp="1"/>
          </p:cNvSpPr>
          <p:nvPr>
            <p:ph idx="1"/>
          </p:nvPr>
        </p:nvSpPr>
        <p:spPr>
          <a:xfrm>
            <a:off x="609599" y="2292440"/>
            <a:ext cx="6683830" cy="4211392"/>
          </a:xfrm>
        </p:spPr>
        <p:txBody>
          <a:bodyPr>
            <a:normAutofit fontScale="70000" lnSpcReduction="20000"/>
          </a:bodyPr>
          <a:lstStyle/>
          <a:p>
            <a:r>
              <a:rPr lang="en-US" b="1" dirty="0" smtClean="0">
                <a:solidFill>
                  <a:schemeClr val="tx2"/>
                </a:solidFill>
              </a:rPr>
              <a:t>Pages 40-51 </a:t>
            </a:r>
            <a:r>
              <a:rPr lang="en-US" b="1" dirty="0">
                <a:solidFill>
                  <a:schemeClr val="tx2"/>
                </a:solidFill>
              </a:rPr>
              <a:t>i</a:t>
            </a:r>
            <a:r>
              <a:rPr lang="en-US" b="1" dirty="0" smtClean="0">
                <a:solidFill>
                  <a:schemeClr val="tx2"/>
                </a:solidFill>
              </a:rPr>
              <a:t>n Senate Packet</a:t>
            </a:r>
          </a:p>
          <a:p>
            <a:r>
              <a:rPr lang="en-US" b="1" dirty="0" smtClean="0">
                <a:solidFill>
                  <a:schemeClr val="tx1"/>
                </a:solidFill>
              </a:rPr>
              <a:t>Educational Master Plan (EMP)</a:t>
            </a:r>
            <a:r>
              <a:rPr lang="en-US" b="1" dirty="0" smtClean="0"/>
              <a:t>:</a:t>
            </a:r>
            <a:endParaRPr lang="en-US" b="1" dirty="0" smtClean="0">
              <a:solidFill>
                <a:schemeClr val="tx1"/>
              </a:solidFill>
            </a:endParaRPr>
          </a:p>
          <a:p>
            <a:r>
              <a:rPr lang="en-US" b="1" u="sng" dirty="0" smtClean="0">
                <a:solidFill>
                  <a:schemeClr val="accent1"/>
                </a:solidFill>
              </a:rPr>
              <a:t>Academic Senate Consultation: 2</a:t>
            </a:r>
            <a:r>
              <a:rPr lang="en-US" b="1" u="sng" baseline="30000" dirty="0" smtClean="0">
                <a:solidFill>
                  <a:schemeClr val="accent1"/>
                </a:solidFill>
              </a:rPr>
              <a:t>nd</a:t>
            </a:r>
            <a:r>
              <a:rPr lang="en-US" b="1" u="sng" dirty="0" smtClean="0">
                <a:solidFill>
                  <a:schemeClr val="accent1"/>
                </a:solidFill>
              </a:rPr>
              <a:t> Reading </a:t>
            </a:r>
          </a:p>
          <a:p>
            <a:r>
              <a:rPr lang="en-US" dirty="0" smtClean="0"/>
              <a:t>Anna </a:t>
            </a:r>
            <a:r>
              <a:rPr lang="en-US" dirty="0"/>
              <a:t>Brochet, </a:t>
            </a:r>
            <a:r>
              <a:rPr lang="en-US" dirty="0" smtClean="0"/>
              <a:t>Claudia </a:t>
            </a:r>
            <a:r>
              <a:rPr lang="en-US" dirty="0"/>
              <a:t>Striepe, </a:t>
            </a:r>
            <a:r>
              <a:rPr lang="en-US" dirty="0" smtClean="0"/>
              <a:t>Josh Troesh</a:t>
            </a:r>
          </a:p>
          <a:p>
            <a:r>
              <a:rPr lang="en-US" dirty="0" smtClean="0"/>
              <a:t>Additions to Initiative </a:t>
            </a:r>
            <a:r>
              <a:rPr lang="en-US" dirty="0"/>
              <a:t>A</a:t>
            </a:r>
            <a:r>
              <a:rPr lang="en-US" dirty="0" smtClean="0"/>
              <a:t>.</a:t>
            </a:r>
            <a:endParaRPr lang="en-US" dirty="0"/>
          </a:p>
          <a:p>
            <a:r>
              <a:rPr lang="en-US" dirty="0"/>
              <a:t>New #3. Identify and support job development and certifications to provide improved career technical educational opportunities for our students, in alignment with the Strong Workforce Program and other </a:t>
            </a:r>
            <a:r>
              <a:rPr lang="en-US" dirty="0" smtClean="0"/>
              <a:t>initiatives</a:t>
            </a:r>
            <a:endParaRPr lang="en-US" dirty="0"/>
          </a:p>
          <a:p>
            <a:r>
              <a:rPr lang="en-US" dirty="0"/>
              <a:t>New #4. Establish a long-range plan to expand a high-quality and robust distance education program to support access and increase enrollment and learning options through implementation of the Distance Education </a:t>
            </a:r>
            <a:r>
              <a:rPr lang="en-US" dirty="0" smtClean="0"/>
              <a:t>Plan</a:t>
            </a:r>
          </a:p>
          <a:p>
            <a:r>
              <a:rPr lang="en-US" dirty="0" smtClean="0">
                <a:solidFill>
                  <a:srgbClr val="C00000"/>
                </a:solidFill>
              </a:rPr>
              <a:t>The above changes were made in response to faculty input.  I. Graff and J. Shankweiler noted that the EMP goals and objectives are outlined in broad terms to allow the college to adapt  or adjust as needed.  The implementation will occur through an implementation plan, initiatives that begin at the division level, and relevant initiatives will be brought to the Senate for input and/or approval.</a:t>
            </a:r>
            <a:endParaRPr lang="en-US" b="1" dirty="0" smtClean="0"/>
          </a:p>
          <a:p>
            <a:endParaRPr lang="en-US" dirty="0"/>
          </a:p>
        </p:txBody>
      </p:sp>
    </p:spTree>
    <p:extLst>
      <p:ext uri="{BB962C8B-B14F-4D97-AF65-F5344CB8AC3E}">
        <p14:creationId xmlns:p14="http://schemas.microsoft.com/office/powerpoint/2010/main" val="2278770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a:t>
            </a:r>
            <a:r>
              <a:rPr lang="en-US" dirty="0" smtClean="0"/>
              <a:t>. New Business: Art Leible</a:t>
            </a:r>
            <a:endParaRPr lang="en-US" sz="2700" dirty="0"/>
          </a:p>
        </p:txBody>
      </p:sp>
      <p:sp>
        <p:nvSpPr>
          <p:cNvPr id="3" name="Content Placeholder 2"/>
          <p:cNvSpPr>
            <a:spLocks noGrp="1"/>
          </p:cNvSpPr>
          <p:nvPr>
            <p:ph idx="1"/>
          </p:nvPr>
        </p:nvSpPr>
        <p:spPr>
          <a:xfrm>
            <a:off x="609599" y="2292440"/>
            <a:ext cx="6683830" cy="4211392"/>
          </a:xfrm>
        </p:spPr>
        <p:txBody>
          <a:bodyPr>
            <a:normAutofit/>
          </a:bodyPr>
          <a:lstStyle/>
          <a:p>
            <a:r>
              <a:rPr lang="en-US" b="1" dirty="0" smtClean="0">
                <a:solidFill>
                  <a:schemeClr val="tx1"/>
                </a:solidFill>
                <a:hlinkClick r:id="rId3" action="ppaction://hlinkpres?slideindex=1&amp;slidetitle="/>
              </a:rPr>
              <a:t>ECC Technology Plan</a:t>
            </a:r>
            <a:r>
              <a:rPr lang="en-US" b="1" dirty="0" smtClean="0">
                <a:solidFill>
                  <a:schemeClr val="tx1"/>
                </a:solidFill>
              </a:rPr>
              <a:t> </a:t>
            </a:r>
            <a:r>
              <a:rPr lang="en-US" b="1" dirty="0" smtClean="0">
                <a:solidFill>
                  <a:schemeClr val="tx2"/>
                </a:solidFill>
              </a:rPr>
              <a:t>Pages 52-53 in Senate packet</a:t>
            </a:r>
          </a:p>
          <a:p>
            <a:r>
              <a:rPr lang="en-US" dirty="0" smtClean="0">
                <a:solidFill>
                  <a:srgbClr val="C00000"/>
                </a:solidFill>
              </a:rPr>
              <a:t>A. Leible provided a summary of the Technology Plan. (See the next 6 slides, also provided in the Senate packet).  He answered questions, indicating his goals include:</a:t>
            </a:r>
          </a:p>
          <a:p>
            <a:r>
              <a:rPr lang="en-US" dirty="0" smtClean="0">
                <a:solidFill>
                  <a:srgbClr val="C00000"/>
                </a:solidFill>
              </a:rPr>
              <a:t>Providing consistent staffing.</a:t>
            </a:r>
          </a:p>
          <a:p>
            <a:r>
              <a:rPr lang="en-US" dirty="0" smtClean="0">
                <a:solidFill>
                  <a:srgbClr val="C00000"/>
                </a:solidFill>
              </a:rPr>
              <a:t>Enhancing training for staff and faculty.</a:t>
            </a:r>
          </a:p>
          <a:p>
            <a:r>
              <a:rPr lang="en-US" dirty="0" smtClean="0">
                <a:solidFill>
                  <a:srgbClr val="C00000"/>
                </a:solidFill>
              </a:rPr>
              <a:t>Coordinating efforts between Media Services and ITS.</a:t>
            </a:r>
          </a:p>
          <a:p>
            <a:r>
              <a:rPr lang="en-US" dirty="0" smtClean="0">
                <a:solidFill>
                  <a:srgbClr val="C00000"/>
                </a:solidFill>
              </a:rPr>
              <a:t>Equipment replacement planning.</a:t>
            </a:r>
          </a:p>
          <a:p>
            <a:r>
              <a:rPr lang="en-US" dirty="0" smtClean="0">
                <a:solidFill>
                  <a:srgbClr val="C00000"/>
                </a:solidFill>
              </a:rPr>
              <a:t>He indicated that if an issue takes more than one week to resolve, faculty can contact him directly.</a:t>
            </a:r>
          </a:p>
          <a:p>
            <a:pPr marL="0" indent="0">
              <a:buNone/>
            </a:pPr>
            <a:endParaRPr lang="en-US" b="1" dirty="0" smtClean="0"/>
          </a:p>
          <a:p>
            <a:endParaRPr lang="en-US" dirty="0"/>
          </a:p>
        </p:txBody>
      </p:sp>
    </p:spTree>
    <p:extLst>
      <p:ext uri="{BB962C8B-B14F-4D97-AF65-F5344CB8AC3E}">
        <p14:creationId xmlns:p14="http://schemas.microsoft.com/office/powerpoint/2010/main" val="2815726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El Camino Community College District</a:t>
            </a:r>
            <a:endParaRPr lang="en-US" dirty="0"/>
          </a:p>
        </p:txBody>
      </p:sp>
      <p:sp>
        <p:nvSpPr>
          <p:cNvPr id="3" name="Subtitle 2"/>
          <p:cNvSpPr>
            <a:spLocks noGrp="1"/>
          </p:cNvSpPr>
          <p:nvPr>
            <p:ph type="subTitle" idx="1"/>
          </p:nvPr>
        </p:nvSpPr>
        <p:spPr/>
        <p:txBody>
          <a:bodyPr>
            <a:noAutofit/>
          </a:bodyPr>
          <a:lstStyle/>
          <a:p>
            <a:r>
              <a:rPr lang="en-US" sz="3300" dirty="0">
                <a:solidFill>
                  <a:schemeClr val="bg1"/>
                </a:solidFill>
              </a:rPr>
              <a:t>College Technology Master Plan 2018-2022</a:t>
            </a:r>
          </a:p>
        </p:txBody>
      </p:sp>
    </p:spTree>
    <p:extLst>
      <p:ext uri="{BB962C8B-B14F-4D97-AF65-F5344CB8AC3E}">
        <p14:creationId xmlns:p14="http://schemas.microsoft.com/office/powerpoint/2010/main" val="7173614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Plan Development Criteria</a:t>
            </a:r>
            <a:endParaRPr lang="en-US" dirty="0">
              <a:solidFill>
                <a:schemeClr val="bg1"/>
              </a:solidFill>
            </a:endParaRPr>
          </a:p>
        </p:txBody>
      </p:sp>
      <p:sp>
        <p:nvSpPr>
          <p:cNvPr id="3" name="Content Placeholder 2"/>
          <p:cNvSpPr>
            <a:spLocks noGrp="1"/>
          </p:cNvSpPr>
          <p:nvPr>
            <p:ph idx="1"/>
          </p:nvPr>
        </p:nvSpPr>
        <p:spPr/>
        <p:txBody>
          <a:bodyPr>
            <a:normAutofit lnSpcReduction="10000"/>
          </a:bodyPr>
          <a:lstStyle/>
          <a:p>
            <a:r>
              <a:rPr lang="en-US" dirty="0" smtClean="0"/>
              <a:t>Use Applicable components from 2012 Plan for Continuity</a:t>
            </a:r>
          </a:p>
          <a:p>
            <a:r>
              <a:rPr lang="en-US" dirty="0" smtClean="0"/>
              <a:t>Enhance Components as Needed (expand, enhance and clarify)</a:t>
            </a:r>
          </a:p>
          <a:p>
            <a:r>
              <a:rPr lang="en-US" dirty="0" smtClean="0"/>
              <a:t>Add </a:t>
            </a:r>
            <a:r>
              <a:rPr lang="en-US" dirty="0"/>
              <a:t>N</a:t>
            </a:r>
            <a:r>
              <a:rPr lang="en-US" dirty="0" smtClean="0"/>
              <a:t>ew Required Components (Security, Mobility, Data Stewardship, etc.)</a:t>
            </a:r>
          </a:p>
          <a:p>
            <a:r>
              <a:rPr lang="en-US" dirty="0" smtClean="0"/>
              <a:t>Ensure Alignment, parallel plan development with ED Master Plan under Comprehensive Master Plan and with 4 Focus areas integration</a:t>
            </a:r>
          </a:p>
          <a:p>
            <a:r>
              <a:rPr lang="en-US" dirty="0"/>
              <a:t>I</a:t>
            </a:r>
            <a:r>
              <a:rPr lang="en-US" dirty="0" smtClean="0"/>
              <a:t>ncorporate Best Practices and External Evaluations (</a:t>
            </a:r>
            <a:r>
              <a:rPr lang="en-US" dirty="0" err="1" smtClean="0"/>
              <a:t>PlanNet</a:t>
            </a:r>
            <a:r>
              <a:rPr lang="en-US" dirty="0" smtClean="0"/>
              <a:t>)</a:t>
            </a:r>
            <a:endParaRPr lang="en-US" dirty="0"/>
          </a:p>
        </p:txBody>
      </p:sp>
    </p:spTree>
    <p:extLst>
      <p:ext uri="{BB962C8B-B14F-4D97-AF65-F5344CB8AC3E}">
        <p14:creationId xmlns:p14="http://schemas.microsoft.com/office/powerpoint/2010/main" val="37936600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Carried forward from 2012 Technology Master Plan (or Enhanced)</a:t>
            </a:r>
            <a:endParaRPr lang="en-US" dirty="0">
              <a:solidFill>
                <a:schemeClr val="bg1"/>
              </a:solidFill>
            </a:endParaRPr>
          </a:p>
        </p:txBody>
      </p:sp>
      <p:sp>
        <p:nvSpPr>
          <p:cNvPr id="3" name="Content Placeholder 2"/>
          <p:cNvSpPr>
            <a:spLocks noGrp="1"/>
          </p:cNvSpPr>
          <p:nvPr>
            <p:ph idx="1"/>
          </p:nvPr>
        </p:nvSpPr>
        <p:spPr/>
        <p:txBody>
          <a:bodyPr/>
          <a:lstStyle/>
          <a:p>
            <a:r>
              <a:rPr lang="en-US" dirty="0" smtClean="0"/>
              <a:t>Learning Management Systems Infrastructure </a:t>
            </a:r>
          </a:p>
          <a:p>
            <a:r>
              <a:rPr lang="en-US" dirty="0" smtClean="0"/>
              <a:t>Supporting Pedagogical Innovations</a:t>
            </a:r>
          </a:p>
          <a:p>
            <a:r>
              <a:rPr lang="en-US" dirty="0" smtClean="0"/>
              <a:t>Support for Alignment of Technology within Education Master Plan</a:t>
            </a:r>
          </a:p>
          <a:p>
            <a:r>
              <a:rPr lang="en-US" dirty="0" smtClean="0"/>
              <a:t>Coordinated Support with Facilities Master Plan</a:t>
            </a:r>
            <a:endParaRPr lang="en-US" dirty="0"/>
          </a:p>
        </p:txBody>
      </p:sp>
    </p:spTree>
    <p:extLst>
      <p:ext uri="{BB962C8B-B14F-4D97-AF65-F5344CB8AC3E}">
        <p14:creationId xmlns:p14="http://schemas.microsoft.com/office/powerpoint/2010/main" val="27406454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Carried forward from 2012 Technology Master Plan (or Enhanced</a:t>
            </a:r>
            <a:r>
              <a:rPr lang="en-US" dirty="0" smtClean="0">
                <a:solidFill>
                  <a:schemeClr val="bg1"/>
                </a:solidFill>
              </a:rPr>
              <a:t>) 2</a:t>
            </a:r>
            <a:endParaRPr lang="en-US" dirty="0">
              <a:solidFill>
                <a:schemeClr val="bg1"/>
              </a:solidFill>
            </a:endParaRPr>
          </a:p>
        </p:txBody>
      </p:sp>
      <p:sp>
        <p:nvSpPr>
          <p:cNvPr id="3" name="Content Placeholder 2"/>
          <p:cNvSpPr>
            <a:spLocks noGrp="1"/>
          </p:cNvSpPr>
          <p:nvPr>
            <p:ph idx="1"/>
          </p:nvPr>
        </p:nvSpPr>
        <p:spPr/>
        <p:txBody>
          <a:bodyPr/>
          <a:lstStyle/>
          <a:p>
            <a:r>
              <a:rPr lang="en-US" dirty="0"/>
              <a:t>ADA, 508 Compliance, Adaptive/Assistive Learning Technology </a:t>
            </a:r>
          </a:p>
          <a:p>
            <a:r>
              <a:rPr lang="en-US" dirty="0" smtClean="0"/>
              <a:t>Enhanced clarification of Technology Governance (Clarify Actual Practices)</a:t>
            </a:r>
          </a:p>
          <a:p>
            <a:r>
              <a:rPr lang="en-US" dirty="0" smtClean="0"/>
              <a:t>Enhanced Funding and Planning Best Practices (Clarify Actual Practices) </a:t>
            </a:r>
          </a:p>
          <a:p>
            <a:r>
              <a:rPr lang="en-US" dirty="0" smtClean="0"/>
              <a:t>Improved Disaster Recovery Planning Requirements (Goals and Objectives)</a:t>
            </a:r>
          </a:p>
          <a:p>
            <a:endParaRPr lang="en-US" dirty="0"/>
          </a:p>
        </p:txBody>
      </p:sp>
    </p:spTree>
    <p:extLst>
      <p:ext uri="{BB962C8B-B14F-4D97-AF65-F5344CB8AC3E}">
        <p14:creationId xmlns:p14="http://schemas.microsoft.com/office/powerpoint/2010/main" val="34039210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New to the Technology Master Plan</a:t>
            </a:r>
            <a:endParaRPr lang="en-US" dirty="0">
              <a:solidFill>
                <a:schemeClr val="bg1"/>
              </a:solidFill>
            </a:endParaRPr>
          </a:p>
        </p:txBody>
      </p:sp>
      <p:sp>
        <p:nvSpPr>
          <p:cNvPr id="3" name="Content Placeholder 2"/>
          <p:cNvSpPr>
            <a:spLocks noGrp="1"/>
          </p:cNvSpPr>
          <p:nvPr>
            <p:ph idx="1"/>
          </p:nvPr>
        </p:nvSpPr>
        <p:spPr/>
        <p:txBody>
          <a:bodyPr/>
          <a:lstStyle/>
          <a:p>
            <a:r>
              <a:rPr lang="en-US" dirty="0" smtClean="0"/>
              <a:t>Security Infrastructure and Awareness Programs</a:t>
            </a:r>
          </a:p>
          <a:p>
            <a:r>
              <a:rPr lang="en-US" dirty="0" smtClean="0"/>
              <a:t>Data Governance and Stewardship</a:t>
            </a:r>
          </a:p>
          <a:p>
            <a:r>
              <a:rPr lang="en-US" dirty="0" smtClean="0"/>
              <a:t>Mobility, Wireless and all things Virtual</a:t>
            </a:r>
          </a:p>
          <a:p>
            <a:r>
              <a:rPr lang="en-US" dirty="0" smtClean="0"/>
              <a:t>Dashboards for Data Driven Decision Making</a:t>
            </a:r>
          </a:p>
          <a:p>
            <a:r>
              <a:rPr lang="en-US" dirty="0" smtClean="0"/>
              <a:t>Support for Enrollment Master Plan and Distance Education Master Plan</a:t>
            </a:r>
            <a:endParaRPr lang="en-US" dirty="0"/>
          </a:p>
        </p:txBody>
      </p:sp>
    </p:spTree>
    <p:extLst>
      <p:ext uri="{BB962C8B-B14F-4D97-AF65-F5344CB8AC3E}">
        <p14:creationId xmlns:p14="http://schemas.microsoft.com/office/powerpoint/2010/main" val="36670598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New to the Technology master plan 2</a:t>
            </a:r>
            <a:endParaRPr lang="en-US" dirty="0">
              <a:solidFill>
                <a:schemeClr val="bg1"/>
              </a:solidFill>
            </a:endParaRPr>
          </a:p>
        </p:txBody>
      </p:sp>
      <p:sp>
        <p:nvSpPr>
          <p:cNvPr id="3" name="Content Placeholder 2"/>
          <p:cNvSpPr>
            <a:spLocks noGrp="1"/>
          </p:cNvSpPr>
          <p:nvPr>
            <p:ph idx="1"/>
          </p:nvPr>
        </p:nvSpPr>
        <p:spPr/>
        <p:txBody>
          <a:bodyPr/>
          <a:lstStyle/>
          <a:p>
            <a:r>
              <a:rPr lang="en-US" dirty="0" smtClean="0"/>
              <a:t>Project Management and Prioritization (Efficiency of Resources)</a:t>
            </a:r>
          </a:p>
          <a:p>
            <a:r>
              <a:rPr lang="en-US" dirty="0" smtClean="0"/>
              <a:t>Objectives and Measures added to Goals (fully aligned Action Items)</a:t>
            </a:r>
          </a:p>
          <a:p>
            <a:r>
              <a:rPr lang="en-US" dirty="0" smtClean="0"/>
              <a:t>Formalization of a Feedback Process (Surveys and Evaluations)</a:t>
            </a:r>
          </a:p>
          <a:p>
            <a:r>
              <a:rPr lang="en-US" dirty="0" smtClean="0"/>
              <a:t>Equipment Replacement Planning (Life Cycle)</a:t>
            </a:r>
            <a:endParaRPr lang="en-US" dirty="0"/>
          </a:p>
        </p:txBody>
      </p:sp>
    </p:spTree>
    <p:extLst>
      <p:ext uri="{BB962C8B-B14F-4D97-AF65-F5344CB8AC3E}">
        <p14:creationId xmlns:p14="http://schemas.microsoft.com/office/powerpoint/2010/main" val="33092532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a:t>
            </a:r>
            <a:r>
              <a:rPr lang="en-US" dirty="0" smtClean="0"/>
              <a:t>. New Business: Chief M. Trevis</a:t>
            </a:r>
            <a:endParaRPr lang="en-US" sz="2700" dirty="0"/>
          </a:p>
        </p:txBody>
      </p:sp>
      <p:sp>
        <p:nvSpPr>
          <p:cNvPr id="3" name="Content Placeholder 2"/>
          <p:cNvSpPr>
            <a:spLocks noGrp="1"/>
          </p:cNvSpPr>
          <p:nvPr>
            <p:ph idx="1"/>
          </p:nvPr>
        </p:nvSpPr>
        <p:spPr>
          <a:xfrm>
            <a:off x="609599" y="2292440"/>
            <a:ext cx="6683830" cy="4211392"/>
          </a:xfrm>
        </p:spPr>
        <p:txBody>
          <a:bodyPr>
            <a:normAutofit/>
          </a:bodyPr>
          <a:lstStyle/>
          <a:p>
            <a:r>
              <a:rPr lang="en-US" b="1" dirty="0" smtClean="0">
                <a:solidFill>
                  <a:schemeClr val="tx1"/>
                </a:solidFill>
              </a:rPr>
              <a:t>Campus-Wide Emergency Response Drill: Lockdown – Shelter in Place</a:t>
            </a:r>
          </a:p>
          <a:p>
            <a:r>
              <a:rPr lang="en-US" dirty="0" smtClean="0">
                <a:solidFill>
                  <a:schemeClr val="tx1"/>
                </a:solidFill>
              </a:rPr>
              <a:t>Wednesday, November 9</a:t>
            </a:r>
            <a:r>
              <a:rPr lang="en-US" baseline="30000" dirty="0" smtClean="0">
                <a:solidFill>
                  <a:schemeClr val="tx1"/>
                </a:solidFill>
              </a:rPr>
              <a:t>th</a:t>
            </a:r>
            <a:r>
              <a:rPr lang="en-US" dirty="0" smtClean="0">
                <a:solidFill>
                  <a:schemeClr val="tx1"/>
                </a:solidFill>
              </a:rPr>
              <a:t>, 10 a.m. and 7 p.m.</a:t>
            </a:r>
          </a:p>
          <a:p>
            <a:r>
              <a:rPr lang="en-US" dirty="0" smtClean="0">
                <a:solidFill>
                  <a:schemeClr val="tx1"/>
                </a:solidFill>
              </a:rPr>
              <a:t>To sign up for </a:t>
            </a:r>
            <a:r>
              <a:rPr lang="en-US" dirty="0" err="1" smtClean="0">
                <a:solidFill>
                  <a:schemeClr val="tx1"/>
                </a:solidFill>
              </a:rPr>
              <a:t>Nixle</a:t>
            </a:r>
            <a:r>
              <a:rPr lang="en-US" dirty="0" smtClean="0">
                <a:solidFill>
                  <a:schemeClr val="tx1"/>
                </a:solidFill>
              </a:rPr>
              <a:t>:</a:t>
            </a:r>
          </a:p>
          <a:p>
            <a:pPr lvl="1"/>
            <a:r>
              <a:rPr lang="en-US" dirty="0" smtClean="0"/>
              <a:t>Compose </a:t>
            </a:r>
            <a:r>
              <a:rPr lang="en-US" dirty="0"/>
              <a:t>a text message to: </a:t>
            </a:r>
            <a:r>
              <a:rPr lang="en-US" b="1" dirty="0"/>
              <a:t>888777</a:t>
            </a:r>
            <a:r>
              <a:rPr lang="en-US" dirty="0"/>
              <a:t> (no dashes)</a:t>
            </a:r>
          </a:p>
          <a:p>
            <a:pPr lvl="1"/>
            <a:r>
              <a:rPr lang="en-US" dirty="0"/>
              <a:t>Text the following message: </a:t>
            </a:r>
            <a:br>
              <a:rPr lang="en-US" dirty="0"/>
            </a:br>
            <a:r>
              <a:rPr lang="en-US" b="1" dirty="0"/>
              <a:t>ECCPD</a:t>
            </a:r>
            <a:r>
              <a:rPr lang="en-US" dirty="0"/>
              <a:t> to receive alerts from El Camino College or </a:t>
            </a:r>
            <a:br>
              <a:rPr lang="en-US" dirty="0"/>
            </a:br>
            <a:r>
              <a:rPr lang="en-US" b="1" dirty="0"/>
              <a:t>CECPD</a:t>
            </a:r>
            <a:r>
              <a:rPr lang="en-US" dirty="0"/>
              <a:t> to receive alerts from ECC Compton Center </a:t>
            </a:r>
          </a:p>
          <a:p>
            <a:pPr lvl="1"/>
            <a:r>
              <a:rPr lang="en-US" dirty="0"/>
              <a:t>You will receive the following text message: "Thank you for signing up for El Camino </a:t>
            </a:r>
            <a:r>
              <a:rPr lang="en-US" dirty="0" smtClean="0"/>
              <a:t>College </a:t>
            </a:r>
            <a:r>
              <a:rPr lang="en-US" dirty="0"/>
              <a:t>Police Department Alerts</a:t>
            </a:r>
            <a:r>
              <a:rPr lang="en-US" dirty="0" smtClean="0"/>
              <a:t>."</a:t>
            </a:r>
            <a:endParaRPr lang="en-US" dirty="0"/>
          </a:p>
          <a:p>
            <a:r>
              <a:rPr lang="en-US" dirty="0" smtClean="0"/>
              <a:t>See email to all faculty from Rocky Bonura on 10.31.16 for more information.</a:t>
            </a:r>
            <a:endParaRPr lang="en-US" dirty="0"/>
          </a:p>
          <a:p>
            <a:endParaRPr lang="en-US" dirty="0" smtClean="0"/>
          </a:p>
          <a:p>
            <a:pPr marL="0" indent="0">
              <a:buNone/>
            </a:pPr>
            <a:endParaRPr lang="en-US" b="1" dirty="0" smtClean="0"/>
          </a:p>
          <a:p>
            <a:endParaRPr lang="en-US" dirty="0"/>
          </a:p>
        </p:txBody>
      </p:sp>
    </p:spTree>
    <p:extLst>
      <p:ext uri="{BB962C8B-B14F-4D97-AF65-F5344CB8AC3E}">
        <p14:creationId xmlns:p14="http://schemas.microsoft.com/office/powerpoint/2010/main" val="2882294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a:xfrm>
            <a:off x="338406" y="2489200"/>
            <a:ext cx="6343201" cy="4082288"/>
          </a:xfrm>
        </p:spPr>
        <p:txBody>
          <a:bodyPr>
            <a:normAutofit fontScale="92500" lnSpcReduction="20000"/>
          </a:bodyPr>
          <a:lstStyle/>
          <a:p>
            <a:pPr>
              <a:buFont typeface="+mj-lt"/>
              <a:buAutoNum type="alphaUcPeriod"/>
            </a:pPr>
            <a:r>
              <a:rPr lang="en-US" dirty="0"/>
              <a:t>Call to </a:t>
            </a:r>
            <a:r>
              <a:rPr lang="en-US" dirty="0" smtClean="0"/>
              <a:t>Order:  </a:t>
            </a:r>
            <a:r>
              <a:rPr lang="en-US" dirty="0" smtClean="0">
                <a:solidFill>
                  <a:srgbClr val="C00000"/>
                </a:solidFill>
              </a:rPr>
              <a:t>KDD apologized that hard copies of the Senate packet weren’t available for the meeting.  She will make sure packets are available for future meetings.</a:t>
            </a:r>
          </a:p>
          <a:p>
            <a:pPr>
              <a:buFont typeface="+mj-lt"/>
              <a:buAutoNum type="alphaUcPeriod"/>
            </a:pPr>
            <a:r>
              <a:rPr lang="en-US" dirty="0" smtClean="0"/>
              <a:t>Approval </a:t>
            </a:r>
            <a:r>
              <a:rPr lang="en-US" dirty="0"/>
              <a:t>of </a:t>
            </a:r>
            <a:r>
              <a:rPr lang="en-US" dirty="0" smtClean="0"/>
              <a:t>Minutes</a:t>
            </a:r>
          </a:p>
          <a:p>
            <a:pPr>
              <a:buFont typeface="+mj-lt"/>
              <a:buAutoNum type="alphaUcPeriod"/>
            </a:pPr>
            <a:r>
              <a:rPr lang="en-US" dirty="0" smtClean="0"/>
              <a:t>Officer </a:t>
            </a:r>
            <a:r>
              <a:rPr lang="en-US" dirty="0"/>
              <a:t>Reports</a:t>
            </a:r>
          </a:p>
          <a:p>
            <a:pPr>
              <a:buFont typeface="+mj-lt"/>
              <a:buAutoNum type="alphaUcPeriod"/>
            </a:pPr>
            <a:r>
              <a:rPr lang="en-US" dirty="0"/>
              <a:t>Special Committee Reports</a:t>
            </a:r>
          </a:p>
          <a:p>
            <a:pPr>
              <a:buFont typeface="+mj-lt"/>
              <a:buAutoNum type="alphaUcPeriod"/>
            </a:pPr>
            <a:r>
              <a:rPr lang="en-US" dirty="0"/>
              <a:t>Unfinished Business</a:t>
            </a:r>
          </a:p>
          <a:p>
            <a:pPr>
              <a:buFont typeface="+mj-lt"/>
              <a:buAutoNum type="alphaUcPeriod"/>
            </a:pPr>
            <a:r>
              <a:rPr lang="en-US" dirty="0">
                <a:solidFill>
                  <a:schemeClr val="tx1"/>
                </a:solidFill>
              </a:rPr>
              <a:t>New Business</a:t>
            </a:r>
          </a:p>
          <a:p>
            <a:pPr>
              <a:buFont typeface="+mj-lt"/>
              <a:buAutoNum type="alphaUcPeriod"/>
            </a:pPr>
            <a:r>
              <a:rPr lang="en-US" dirty="0"/>
              <a:t>Information Items – Discussion</a:t>
            </a:r>
          </a:p>
          <a:p>
            <a:pPr>
              <a:buFont typeface="+mj-lt"/>
              <a:buAutoNum type="alphaUcPeriod"/>
            </a:pPr>
            <a:r>
              <a:rPr lang="en-US" dirty="0"/>
              <a:t>Future Agenda Items</a:t>
            </a:r>
          </a:p>
          <a:p>
            <a:pPr>
              <a:buFont typeface="+mj-lt"/>
              <a:buAutoNum type="alphaUcPeriod"/>
            </a:pPr>
            <a:r>
              <a:rPr lang="en-US" dirty="0"/>
              <a:t>Public Comment</a:t>
            </a:r>
          </a:p>
          <a:p>
            <a:pPr>
              <a:buFont typeface="+mj-lt"/>
              <a:buAutoNum type="alphaUcPeriod"/>
            </a:pPr>
            <a:r>
              <a:rPr lang="en-US" dirty="0" smtClean="0"/>
              <a:t>Adjourn</a:t>
            </a:r>
            <a:endParaRPr lang="en-US" dirty="0"/>
          </a:p>
        </p:txBody>
      </p:sp>
    </p:spTree>
    <p:extLst>
      <p:ext uri="{BB962C8B-B14F-4D97-AF65-F5344CB8AC3E}">
        <p14:creationId xmlns:p14="http://schemas.microsoft.com/office/powerpoint/2010/main" val="3905197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a:t>
            </a:r>
            <a:r>
              <a:rPr lang="en-US" dirty="0" smtClean="0"/>
              <a:t>. New Business: Chief M. Trevis</a:t>
            </a:r>
            <a:endParaRPr lang="en-US" sz="2700" dirty="0"/>
          </a:p>
        </p:txBody>
      </p:sp>
      <p:sp>
        <p:nvSpPr>
          <p:cNvPr id="3" name="Content Placeholder 2"/>
          <p:cNvSpPr>
            <a:spLocks noGrp="1"/>
          </p:cNvSpPr>
          <p:nvPr>
            <p:ph idx="1"/>
          </p:nvPr>
        </p:nvSpPr>
        <p:spPr>
          <a:xfrm>
            <a:off x="609599" y="2292440"/>
            <a:ext cx="6683830" cy="4211392"/>
          </a:xfrm>
        </p:spPr>
        <p:txBody>
          <a:bodyPr>
            <a:normAutofit/>
          </a:bodyPr>
          <a:lstStyle/>
          <a:p>
            <a:r>
              <a:rPr lang="en-US" b="1" dirty="0" smtClean="0">
                <a:solidFill>
                  <a:schemeClr val="tx1"/>
                </a:solidFill>
              </a:rPr>
              <a:t>Campus-Wide Emergency Response Drill: Lockdown – Shelter in Place</a:t>
            </a:r>
          </a:p>
          <a:p>
            <a:r>
              <a:rPr lang="en-US" dirty="0" smtClean="0">
                <a:solidFill>
                  <a:schemeClr val="tx1"/>
                </a:solidFill>
              </a:rPr>
              <a:t>Wednesday, November 9</a:t>
            </a:r>
            <a:r>
              <a:rPr lang="en-US" baseline="30000" dirty="0" smtClean="0">
                <a:solidFill>
                  <a:schemeClr val="tx1"/>
                </a:solidFill>
              </a:rPr>
              <a:t>th</a:t>
            </a:r>
            <a:r>
              <a:rPr lang="en-US" dirty="0" smtClean="0">
                <a:solidFill>
                  <a:schemeClr val="tx1"/>
                </a:solidFill>
              </a:rPr>
              <a:t>, 10 a.m. and 7 p.m.</a:t>
            </a:r>
          </a:p>
          <a:p>
            <a:r>
              <a:rPr lang="en-US" dirty="0" smtClean="0">
                <a:solidFill>
                  <a:schemeClr val="tx1"/>
                </a:solidFill>
              </a:rPr>
              <a:t>To sign up for </a:t>
            </a:r>
            <a:r>
              <a:rPr lang="en-US" dirty="0" err="1" smtClean="0">
                <a:solidFill>
                  <a:schemeClr val="tx1"/>
                </a:solidFill>
              </a:rPr>
              <a:t>Nixle</a:t>
            </a:r>
            <a:r>
              <a:rPr lang="en-US" dirty="0" smtClean="0">
                <a:solidFill>
                  <a:schemeClr val="tx1"/>
                </a:solidFill>
              </a:rPr>
              <a:t>:</a:t>
            </a:r>
          </a:p>
          <a:p>
            <a:pPr lvl="1"/>
            <a:r>
              <a:rPr lang="en-US" dirty="0" smtClean="0"/>
              <a:t>Compose </a:t>
            </a:r>
            <a:r>
              <a:rPr lang="en-US" dirty="0"/>
              <a:t>a text message to: </a:t>
            </a:r>
            <a:r>
              <a:rPr lang="en-US" b="1" dirty="0"/>
              <a:t>888777</a:t>
            </a:r>
            <a:r>
              <a:rPr lang="en-US" dirty="0"/>
              <a:t> (no dashes)</a:t>
            </a:r>
          </a:p>
          <a:p>
            <a:pPr lvl="1"/>
            <a:r>
              <a:rPr lang="en-US" dirty="0"/>
              <a:t>Text the following message: </a:t>
            </a:r>
            <a:br>
              <a:rPr lang="en-US" dirty="0"/>
            </a:br>
            <a:r>
              <a:rPr lang="en-US" b="1" dirty="0"/>
              <a:t>ECCPD</a:t>
            </a:r>
            <a:r>
              <a:rPr lang="en-US" dirty="0"/>
              <a:t> to receive alerts from El Camino College or </a:t>
            </a:r>
            <a:br>
              <a:rPr lang="en-US" dirty="0"/>
            </a:br>
            <a:r>
              <a:rPr lang="en-US" b="1" dirty="0"/>
              <a:t>CECPD</a:t>
            </a:r>
            <a:r>
              <a:rPr lang="en-US" dirty="0"/>
              <a:t> to receive alerts from ECC Compton Center </a:t>
            </a:r>
          </a:p>
          <a:p>
            <a:pPr lvl="1"/>
            <a:r>
              <a:rPr lang="en-US" dirty="0"/>
              <a:t>You will receive the following text message: "Thank you for signing up for El Camino </a:t>
            </a:r>
            <a:r>
              <a:rPr lang="en-US" dirty="0" smtClean="0"/>
              <a:t>College </a:t>
            </a:r>
            <a:r>
              <a:rPr lang="en-US" dirty="0"/>
              <a:t>Police Department Alerts</a:t>
            </a:r>
            <a:r>
              <a:rPr lang="en-US" dirty="0" smtClean="0"/>
              <a:t>."</a:t>
            </a:r>
            <a:endParaRPr lang="en-US" dirty="0"/>
          </a:p>
          <a:p>
            <a:r>
              <a:rPr lang="en-US" dirty="0" smtClean="0"/>
              <a:t>See email to all faculty from Rocky Bonura on 10.31.16 for more information.</a:t>
            </a:r>
            <a:endParaRPr lang="en-US" dirty="0"/>
          </a:p>
          <a:p>
            <a:endParaRPr lang="en-US" dirty="0" smtClean="0"/>
          </a:p>
          <a:p>
            <a:pPr marL="0" indent="0">
              <a:buNone/>
            </a:pPr>
            <a:endParaRPr lang="en-US" b="1" dirty="0" smtClean="0"/>
          </a:p>
          <a:p>
            <a:endParaRPr lang="en-US" dirty="0"/>
          </a:p>
        </p:txBody>
      </p:sp>
    </p:spTree>
    <p:extLst>
      <p:ext uri="{BB962C8B-B14F-4D97-AF65-F5344CB8AC3E}">
        <p14:creationId xmlns:p14="http://schemas.microsoft.com/office/powerpoint/2010/main" val="2439826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solidFill>
                  <a:srgbClr val="C00000"/>
                </a:solidFill>
              </a:rPr>
              <a:t>Chief Trevis provided an overview of the emergency response drill, as outlined in Rocky </a:t>
            </a:r>
            <a:r>
              <a:rPr lang="en-US" dirty="0" err="1" smtClean="0">
                <a:solidFill>
                  <a:srgbClr val="C00000"/>
                </a:solidFill>
              </a:rPr>
              <a:t>Bonura’s</a:t>
            </a:r>
            <a:r>
              <a:rPr lang="en-US" dirty="0" smtClean="0">
                <a:solidFill>
                  <a:srgbClr val="C00000"/>
                </a:solidFill>
              </a:rPr>
              <a:t> email to the faculty listserv on 10.31.16.  To minimize the likelihood that the drill will be mistaken for a real emergency, Public Relations is distributing information about the drill to the community.  If there is a real emergency during the drill, faculty are asked to contact Campus Police and notify them there is a “real emergency” occurring.  Faculty are encouraged to view and/or share with their students the following video:</a:t>
            </a:r>
          </a:p>
          <a:p>
            <a:r>
              <a:rPr lang="en-US" dirty="0">
                <a:hlinkClick r:id="rId2"/>
              </a:rPr>
              <a:t>https://www.youtube.com/watch?v=9Z9zkU--</a:t>
            </a:r>
            <a:r>
              <a:rPr lang="en-US" dirty="0" smtClean="0">
                <a:hlinkClick r:id="rId2"/>
              </a:rPr>
              <a:t>FLQ&amp;feature=youtu.be</a:t>
            </a:r>
            <a:endParaRPr lang="en-US" dirty="0" smtClean="0"/>
          </a:p>
          <a:p>
            <a:endParaRPr lang="en-US" dirty="0"/>
          </a:p>
        </p:txBody>
      </p:sp>
    </p:spTree>
    <p:extLst>
      <p:ext uri="{BB962C8B-B14F-4D97-AF65-F5344CB8AC3E}">
        <p14:creationId xmlns:p14="http://schemas.microsoft.com/office/powerpoint/2010/main" val="8341930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C00000"/>
                </a:solidFill>
              </a:rPr>
              <a:t>Following the drill, Campus Police will invite feedback and Chief Trevis encouraged faculty to be candid about what did and did not work.</a:t>
            </a:r>
          </a:p>
          <a:p>
            <a:r>
              <a:rPr lang="en-US" dirty="0" smtClean="0">
                <a:solidFill>
                  <a:srgbClr val="C00000"/>
                </a:solidFill>
              </a:rPr>
              <a:t>Campus Police is working with the Special Resource Center to be certain that students with disabilities are accommodated during the drill.</a:t>
            </a:r>
          </a:p>
          <a:p>
            <a:r>
              <a:rPr lang="en-US" dirty="0" smtClean="0">
                <a:solidFill>
                  <a:srgbClr val="C00000"/>
                </a:solidFill>
              </a:rPr>
              <a:t>For faculty in non-classroom settings, it may be useful to alert students before the start of the drill.  </a:t>
            </a:r>
          </a:p>
          <a:p>
            <a:r>
              <a:rPr lang="en-US" dirty="0" smtClean="0">
                <a:solidFill>
                  <a:srgbClr val="C00000"/>
                </a:solidFill>
              </a:rPr>
              <a:t>Chief expressed a willingness to discuss some of the problems that exist which lead to active shooter situations.</a:t>
            </a:r>
            <a:endParaRPr lang="en-US" dirty="0">
              <a:solidFill>
                <a:srgbClr val="C00000"/>
              </a:solidFill>
            </a:endParaRPr>
          </a:p>
        </p:txBody>
      </p:sp>
    </p:spTree>
    <p:extLst>
      <p:ext uri="{BB962C8B-B14F-4D97-AF65-F5344CB8AC3E}">
        <p14:creationId xmlns:p14="http://schemas.microsoft.com/office/powerpoint/2010/main" val="40369436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 Information Items – Discussion:</a:t>
            </a:r>
            <a:endParaRPr lang="en-US" dirty="0"/>
          </a:p>
        </p:txBody>
      </p:sp>
      <p:sp>
        <p:nvSpPr>
          <p:cNvPr id="5" name="Content Placeholder 4"/>
          <p:cNvSpPr>
            <a:spLocks noGrp="1"/>
          </p:cNvSpPr>
          <p:nvPr>
            <p:ph idx="1"/>
          </p:nvPr>
        </p:nvSpPr>
        <p:spPr>
          <a:xfrm>
            <a:off x="827700" y="1930399"/>
            <a:ext cx="6711654" cy="4024717"/>
          </a:xfrm>
        </p:spPr>
        <p:txBody>
          <a:bodyPr>
            <a:normAutofit fontScale="55000" lnSpcReduction="20000"/>
          </a:bodyPr>
          <a:lstStyle/>
          <a:p>
            <a:pPr marL="0" indent="0">
              <a:buNone/>
            </a:pPr>
            <a:endParaRPr lang="en-US" dirty="0" smtClean="0"/>
          </a:p>
          <a:p>
            <a:r>
              <a:rPr lang="en-US" sz="2500" b="1" dirty="0" smtClean="0">
                <a:solidFill>
                  <a:schemeClr val="tx1"/>
                </a:solidFill>
              </a:rPr>
              <a:t>Department Chairs:</a:t>
            </a:r>
          </a:p>
          <a:p>
            <a:r>
              <a:rPr lang="en-US" sz="2500" dirty="0" smtClean="0">
                <a:solidFill>
                  <a:schemeClr val="tx1"/>
                </a:solidFill>
              </a:rPr>
              <a:t>Professor Daniel Berney, Dance (Fine Arts)</a:t>
            </a:r>
          </a:p>
          <a:p>
            <a:pPr lvl="1"/>
            <a:r>
              <a:rPr lang="en-US" sz="2500" b="1" dirty="0" smtClean="0">
                <a:solidFill>
                  <a:schemeClr val="tx2"/>
                </a:solidFill>
              </a:rPr>
              <a:t>Page 54 in Senate packet.  </a:t>
            </a:r>
            <a:r>
              <a:rPr lang="en-US" sz="2500" dirty="0" smtClean="0">
                <a:solidFill>
                  <a:srgbClr val="C00000"/>
                </a:solidFill>
              </a:rPr>
              <a:t>Faculty were invited to discuss the information in the packet with their colleagues.  Data will be compiled from peer institutions during the winter break with a report back to the senate in the spring semester.  </a:t>
            </a:r>
          </a:p>
          <a:p>
            <a:r>
              <a:rPr lang="en-US" sz="2500" b="1" dirty="0" smtClean="0"/>
              <a:t>Online Educational Resources:</a:t>
            </a:r>
          </a:p>
          <a:p>
            <a:r>
              <a:rPr lang="en-US" sz="2500" dirty="0" smtClean="0"/>
              <a:t>Professor Mark Fields, Administration of Justice (Industry &amp; Technology)</a:t>
            </a:r>
          </a:p>
          <a:p>
            <a:pPr lvl="1"/>
            <a:r>
              <a:rPr lang="en-US" sz="2500" dirty="0" smtClean="0"/>
              <a:t>Member, Common </a:t>
            </a:r>
            <a:r>
              <a:rPr lang="en-US" sz="2500" dirty="0"/>
              <a:t>Course Management System (CCMS) committee of Online Education Initiative (OEI).  </a:t>
            </a:r>
            <a:endParaRPr lang="en-US" sz="2500" dirty="0" smtClean="0"/>
          </a:p>
          <a:p>
            <a:pPr lvl="1"/>
            <a:r>
              <a:rPr lang="en-US" sz="2500" dirty="0" smtClean="0">
                <a:solidFill>
                  <a:srgbClr val="C00000"/>
                </a:solidFill>
              </a:rPr>
              <a:t>M. Fields noted that ECC received $19K in funding from the Chancellor’s Office to support 7 early adopters who will use free online textbooks.  There will be campus-wide forums for the grant recipients to share the results of the pilot program and training opportunities.  It was noted that College of the Canyons has a zero-textbook-cost degree in Sociology.  </a:t>
            </a:r>
            <a:endParaRPr lang="en-US" sz="2500" dirty="0">
              <a:solidFill>
                <a:srgbClr val="C00000"/>
              </a:solidFill>
            </a:endParaRPr>
          </a:p>
          <a:p>
            <a:endParaRPr lang="en-US" sz="2400" dirty="0"/>
          </a:p>
        </p:txBody>
      </p:sp>
    </p:spTree>
    <p:extLst>
      <p:ext uri="{BB962C8B-B14F-4D97-AF65-F5344CB8AC3E}">
        <p14:creationId xmlns:p14="http://schemas.microsoft.com/office/powerpoint/2010/main" val="40817699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a:xfrm>
            <a:off x="609599" y="2160590"/>
            <a:ext cx="6347714" cy="4490581"/>
          </a:xfrm>
        </p:spPr>
        <p:txBody>
          <a:bodyPr>
            <a:normAutofit fontScale="85000" lnSpcReduction="20000"/>
          </a:bodyPr>
          <a:lstStyle/>
          <a:p>
            <a:r>
              <a:rPr lang="en-US" sz="2400" dirty="0">
                <a:solidFill>
                  <a:schemeClr val="tx1"/>
                </a:solidFill>
              </a:rPr>
              <a:t>H.  Future Agenda </a:t>
            </a:r>
            <a:r>
              <a:rPr lang="en-US" sz="2400" dirty="0" smtClean="0">
                <a:solidFill>
                  <a:schemeClr val="tx1"/>
                </a:solidFill>
              </a:rPr>
              <a:t>Items</a:t>
            </a:r>
          </a:p>
          <a:p>
            <a:pPr lvl="0"/>
            <a:r>
              <a:rPr lang="en-US" dirty="0"/>
              <a:t>Ed Policies: BP/AP 5010, AP 5011 Admissions and Concurrent Enrollment, BP/AP 3710 Securing of Copyright &amp; BP/AP 3715 Intellectual Property.</a:t>
            </a:r>
          </a:p>
          <a:p>
            <a:pPr lvl="0"/>
            <a:r>
              <a:rPr lang="en-US" dirty="0"/>
              <a:t>Canvas Implementation and Support</a:t>
            </a:r>
          </a:p>
          <a:p>
            <a:r>
              <a:rPr lang="en-US" dirty="0" smtClean="0"/>
              <a:t>Student </a:t>
            </a:r>
            <a:r>
              <a:rPr lang="en-US" dirty="0"/>
              <a:t>Success Initiatives (SSSP, SEP, BSI, BSSOT, etc.) </a:t>
            </a:r>
            <a:endParaRPr lang="en-US" dirty="0" smtClean="0"/>
          </a:p>
          <a:p>
            <a:r>
              <a:rPr lang="en-US" dirty="0" smtClean="0"/>
              <a:t>Faculty Association for California Community Colleges (FACCC): </a:t>
            </a:r>
            <a:r>
              <a:rPr lang="en-US" dirty="0" smtClean="0">
                <a:solidFill>
                  <a:srgbClr val="C00000"/>
                </a:solidFill>
              </a:rPr>
              <a:t>C. Halligan encouraged faculty to consult the FACCC website for information on the issues and candidates.  FACCC interviews the candidates and vets them for their support of issues related to CCCs.  Of particular interest in the upcoming election are district representatives and Props 51 and 55.  C. Halligan serves in a leadership role in FACCC and is an excellent resource for faculty wanting more information.  He encouraged all faculty to “Vote!”</a:t>
            </a:r>
          </a:p>
          <a:p>
            <a:r>
              <a:rPr lang="en-US" sz="2400" dirty="0" smtClean="0">
                <a:solidFill>
                  <a:schemeClr val="tx1"/>
                </a:solidFill>
              </a:rPr>
              <a:t>I</a:t>
            </a:r>
            <a:r>
              <a:rPr lang="en-US" sz="2400" dirty="0">
                <a:solidFill>
                  <a:schemeClr val="tx1"/>
                </a:solidFill>
              </a:rPr>
              <a:t>. Public Comment</a:t>
            </a:r>
          </a:p>
          <a:p>
            <a:r>
              <a:rPr lang="en-US" sz="2400" dirty="0">
                <a:solidFill>
                  <a:schemeClr val="tx1"/>
                </a:solidFill>
              </a:rPr>
              <a:t>J. </a:t>
            </a:r>
            <a:r>
              <a:rPr lang="en-US" sz="2400" dirty="0" smtClean="0">
                <a:solidFill>
                  <a:schemeClr val="tx1"/>
                </a:solidFill>
              </a:rPr>
              <a:t>Adjourn</a:t>
            </a:r>
            <a:endParaRPr lang="en-US" sz="2400" dirty="0">
              <a:solidFill>
                <a:schemeClr val="tx1"/>
              </a:solidFill>
            </a:endParaRPr>
          </a:p>
        </p:txBody>
      </p:sp>
    </p:spTree>
    <p:extLst>
      <p:ext uri="{BB962C8B-B14F-4D97-AF65-F5344CB8AC3E}">
        <p14:creationId xmlns:p14="http://schemas.microsoft.com/office/powerpoint/2010/main" val="14393410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440" y="927099"/>
            <a:ext cx="6777944" cy="709865"/>
          </a:xfrm>
        </p:spPr>
        <p:txBody>
          <a:bodyPr/>
          <a:lstStyle/>
          <a:p>
            <a:r>
              <a:rPr lang="en-US" dirty="0"/>
              <a:t>C. Officer Reports: President</a:t>
            </a:r>
            <a:br>
              <a:rPr lang="en-US" dirty="0"/>
            </a:br>
            <a:r>
              <a:rPr lang="en-US" dirty="0"/>
              <a:t>Kristie Daniel-DiGregorio </a:t>
            </a:r>
          </a:p>
        </p:txBody>
      </p:sp>
      <p:sp>
        <p:nvSpPr>
          <p:cNvPr id="3" name="Content Placeholder 2"/>
          <p:cNvSpPr>
            <a:spLocks noGrp="1"/>
          </p:cNvSpPr>
          <p:nvPr>
            <p:ph idx="1"/>
          </p:nvPr>
        </p:nvSpPr>
        <p:spPr>
          <a:xfrm>
            <a:off x="866441" y="2489200"/>
            <a:ext cx="7015429" cy="4001752"/>
          </a:xfrm>
        </p:spPr>
        <p:txBody>
          <a:bodyPr>
            <a:normAutofit fontScale="77500" lnSpcReduction="20000"/>
          </a:bodyPr>
          <a:lstStyle/>
          <a:p>
            <a:r>
              <a:rPr lang="en-US" b="1" dirty="0" smtClean="0">
                <a:solidFill>
                  <a:schemeClr val="accent1"/>
                </a:solidFill>
              </a:rPr>
              <a:t>Welcome Dean Jackie Sims, Mathematics.  </a:t>
            </a:r>
            <a:r>
              <a:rPr lang="en-US" dirty="0" smtClean="0">
                <a:solidFill>
                  <a:srgbClr val="C00000"/>
                </a:solidFill>
              </a:rPr>
              <a:t>Dean Sims started at ECC in 2002 as an adjunct instructor, joining the full-time ranks in 2004.  She planned to serve as an Interim Associate Dean for a short time, but that position led to her current role as dean.</a:t>
            </a:r>
          </a:p>
          <a:p>
            <a:r>
              <a:rPr lang="en-US" b="1" dirty="0" smtClean="0">
                <a:solidFill>
                  <a:schemeClr val="tx2"/>
                </a:solidFill>
              </a:rPr>
              <a:t>Pages 12-18 </a:t>
            </a:r>
            <a:r>
              <a:rPr lang="en-US" b="1" dirty="0">
                <a:solidFill>
                  <a:schemeClr val="tx2"/>
                </a:solidFill>
              </a:rPr>
              <a:t>in Senate Packet</a:t>
            </a:r>
          </a:p>
          <a:p>
            <a:r>
              <a:rPr lang="en-US" b="1" dirty="0" smtClean="0"/>
              <a:t>ASCCC:</a:t>
            </a:r>
          </a:p>
          <a:p>
            <a:r>
              <a:rPr lang="en-US" b="1" dirty="0" smtClean="0"/>
              <a:t>Fall Plenary</a:t>
            </a:r>
            <a:r>
              <a:rPr lang="en-US" dirty="0" smtClean="0"/>
              <a:t>: This Thursday-Saturday.  </a:t>
            </a:r>
          </a:p>
          <a:p>
            <a:r>
              <a:rPr lang="en-US" b="1" dirty="0" smtClean="0"/>
              <a:t>Resolutions for Consideration Include </a:t>
            </a:r>
            <a:r>
              <a:rPr lang="en-US" dirty="0" smtClean="0">
                <a:solidFill>
                  <a:srgbClr val="C00000"/>
                </a:solidFill>
              </a:rPr>
              <a:t>(see packet for resolutions and link to all resolutions)</a:t>
            </a:r>
            <a:r>
              <a:rPr lang="en-US" dirty="0" smtClean="0"/>
              <a:t>:</a:t>
            </a:r>
          </a:p>
          <a:p>
            <a:r>
              <a:rPr lang="en-US" dirty="0" smtClean="0"/>
              <a:t>More </a:t>
            </a:r>
            <a:r>
              <a:rPr lang="en-US" dirty="0"/>
              <a:t>Flexible Discipline for </a:t>
            </a:r>
            <a:r>
              <a:rPr lang="en-US" dirty="0" smtClean="0"/>
              <a:t>Emerging Career </a:t>
            </a:r>
            <a:r>
              <a:rPr lang="en-US" dirty="0"/>
              <a:t>and Technical Education </a:t>
            </a:r>
            <a:r>
              <a:rPr lang="en-US" dirty="0" smtClean="0"/>
              <a:t>Fields</a:t>
            </a:r>
          </a:p>
          <a:p>
            <a:r>
              <a:rPr lang="en-US" dirty="0"/>
              <a:t>Modification of the </a:t>
            </a:r>
            <a:r>
              <a:rPr lang="en-US" dirty="0" err="1" smtClean="0"/>
              <a:t>CCCApply</a:t>
            </a:r>
            <a:r>
              <a:rPr lang="en-US" dirty="0" smtClean="0"/>
              <a:t> </a:t>
            </a:r>
            <a:r>
              <a:rPr lang="en-US" dirty="0"/>
              <a:t>Standard </a:t>
            </a:r>
            <a:r>
              <a:rPr lang="en-US" dirty="0" smtClean="0"/>
              <a:t>Application.  </a:t>
            </a:r>
            <a:r>
              <a:rPr lang="en-US" dirty="0" smtClean="0">
                <a:solidFill>
                  <a:srgbClr val="C00000"/>
                </a:solidFill>
              </a:rPr>
              <a:t>KDD noted that mandated questions make it difficult to simplify </a:t>
            </a:r>
            <a:r>
              <a:rPr lang="en-US" dirty="0" err="1" smtClean="0">
                <a:solidFill>
                  <a:srgbClr val="C00000"/>
                </a:solidFill>
              </a:rPr>
              <a:t>CCCApply</a:t>
            </a:r>
            <a:r>
              <a:rPr lang="en-US" dirty="0" smtClean="0">
                <a:solidFill>
                  <a:srgbClr val="C00000"/>
                </a:solidFill>
              </a:rPr>
              <a:t> for noncredit students.  C. Wells suggested that providing assistance to noncredit applicants would be preferable to creating a separate application.  </a:t>
            </a:r>
            <a:endParaRPr lang="en-US" dirty="0"/>
          </a:p>
          <a:p>
            <a:r>
              <a:rPr lang="en-US" b="1" dirty="0" smtClean="0"/>
              <a:t>Exemplary </a:t>
            </a:r>
            <a:r>
              <a:rPr lang="en-US" b="1" dirty="0"/>
              <a:t>Program Award: </a:t>
            </a:r>
            <a:r>
              <a:rPr lang="en-US" dirty="0"/>
              <a:t>Contextualized Teaching and Learning.  ECC Deadline: November 1</a:t>
            </a:r>
            <a:r>
              <a:rPr lang="en-US" baseline="30000" dirty="0"/>
              <a:t>st</a:t>
            </a:r>
            <a:r>
              <a:rPr lang="en-US" dirty="0"/>
              <a:t>, </a:t>
            </a:r>
            <a:r>
              <a:rPr lang="en-US" dirty="0" smtClean="0"/>
              <a:t>2016 at 4 p.m. </a:t>
            </a:r>
            <a:r>
              <a:rPr lang="en-US" dirty="0"/>
              <a:t>emailed to </a:t>
            </a:r>
            <a:r>
              <a:rPr lang="en-US" dirty="0">
                <a:hlinkClick r:id="rId2"/>
              </a:rPr>
              <a:t>kdaniel@elcamino.edu</a:t>
            </a:r>
            <a:r>
              <a:rPr lang="en-US" dirty="0" smtClean="0"/>
              <a:t>.</a:t>
            </a:r>
          </a:p>
          <a:p>
            <a:pPr marL="0" indent="0">
              <a:buNone/>
            </a:pPr>
            <a:endParaRPr lang="en-US" dirty="0" smtClean="0"/>
          </a:p>
        </p:txBody>
      </p:sp>
    </p:spTree>
    <p:extLst>
      <p:ext uri="{BB962C8B-B14F-4D97-AF65-F5344CB8AC3E}">
        <p14:creationId xmlns:p14="http://schemas.microsoft.com/office/powerpoint/2010/main" val="1795821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440" y="927099"/>
            <a:ext cx="6777944" cy="709865"/>
          </a:xfrm>
        </p:spPr>
        <p:txBody>
          <a:bodyPr/>
          <a:lstStyle/>
          <a:p>
            <a:r>
              <a:rPr lang="en-US" dirty="0"/>
              <a:t>C. Officer Reports: President</a:t>
            </a:r>
            <a:br>
              <a:rPr lang="en-US" dirty="0"/>
            </a:br>
            <a:r>
              <a:rPr lang="en-US" dirty="0"/>
              <a:t>Kristie Daniel-DiGregorio </a:t>
            </a:r>
          </a:p>
        </p:txBody>
      </p:sp>
      <p:sp>
        <p:nvSpPr>
          <p:cNvPr id="3" name="Content Placeholder 2"/>
          <p:cNvSpPr>
            <a:spLocks noGrp="1"/>
          </p:cNvSpPr>
          <p:nvPr>
            <p:ph idx="1"/>
          </p:nvPr>
        </p:nvSpPr>
        <p:spPr>
          <a:xfrm>
            <a:off x="866441" y="2489200"/>
            <a:ext cx="7015429" cy="4001752"/>
          </a:xfrm>
        </p:spPr>
        <p:txBody>
          <a:bodyPr>
            <a:normAutofit fontScale="85000" lnSpcReduction="20000"/>
          </a:bodyPr>
          <a:lstStyle/>
          <a:p>
            <a:r>
              <a:rPr lang="en-US" b="1" dirty="0" smtClean="0">
                <a:solidFill>
                  <a:schemeClr val="tx1"/>
                </a:solidFill>
              </a:rPr>
              <a:t>Canvas:  </a:t>
            </a:r>
            <a:r>
              <a:rPr lang="en-US" dirty="0" smtClean="0">
                <a:solidFill>
                  <a:srgbClr val="C00000"/>
                </a:solidFill>
              </a:rPr>
              <a:t>KDD noted that significant planning is underway by the Distance Education Department and Professional Development to assist in the implementation of a Senate-led initiative to switch to Canvas.</a:t>
            </a:r>
          </a:p>
          <a:p>
            <a:r>
              <a:rPr lang="en-US" b="1" dirty="0" smtClean="0">
                <a:solidFill>
                  <a:schemeClr val="tx1"/>
                </a:solidFill>
              </a:rPr>
              <a:t>Background:</a:t>
            </a:r>
          </a:p>
          <a:p>
            <a:r>
              <a:rPr lang="en-US" dirty="0" smtClean="0">
                <a:solidFill>
                  <a:schemeClr val="tx1"/>
                </a:solidFill>
              </a:rPr>
              <a:t>Senate Task Force 2015-2016: Learning Management System for Online, Hybrid and Face-to-Face Instruction</a:t>
            </a:r>
          </a:p>
          <a:p>
            <a:r>
              <a:rPr lang="en-US" dirty="0" smtClean="0">
                <a:solidFill>
                  <a:schemeClr val="tx1"/>
                </a:solidFill>
              </a:rPr>
              <a:t>Consultation: Senate discussion, town hall meetings and surveys</a:t>
            </a:r>
          </a:p>
          <a:p>
            <a:r>
              <a:rPr lang="en-US" dirty="0" smtClean="0">
                <a:solidFill>
                  <a:schemeClr val="tx1"/>
                </a:solidFill>
              </a:rPr>
              <a:t>Benefits include: Canvas allows ECC to participate in statewide course exchange.</a:t>
            </a:r>
          </a:p>
          <a:p>
            <a:r>
              <a:rPr lang="en-US" dirty="0" smtClean="0">
                <a:solidFill>
                  <a:schemeClr val="tx1"/>
                </a:solidFill>
              </a:rPr>
              <a:t>Outcome: Senate resolution to convert to Canvas, supported by other consultation groups on campus</a:t>
            </a:r>
            <a:r>
              <a:rPr lang="en-US" dirty="0" smtClean="0">
                <a:solidFill>
                  <a:schemeClr val="tx2"/>
                </a:solidFill>
              </a:rPr>
              <a:t>.</a:t>
            </a:r>
          </a:p>
          <a:p>
            <a:r>
              <a:rPr lang="en-US" b="1" dirty="0" smtClean="0">
                <a:solidFill>
                  <a:schemeClr val="tx1"/>
                </a:solidFill>
              </a:rPr>
              <a:t>Timeline:  </a:t>
            </a:r>
          </a:p>
          <a:p>
            <a:r>
              <a:rPr lang="en-US" dirty="0" smtClean="0">
                <a:solidFill>
                  <a:schemeClr val="tx1"/>
                </a:solidFill>
              </a:rPr>
              <a:t>Pilot in Winter 2017.  By Spring 2018, all courses must migrate to Canvas. </a:t>
            </a:r>
          </a:p>
          <a:p>
            <a:endParaRPr lang="en-US" dirty="0" smtClean="0"/>
          </a:p>
          <a:p>
            <a:endParaRPr lang="en-US" dirty="0" smtClean="0"/>
          </a:p>
          <a:p>
            <a:pPr marL="0" indent="0">
              <a:buNone/>
            </a:pPr>
            <a:endParaRPr lang="en-US" dirty="0" smtClean="0"/>
          </a:p>
        </p:txBody>
      </p:sp>
    </p:spTree>
    <p:extLst>
      <p:ext uri="{BB962C8B-B14F-4D97-AF65-F5344CB8AC3E}">
        <p14:creationId xmlns:p14="http://schemas.microsoft.com/office/powerpoint/2010/main" val="4164402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440" y="927099"/>
            <a:ext cx="6777944" cy="709865"/>
          </a:xfrm>
        </p:spPr>
        <p:txBody>
          <a:bodyPr/>
          <a:lstStyle/>
          <a:p>
            <a:r>
              <a:rPr lang="en-US" dirty="0"/>
              <a:t>C. Officer Reports: President</a:t>
            </a:r>
            <a:br>
              <a:rPr lang="en-US" dirty="0"/>
            </a:br>
            <a:r>
              <a:rPr lang="en-US" dirty="0"/>
              <a:t>Kristie Daniel-DiGregorio </a:t>
            </a:r>
          </a:p>
        </p:txBody>
      </p:sp>
      <p:sp>
        <p:nvSpPr>
          <p:cNvPr id="3" name="Content Placeholder 2"/>
          <p:cNvSpPr>
            <a:spLocks noGrp="1"/>
          </p:cNvSpPr>
          <p:nvPr>
            <p:ph idx="1"/>
          </p:nvPr>
        </p:nvSpPr>
        <p:spPr>
          <a:xfrm>
            <a:off x="866441" y="2293749"/>
            <a:ext cx="7820359" cy="4432515"/>
          </a:xfrm>
        </p:spPr>
        <p:txBody>
          <a:bodyPr>
            <a:normAutofit fontScale="62500" lnSpcReduction="20000"/>
          </a:bodyPr>
          <a:lstStyle/>
          <a:p>
            <a:r>
              <a:rPr lang="en-US" dirty="0" smtClean="0">
                <a:solidFill>
                  <a:srgbClr val="C00000"/>
                </a:solidFill>
              </a:rPr>
              <a:t>Senators were asked to help communicate upcoming training opportunities to their colleagues and encourage them to attend.  (See attached chart summarizing the information below.)</a:t>
            </a:r>
          </a:p>
          <a:p>
            <a:r>
              <a:rPr lang="en-US" dirty="0" smtClean="0">
                <a:solidFill>
                  <a:schemeClr val="tx1"/>
                </a:solidFill>
              </a:rPr>
              <a:t>Canvas users </a:t>
            </a:r>
            <a:r>
              <a:rPr lang="en-US" b="1" dirty="0" smtClean="0">
                <a:solidFill>
                  <a:schemeClr val="tx2"/>
                </a:solidFill>
              </a:rPr>
              <a:t>strongly encouraged </a:t>
            </a:r>
            <a:r>
              <a:rPr lang="en-US" dirty="0" smtClean="0">
                <a:solidFill>
                  <a:schemeClr val="tx1"/>
                </a:solidFill>
              </a:rPr>
              <a:t>to attend training.  (Already trained?  Contact Distance Education Department for a waiver.) </a:t>
            </a:r>
          </a:p>
          <a:p>
            <a:r>
              <a:rPr lang="en-US" b="1" dirty="0" smtClean="0">
                <a:solidFill>
                  <a:schemeClr val="tx1"/>
                </a:solidFill>
              </a:rPr>
              <a:t>Distance Education Institute: 11.18.16</a:t>
            </a:r>
          </a:p>
          <a:p>
            <a:pPr lvl="1"/>
            <a:r>
              <a:rPr lang="en-US" dirty="0" smtClean="0">
                <a:solidFill>
                  <a:schemeClr val="tx1"/>
                </a:solidFill>
              </a:rPr>
              <a:t>3-hour morning or afternoon sessions, provided by Instructure</a:t>
            </a:r>
          </a:p>
          <a:p>
            <a:r>
              <a:rPr lang="en-US" b="1" dirty="0" smtClean="0">
                <a:solidFill>
                  <a:schemeClr val="tx1"/>
                </a:solidFill>
              </a:rPr>
              <a:t>Canvas Training for Etudes Users: Week of 11.14.16</a:t>
            </a:r>
          </a:p>
          <a:p>
            <a:pPr lvl="1"/>
            <a:r>
              <a:rPr lang="en-US" dirty="0">
                <a:solidFill>
                  <a:schemeClr val="tx1"/>
                </a:solidFill>
              </a:rPr>
              <a:t>P</a:t>
            </a:r>
            <a:r>
              <a:rPr lang="en-US" dirty="0" smtClean="0">
                <a:solidFill>
                  <a:schemeClr val="tx1"/>
                </a:solidFill>
              </a:rPr>
              <a:t>rovided by Jim </a:t>
            </a:r>
            <a:r>
              <a:rPr lang="en-US" dirty="0" err="1" smtClean="0">
                <a:solidFill>
                  <a:schemeClr val="tx1"/>
                </a:solidFill>
              </a:rPr>
              <a:t>Metheney</a:t>
            </a:r>
            <a:endParaRPr lang="en-US" dirty="0" smtClean="0">
              <a:solidFill>
                <a:schemeClr val="tx1"/>
              </a:solidFill>
            </a:endParaRPr>
          </a:p>
          <a:p>
            <a:r>
              <a:rPr lang="en-US" b="1" dirty="0" smtClean="0">
                <a:solidFill>
                  <a:schemeClr val="tx1"/>
                </a:solidFill>
              </a:rPr>
              <a:t>@ONE Canvas Training: Online, self-paced.  Details TBA. </a:t>
            </a:r>
          </a:p>
          <a:p>
            <a:r>
              <a:rPr lang="en-US" b="1" dirty="0" smtClean="0">
                <a:solidFill>
                  <a:schemeClr val="tx1"/>
                </a:solidFill>
              </a:rPr>
              <a:t>Canvas Training: Spring 2017</a:t>
            </a:r>
          </a:p>
          <a:p>
            <a:pPr lvl="1"/>
            <a:r>
              <a:rPr lang="en-US" dirty="0" smtClean="0">
                <a:solidFill>
                  <a:schemeClr val="tx1"/>
                </a:solidFill>
              </a:rPr>
              <a:t>3-hour sessions, provided by Instructure</a:t>
            </a:r>
          </a:p>
          <a:p>
            <a:r>
              <a:rPr lang="en-US" i="1" dirty="0" smtClean="0">
                <a:solidFill>
                  <a:schemeClr val="tx1"/>
                </a:solidFill>
              </a:rPr>
              <a:t>Note: New online instructors must complete Canvas training &amp; Online Teaching Certificate, provided by Professional Development Dept.</a:t>
            </a:r>
          </a:p>
          <a:p>
            <a:r>
              <a:rPr lang="en-US" dirty="0" smtClean="0">
                <a:solidFill>
                  <a:srgbClr val="C00000"/>
                </a:solidFill>
              </a:rPr>
              <a:t>C. Gold asked if the training opportunities could be communicated to all faculty – colleagues (experienced and those new to learning management systems) have asked her when training would be available.  She also suggested online alternatives would be useful for those who can’t attend face-to-face training.  @ONE training, which is online and self-paced is among the training options.  Senators asked whether there would be a point person from Instructure who would be available to answer questions and provide support.</a:t>
            </a:r>
            <a:endParaRPr lang="en-US" dirty="0" smtClean="0"/>
          </a:p>
        </p:txBody>
      </p:sp>
    </p:spTree>
    <p:extLst>
      <p:ext uri="{BB962C8B-B14F-4D97-AF65-F5344CB8AC3E}">
        <p14:creationId xmlns:p14="http://schemas.microsoft.com/office/powerpoint/2010/main" val="3500681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440" y="927099"/>
            <a:ext cx="6777944" cy="709865"/>
          </a:xfrm>
        </p:spPr>
        <p:txBody>
          <a:bodyPr/>
          <a:lstStyle/>
          <a:p>
            <a:r>
              <a:rPr lang="en-US" dirty="0"/>
              <a:t>C. Officer Reports: President</a:t>
            </a:r>
            <a:br>
              <a:rPr lang="en-US" dirty="0"/>
            </a:br>
            <a:r>
              <a:rPr lang="en-US" dirty="0"/>
              <a:t>Kristie Daniel-DiGregorio </a:t>
            </a:r>
          </a:p>
        </p:txBody>
      </p:sp>
      <p:sp>
        <p:nvSpPr>
          <p:cNvPr id="3" name="Content Placeholder 2"/>
          <p:cNvSpPr>
            <a:spLocks noGrp="1"/>
          </p:cNvSpPr>
          <p:nvPr>
            <p:ph idx="1"/>
          </p:nvPr>
        </p:nvSpPr>
        <p:spPr>
          <a:xfrm>
            <a:off x="866441" y="2489200"/>
            <a:ext cx="7015429" cy="4001752"/>
          </a:xfrm>
        </p:spPr>
        <p:txBody>
          <a:bodyPr>
            <a:normAutofit fontScale="92500" lnSpcReduction="20000"/>
          </a:bodyPr>
          <a:lstStyle/>
          <a:p>
            <a:pPr lvl="0"/>
            <a:r>
              <a:rPr lang="en-US" b="1" dirty="0" smtClean="0"/>
              <a:t>Faculty Position Identification Process</a:t>
            </a:r>
            <a:r>
              <a:rPr lang="en-US" dirty="0" smtClean="0"/>
              <a:t>, Co-Chaired by J. Shankweiler and KDD</a:t>
            </a:r>
          </a:p>
          <a:p>
            <a:pPr lvl="0"/>
            <a:r>
              <a:rPr lang="en-US" dirty="0" smtClean="0"/>
              <a:t>Today, 2-4:30: Review 43 </a:t>
            </a:r>
            <a:r>
              <a:rPr lang="en-US" dirty="0"/>
              <a:t>division requests, </a:t>
            </a:r>
            <a:r>
              <a:rPr lang="en-US" dirty="0" smtClean="0"/>
              <a:t>brief presentations, distribute </a:t>
            </a:r>
            <a:r>
              <a:rPr lang="en-US" dirty="0"/>
              <a:t>ballots.   </a:t>
            </a:r>
          </a:p>
          <a:p>
            <a:pPr lvl="0"/>
            <a:r>
              <a:rPr lang="en-US" dirty="0" smtClean="0"/>
              <a:t>November 9: Ballots due to Office of the VPAA   </a:t>
            </a:r>
            <a:r>
              <a:rPr lang="en-US" dirty="0"/>
              <a:t> </a:t>
            </a:r>
          </a:p>
          <a:p>
            <a:pPr lvl="0"/>
            <a:r>
              <a:rPr lang="en-US" dirty="0" smtClean="0"/>
              <a:t>November </a:t>
            </a:r>
            <a:r>
              <a:rPr lang="en-US" dirty="0"/>
              <a:t>15, 2:30 p.m.:  Final meeting to review priority list.   </a:t>
            </a:r>
          </a:p>
          <a:p>
            <a:pPr lvl="0"/>
            <a:r>
              <a:rPr lang="en-US" dirty="0" smtClean="0">
                <a:solidFill>
                  <a:srgbClr val="C00000"/>
                </a:solidFill>
              </a:rPr>
              <a:t>Jean Shankweiler noted that there will be at least 7 retirements and the FON (Faculty Obligation Number) increased from 342 to 349.</a:t>
            </a:r>
            <a:endParaRPr lang="en-US" dirty="0">
              <a:solidFill>
                <a:srgbClr val="C00000"/>
              </a:solidFill>
            </a:endParaRPr>
          </a:p>
          <a:p>
            <a:r>
              <a:rPr lang="en-US" b="1" dirty="0" smtClean="0"/>
              <a:t>Needed: </a:t>
            </a:r>
            <a:r>
              <a:rPr lang="en-US" dirty="0" smtClean="0"/>
              <a:t>Faculty representative for student disciplinary hearing Monday 11.21.16 2-4 p.m.  Chair: William Garcia.  </a:t>
            </a:r>
            <a:r>
              <a:rPr lang="en-US" dirty="0" smtClean="0">
                <a:solidFill>
                  <a:srgbClr val="C00000"/>
                </a:solidFill>
              </a:rPr>
              <a:t>Please consider serving so the college can provide due process in the disciplinary process.</a:t>
            </a:r>
          </a:p>
          <a:p>
            <a:r>
              <a:rPr lang="en-US" b="1" dirty="0" smtClean="0"/>
              <a:t>Thank You</a:t>
            </a:r>
            <a:r>
              <a:rPr lang="en-US" dirty="0" smtClean="0"/>
              <a:t>: Janice Pon-Ishikawa, for serving as Senate rep to Associate Dean for Counseling Hiring Committee.</a:t>
            </a:r>
          </a:p>
          <a:p>
            <a:endParaRPr lang="en-US" dirty="0" smtClean="0"/>
          </a:p>
          <a:p>
            <a:pPr marL="0" indent="0">
              <a:buNone/>
            </a:pPr>
            <a:endParaRPr lang="en-US" dirty="0" smtClean="0"/>
          </a:p>
        </p:txBody>
      </p:sp>
    </p:spTree>
    <p:extLst>
      <p:ext uri="{BB962C8B-B14F-4D97-AF65-F5344CB8AC3E}">
        <p14:creationId xmlns:p14="http://schemas.microsoft.com/office/powerpoint/2010/main" val="2206879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C</a:t>
            </a:r>
            <a:r>
              <a:rPr lang="en-US" dirty="0" smtClean="0"/>
              <a:t>. Officer Reports: </a:t>
            </a:r>
            <a:br>
              <a:rPr lang="en-US" dirty="0" smtClean="0"/>
            </a:br>
            <a:r>
              <a:rPr lang="en-US" dirty="0" smtClean="0"/>
              <a:t>VP Compton Center, Paul Flor</a:t>
            </a:r>
            <a:endParaRPr lang="en-US" dirty="0"/>
          </a:p>
        </p:txBody>
      </p:sp>
      <p:sp>
        <p:nvSpPr>
          <p:cNvPr id="3" name="Content Placeholder 2"/>
          <p:cNvSpPr>
            <a:spLocks noGrp="1"/>
          </p:cNvSpPr>
          <p:nvPr>
            <p:ph idx="1"/>
          </p:nvPr>
        </p:nvSpPr>
        <p:spPr/>
        <p:txBody>
          <a:bodyPr>
            <a:normAutofit/>
          </a:bodyPr>
          <a:lstStyle/>
          <a:p>
            <a:r>
              <a:rPr lang="en-US" dirty="0" smtClean="0">
                <a:solidFill>
                  <a:srgbClr val="C00000"/>
                </a:solidFill>
              </a:rPr>
              <a:t>Professor Flor was unable to attend the meeting but shared this via email:  “The Compton </a:t>
            </a:r>
            <a:r>
              <a:rPr lang="en-US" dirty="0">
                <a:solidFill>
                  <a:srgbClr val="C00000"/>
                </a:solidFill>
              </a:rPr>
              <a:t>Center is meeting this Friday for its final accreditation work session. The self-evaluation report is coming along. Most of the narratives have been edited. Some standards are done, others need only links to evidence to be embedded into the document</a:t>
            </a:r>
            <a:r>
              <a:rPr lang="en-US" dirty="0" smtClean="0">
                <a:solidFill>
                  <a:srgbClr val="C00000"/>
                </a:solidFill>
              </a:rPr>
              <a:t>.”</a:t>
            </a:r>
            <a:endParaRPr lang="en-US" dirty="0">
              <a:solidFill>
                <a:srgbClr val="C00000"/>
              </a:solidFill>
            </a:endParaRPr>
          </a:p>
          <a:p>
            <a:endParaRPr lang="en-US" dirty="0"/>
          </a:p>
          <a:p>
            <a:pPr marL="0" indent="0">
              <a:buNone/>
            </a:pPr>
            <a:endParaRPr lang="en-US" dirty="0" smtClean="0"/>
          </a:p>
          <a:p>
            <a:endParaRPr lang="en-US" dirty="0"/>
          </a:p>
        </p:txBody>
      </p:sp>
    </p:spTree>
    <p:extLst>
      <p:ext uri="{BB962C8B-B14F-4D97-AF65-F5344CB8AC3E}">
        <p14:creationId xmlns:p14="http://schemas.microsoft.com/office/powerpoint/2010/main" val="7712428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66440" y="849609"/>
            <a:ext cx="6371268" cy="886203"/>
          </a:xfrm>
        </p:spPr>
        <p:txBody>
          <a:bodyPr/>
          <a:lstStyle/>
          <a:p>
            <a:r>
              <a:rPr lang="en-US" sz="2400" dirty="0"/>
              <a:t>C. Officer Reports: </a:t>
            </a:r>
            <a:br>
              <a:rPr lang="en-US" sz="2400" dirty="0"/>
            </a:br>
            <a:r>
              <a:rPr lang="en-US" sz="2400" dirty="0"/>
              <a:t>Chair, Curriculum: Allison Carr </a:t>
            </a:r>
            <a:r>
              <a:rPr lang="en-US" sz="2400" dirty="0" smtClean="0"/>
              <a:t/>
            </a:r>
            <a:br>
              <a:rPr lang="en-US" sz="2400" dirty="0" smtClean="0"/>
            </a:br>
            <a:r>
              <a:rPr lang="en-US" sz="2400" b="1" dirty="0" smtClean="0"/>
              <a:t>College Curriculum Meeting 10/25/16</a:t>
            </a:r>
            <a:endParaRPr lang="en-US" sz="2400" b="1" dirty="0"/>
          </a:p>
        </p:txBody>
      </p:sp>
      <p:sp>
        <p:nvSpPr>
          <p:cNvPr id="5" name="Content Placeholder 4"/>
          <p:cNvSpPr>
            <a:spLocks noGrp="1"/>
          </p:cNvSpPr>
          <p:nvPr>
            <p:ph sz="half" idx="1"/>
          </p:nvPr>
        </p:nvSpPr>
        <p:spPr>
          <a:xfrm>
            <a:off x="866440" y="2334219"/>
            <a:ext cx="3636980" cy="3530604"/>
          </a:xfrm>
        </p:spPr>
        <p:txBody>
          <a:bodyPr>
            <a:normAutofit lnSpcReduction="10000"/>
          </a:bodyPr>
          <a:lstStyle/>
          <a:p>
            <a:pPr marL="0" indent="0">
              <a:buNone/>
            </a:pPr>
            <a:r>
              <a:rPr lang="en-US" u="sng" dirty="0" smtClean="0"/>
              <a:t>Full Course Review Approvals</a:t>
            </a:r>
          </a:p>
          <a:p>
            <a:r>
              <a:rPr lang="en-US" sz="2000" dirty="0"/>
              <a:t>DANC 171A</a:t>
            </a:r>
          </a:p>
          <a:p>
            <a:r>
              <a:rPr lang="en-US" sz="2000" dirty="0"/>
              <a:t>FTEC 80A</a:t>
            </a:r>
          </a:p>
          <a:p>
            <a:r>
              <a:rPr lang="en-US" sz="2000" dirty="0"/>
              <a:t>FTEC 80B</a:t>
            </a:r>
          </a:p>
          <a:p>
            <a:r>
              <a:rPr lang="en-US" sz="2000" dirty="0"/>
              <a:t>MEDT 1</a:t>
            </a:r>
          </a:p>
          <a:p>
            <a:r>
              <a:rPr lang="en-US" sz="2000" dirty="0"/>
              <a:t>PE 115ABC</a:t>
            </a:r>
          </a:p>
          <a:p>
            <a:r>
              <a:rPr lang="en-US" sz="2000" dirty="0"/>
              <a:t>PHOT 101</a:t>
            </a:r>
          </a:p>
        </p:txBody>
      </p:sp>
      <p:sp>
        <p:nvSpPr>
          <p:cNvPr id="6" name="Content Placeholder 5"/>
          <p:cNvSpPr>
            <a:spLocks noGrp="1"/>
          </p:cNvSpPr>
          <p:nvPr>
            <p:ph sz="half" idx="2"/>
          </p:nvPr>
        </p:nvSpPr>
        <p:spPr>
          <a:xfrm>
            <a:off x="4640580" y="2334218"/>
            <a:ext cx="3636981" cy="3530601"/>
          </a:xfrm>
        </p:spPr>
        <p:txBody>
          <a:bodyPr>
            <a:normAutofit lnSpcReduction="10000"/>
          </a:bodyPr>
          <a:lstStyle/>
          <a:p>
            <a:pPr marL="0" indent="0">
              <a:buNone/>
            </a:pPr>
            <a:r>
              <a:rPr lang="en-US" u="sng" dirty="0" smtClean="0"/>
              <a:t>Consent Agenda Approvals</a:t>
            </a:r>
          </a:p>
          <a:p>
            <a:r>
              <a:rPr lang="en-US" sz="2000" dirty="0"/>
              <a:t>ART 145, 153, 160, 253, </a:t>
            </a:r>
          </a:p>
          <a:p>
            <a:r>
              <a:rPr lang="en-US" sz="2000" dirty="0"/>
              <a:t>BUS 60A, 60B</a:t>
            </a:r>
          </a:p>
          <a:p>
            <a:r>
              <a:rPr lang="en-US" sz="2000" dirty="0"/>
              <a:t>BUS 60C (Course Inactivation)</a:t>
            </a:r>
          </a:p>
          <a:p>
            <a:r>
              <a:rPr lang="en-US" sz="2000" dirty="0"/>
              <a:t>EDEV 36, 140</a:t>
            </a:r>
          </a:p>
          <a:p>
            <a:r>
              <a:rPr lang="en-US" sz="2000" dirty="0"/>
              <a:t>PHOT 102, 202, 203, 204, 223A, 223B, 254, 257</a:t>
            </a:r>
          </a:p>
          <a:p>
            <a:r>
              <a:rPr lang="en-US" sz="2000" dirty="0"/>
              <a:t>THEA 103, 104</a:t>
            </a:r>
          </a:p>
          <a:p>
            <a:endParaRPr lang="en-US" sz="1050" dirty="0"/>
          </a:p>
        </p:txBody>
      </p:sp>
      <p:sp>
        <p:nvSpPr>
          <p:cNvPr id="2" name="TextBox 1"/>
          <p:cNvSpPr txBox="1"/>
          <p:nvPr/>
        </p:nvSpPr>
        <p:spPr>
          <a:xfrm>
            <a:off x="232474" y="5517398"/>
            <a:ext cx="5411839" cy="1477328"/>
          </a:xfrm>
          <a:prstGeom prst="rect">
            <a:avLst/>
          </a:prstGeom>
          <a:noFill/>
        </p:spPr>
        <p:txBody>
          <a:bodyPr wrap="square" rtlCol="0">
            <a:spAutoFit/>
          </a:bodyPr>
          <a:lstStyle/>
          <a:p>
            <a:r>
              <a:rPr lang="en-US" dirty="0"/>
              <a:t>More information, including College Curriculum Committee minutes, can be found on the ECC website: </a:t>
            </a:r>
            <a:endParaRPr lang="en-US" dirty="0">
              <a:hlinkClick r:id="rId2"/>
            </a:endParaRPr>
          </a:p>
          <a:p>
            <a:r>
              <a:rPr lang="en-US" b="1" dirty="0">
                <a:solidFill>
                  <a:schemeClr val="tx2"/>
                </a:solidFill>
                <a:hlinkClick r:id="rId2"/>
              </a:rPr>
              <a:t>http://www.elcamino.edu/academics/ccc/</a:t>
            </a:r>
            <a:r>
              <a:rPr lang="en-US" b="1" dirty="0">
                <a:solidFill>
                  <a:schemeClr val="tx2"/>
                </a:solidFill>
              </a:rPr>
              <a:t>. </a:t>
            </a:r>
          </a:p>
          <a:p>
            <a:endParaRPr lang="en-US" dirty="0"/>
          </a:p>
        </p:txBody>
      </p:sp>
    </p:spTree>
    <p:extLst>
      <p:ext uri="{BB962C8B-B14F-4D97-AF65-F5344CB8AC3E}">
        <p14:creationId xmlns:p14="http://schemas.microsoft.com/office/powerpoint/2010/main" val="367180326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3.1.3337"/>
  <p:tag name="PPTVERSION" val="15"/>
  <p:tag name="TPOS" val="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tint val="100000"/>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28773</TotalTime>
  <Words>2938</Words>
  <Application>Microsoft Office PowerPoint</Application>
  <PresentationFormat>On-screen Show (4:3)</PresentationFormat>
  <Paragraphs>238</Paragraphs>
  <Slides>34</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ArialMT</vt:lpstr>
      <vt:lpstr>Calibri</vt:lpstr>
      <vt:lpstr>Century Gothic</vt:lpstr>
      <vt:lpstr>Mangal</vt:lpstr>
      <vt:lpstr>Wingdings 3</vt:lpstr>
      <vt:lpstr>Ion Boardroom</vt:lpstr>
      <vt:lpstr>Important note: </vt:lpstr>
      <vt:lpstr>ECC Academic Senate November 1st 2016</vt:lpstr>
      <vt:lpstr>Agenda</vt:lpstr>
      <vt:lpstr>C. Officer Reports: President Kristie Daniel-DiGregorio </vt:lpstr>
      <vt:lpstr>C. Officer Reports: President Kristie Daniel-DiGregorio </vt:lpstr>
      <vt:lpstr>C. Officer Reports: President Kristie Daniel-DiGregorio </vt:lpstr>
      <vt:lpstr>C. Officer Reports: President Kristie Daniel-DiGregorio </vt:lpstr>
      <vt:lpstr>C. Officer Reports:  VP Compton Center, Paul Flor</vt:lpstr>
      <vt:lpstr>C. Officer Reports:  Chair, Curriculum: Allison Carr  College Curriculum Meeting 10/25/16</vt:lpstr>
      <vt:lpstr>C.  Officer Reports: VP Ed Policies, Chris Gold. Should we continue to discuss plus/minus grading?</vt:lpstr>
      <vt:lpstr>PowerPoint Presentation</vt:lpstr>
      <vt:lpstr>Plus/Minus Grading</vt:lpstr>
      <vt:lpstr>C.  Officer Reports: VP Faculty Development, Stacey Allen</vt:lpstr>
      <vt:lpstr>C. Officer Reports:</vt:lpstr>
      <vt:lpstr>SLO/ PLO Assessments Spring 2016         </vt:lpstr>
      <vt:lpstr>SLO PLO Assessments Spring 2016</vt:lpstr>
      <vt:lpstr>D. Special Committee Reports</vt:lpstr>
      <vt:lpstr>E. Unfinished Business</vt:lpstr>
      <vt:lpstr>PowerPoint Presentation</vt:lpstr>
      <vt:lpstr>PowerPoint Presentation</vt:lpstr>
      <vt:lpstr>E. Unfinished Business</vt:lpstr>
      <vt:lpstr>F. New Business: Art Leible</vt:lpstr>
      <vt:lpstr>El Camino Community College District</vt:lpstr>
      <vt:lpstr>Plan Development Criteria</vt:lpstr>
      <vt:lpstr>Carried forward from 2012 Technology Master Plan (or Enhanced)</vt:lpstr>
      <vt:lpstr>Carried forward from 2012 Technology Master Plan (or Enhanced) 2</vt:lpstr>
      <vt:lpstr>New to the Technology Master Plan</vt:lpstr>
      <vt:lpstr>New to the Technology master plan 2</vt:lpstr>
      <vt:lpstr>F. New Business: Chief M. Trevis</vt:lpstr>
      <vt:lpstr>F. New Business: Chief M. Trevis</vt:lpstr>
      <vt:lpstr>PowerPoint Presentation</vt:lpstr>
      <vt:lpstr>PowerPoint Presentation</vt:lpstr>
      <vt:lpstr>G. Information Items – Discussion:</vt:lpstr>
      <vt:lpstr>Agenda</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Kristie DanielDiGregorio</dc:creator>
  <cp:lastModifiedBy>Kristie DanielDiGregorio</cp:lastModifiedBy>
  <cp:revision>114</cp:revision>
  <cp:lastPrinted>2016-11-01T17:35:18Z</cp:lastPrinted>
  <dcterms:created xsi:type="dcterms:W3CDTF">2016-09-06T01:44:30Z</dcterms:created>
  <dcterms:modified xsi:type="dcterms:W3CDTF">2017-08-17T00:56:18Z</dcterms:modified>
</cp:coreProperties>
</file>