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9" r:id="rId1"/>
  </p:sldMasterIdLst>
  <p:notesMasterIdLst>
    <p:notesMasterId r:id="rId36"/>
  </p:notesMasterIdLst>
  <p:handoutMasterIdLst>
    <p:handoutMasterId r:id="rId37"/>
  </p:handoutMasterIdLst>
  <p:sldIdLst>
    <p:sldId id="418" r:id="rId2"/>
    <p:sldId id="257" r:id="rId3"/>
    <p:sldId id="314" r:id="rId4"/>
    <p:sldId id="340" r:id="rId5"/>
    <p:sldId id="400" r:id="rId6"/>
    <p:sldId id="405" r:id="rId7"/>
    <p:sldId id="398" r:id="rId8"/>
    <p:sldId id="397" r:id="rId9"/>
    <p:sldId id="274" r:id="rId10"/>
    <p:sldId id="369" r:id="rId11"/>
    <p:sldId id="370" r:id="rId12"/>
    <p:sldId id="402" r:id="rId13"/>
    <p:sldId id="393" r:id="rId14"/>
    <p:sldId id="301" r:id="rId15"/>
    <p:sldId id="410" r:id="rId16"/>
    <p:sldId id="407" r:id="rId17"/>
    <p:sldId id="408" r:id="rId18"/>
    <p:sldId id="409" r:id="rId19"/>
    <p:sldId id="394" r:id="rId20"/>
    <p:sldId id="395" r:id="rId21"/>
    <p:sldId id="396" r:id="rId22"/>
    <p:sldId id="316" r:id="rId23"/>
    <p:sldId id="371" r:id="rId24"/>
    <p:sldId id="376" r:id="rId25"/>
    <p:sldId id="406" r:id="rId26"/>
    <p:sldId id="411" r:id="rId27"/>
    <p:sldId id="412" r:id="rId28"/>
    <p:sldId id="413" r:id="rId29"/>
    <p:sldId id="414" r:id="rId30"/>
    <p:sldId id="415" r:id="rId31"/>
    <p:sldId id="416" r:id="rId32"/>
    <p:sldId id="417" r:id="rId33"/>
    <p:sldId id="311" r:id="rId34"/>
    <p:sldId id="306" r:id="rId35"/>
  </p:sldIdLst>
  <p:sldSz cx="9144000" cy="6858000" type="screen4x3"/>
  <p:notesSz cx="6858000" cy="92964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494" autoAdjust="0"/>
  </p:normalViewPr>
  <p:slideViewPr>
    <p:cSldViewPr snapToGrid="0">
      <p:cViewPr varScale="1">
        <p:scale>
          <a:sx n="64" d="100"/>
          <a:sy n="64" d="100"/>
        </p:scale>
        <p:origin x="136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6434"/>
          </a:xfrm>
          <a:prstGeom prst="rect">
            <a:avLst/>
          </a:prstGeom>
        </p:spPr>
        <p:txBody>
          <a:bodyPr vert="horz" lIns="91429" tIns="45715" rIns="91429" bIns="45715"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6434"/>
          </a:xfrm>
          <a:prstGeom prst="rect">
            <a:avLst/>
          </a:prstGeom>
        </p:spPr>
        <p:txBody>
          <a:bodyPr vert="horz" lIns="91429" tIns="45715" rIns="91429" bIns="45715" rtlCol="0"/>
          <a:lstStyle>
            <a:lvl1pPr algn="r">
              <a:defRPr sz="1200"/>
            </a:lvl1pPr>
          </a:lstStyle>
          <a:p>
            <a:fld id="{5A5F7256-7716-419B-A67C-0E60B508AC89}" type="datetimeFigureOut">
              <a:rPr lang="en-US" smtClean="0"/>
              <a:t>8/16/2017</a:t>
            </a:fld>
            <a:endParaRPr lang="en-US"/>
          </a:p>
        </p:txBody>
      </p:sp>
      <p:sp>
        <p:nvSpPr>
          <p:cNvPr id="4" name="Footer Placeholder 3"/>
          <p:cNvSpPr>
            <a:spLocks noGrp="1"/>
          </p:cNvSpPr>
          <p:nvPr>
            <p:ph type="ftr" sz="quarter" idx="2"/>
          </p:nvPr>
        </p:nvSpPr>
        <p:spPr>
          <a:xfrm>
            <a:off x="1" y="8829968"/>
            <a:ext cx="2971800" cy="466433"/>
          </a:xfrm>
          <a:prstGeom prst="rect">
            <a:avLst/>
          </a:prstGeom>
        </p:spPr>
        <p:txBody>
          <a:bodyPr vert="horz" lIns="91429" tIns="45715" rIns="91429"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29968"/>
            <a:ext cx="2971800" cy="466433"/>
          </a:xfrm>
          <a:prstGeom prst="rect">
            <a:avLst/>
          </a:prstGeom>
        </p:spPr>
        <p:txBody>
          <a:bodyPr vert="horz" lIns="91429" tIns="45715" rIns="91429" bIns="45715" rtlCol="0" anchor="b"/>
          <a:lstStyle>
            <a:lvl1pPr algn="r">
              <a:defRPr sz="1200"/>
            </a:lvl1pPr>
          </a:lstStyle>
          <a:p>
            <a:fld id="{0477DDDD-0D76-4E36-ABBD-E5DE0F43DB19}" type="slidenum">
              <a:rPr lang="en-US" smtClean="0"/>
              <a:t>‹#›</a:t>
            </a:fld>
            <a:endParaRPr lang="en-US"/>
          </a:p>
        </p:txBody>
      </p:sp>
    </p:spTree>
    <p:extLst>
      <p:ext uri="{BB962C8B-B14F-4D97-AF65-F5344CB8AC3E}">
        <p14:creationId xmlns:p14="http://schemas.microsoft.com/office/powerpoint/2010/main" val="39328951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6434"/>
          </a:xfrm>
          <a:prstGeom prst="rect">
            <a:avLst/>
          </a:prstGeom>
        </p:spPr>
        <p:txBody>
          <a:bodyPr vert="horz" lIns="91429" tIns="45715" rIns="91429" bIns="45715" rtlCol="0"/>
          <a:lstStyle>
            <a:lvl1pPr algn="l">
              <a:defRPr sz="1200"/>
            </a:lvl1pPr>
          </a:lstStyle>
          <a:p>
            <a:endParaRPr lang="en-US"/>
          </a:p>
        </p:txBody>
      </p:sp>
      <p:sp>
        <p:nvSpPr>
          <p:cNvPr id="3" name="Date Placeholder 2"/>
          <p:cNvSpPr>
            <a:spLocks noGrp="1"/>
          </p:cNvSpPr>
          <p:nvPr>
            <p:ph type="dt" idx="1"/>
          </p:nvPr>
        </p:nvSpPr>
        <p:spPr>
          <a:xfrm>
            <a:off x="3884614" y="0"/>
            <a:ext cx="2971800" cy="466434"/>
          </a:xfrm>
          <a:prstGeom prst="rect">
            <a:avLst/>
          </a:prstGeom>
        </p:spPr>
        <p:txBody>
          <a:bodyPr vert="horz" lIns="91429" tIns="45715" rIns="91429" bIns="45715" rtlCol="0"/>
          <a:lstStyle>
            <a:lvl1pPr algn="r">
              <a:defRPr sz="1200"/>
            </a:lvl1pPr>
          </a:lstStyle>
          <a:p>
            <a:fld id="{E012693C-D338-4AFC-B7A4-091B0C228124}" type="datetimeFigureOut">
              <a:rPr lang="en-US" smtClean="0"/>
              <a:t>8/16/2017</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29" tIns="45715" rIns="91429" bIns="45715"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29" tIns="45715" rIns="91429"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2971800" cy="466433"/>
          </a:xfrm>
          <a:prstGeom prst="rect">
            <a:avLst/>
          </a:prstGeom>
        </p:spPr>
        <p:txBody>
          <a:bodyPr vert="horz" lIns="91429" tIns="45715" rIns="91429"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8"/>
            <a:ext cx="2971800" cy="466433"/>
          </a:xfrm>
          <a:prstGeom prst="rect">
            <a:avLst/>
          </a:prstGeom>
        </p:spPr>
        <p:txBody>
          <a:bodyPr vert="horz" lIns="91429" tIns="45715" rIns="91429" bIns="45715" rtlCol="0" anchor="b"/>
          <a:lstStyle>
            <a:lvl1pPr algn="r">
              <a:defRPr sz="1200"/>
            </a:lvl1pPr>
          </a:lstStyle>
          <a:p>
            <a:fld id="{B84A4A27-DC68-400F-ABD7-FA2FF2FA4928}" type="slidenum">
              <a:rPr lang="en-US" smtClean="0"/>
              <a:t>‹#›</a:t>
            </a:fld>
            <a:endParaRPr lang="en-US"/>
          </a:p>
        </p:txBody>
      </p:sp>
    </p:spTree>
    <p:extLst>
      <p:ext uri="{BB962C8B-B14F-4D97-AF65-F5344CB8AC3E}">
        <p14:creationId xmlns:p14="http://schemas.microsoft.com/office/powerpoint/2010/main" val="2534788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9</a:t>
            </a:fld>
            <a:endParaRPr lang="en-US"/>
          </a:p>
        </p:txBody>
      </p:sp>
    </p:spTree>
    <p:extLst>
      <p:ext uri="{BB962C8B-B14F-4D97-AF65-F5344CB8AC3E}">
        <p14:creationId xmlns:p14="http://schemas.microsoft.com/office/powerpoint/2010/main" val="4048771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14</a:t>
            </a:fld>
            <a:endParaRPr lang="en-US"/>
          </a:p>
        </p:txBody>
      </p:sp>
    </p:spTree>
    <p:extLst>
      <p:ext uri="{BB962C8B-B14F-4D97-AF65-F5344CB8AC3E}">
        <p14:creationId xmlns:p14="http://schemas.microsoft.com/office/powerpoint/2010/main" val="1237613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15</a:t>
            </a:fld>
            <a:endParaRPr lang="en-US"/>
          </a:p>
        </p:txBody>
      </p:sp>
    </p:spTree>
    <p:extLst>
      <p:ext uri="{BB962C8B-B14F-4D97-AF65-F5344CB8AC3E}">
        <p14:creationId xmlns:p14="http://schemas.microsoft.com/office/powerpoint/2010/main" val="240437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18</a:t>
            </a:fld>
            <a:endParaRPr lang="en-US"/>
          </a:p>
        </p:txBody>
      </p:sp>
    </p:spTree>
    <p:extLst>
      <p:ext uri="{BB962C8B-B14F-4D97-AF65-F5344CB8AC3E}">
        <p14:creationId xmlns:p14="http://schemas.microsoft.com/office/powerpoint/2010/main" val="1918881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4A4A27-DC68-400F-ABD7-FA2FF2FA4928}" type="slidenum">
              <a:rPr lang="en-US" smtClean="0"/>
              <a:t>22</a:t>
            </a:fld>
            <a:endParaRPr lang="en-US"/>
          </a:p>
        </p:txBody>
      </p:sp>
    </p:spTree>
    <p:extLst>
      <p:ext uri="{BB962C8B-B14F-4D97-AF65-F5344CB8AC3E}">
        <p14:creationId xmlns:p14="http://schemas.microsoft.com/office/powerpoint/2010/main" val="3916895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23</a:t>
            </a:fld>
            <a:endParaRPr lang="en-US"/>
          </a:p>
        </p:txBody>
      </p:sp>
    </p:spTree>
    <p:extLst>
      <p:ext uri="{BB962C8B-B14F-4D97-AF65-F5344CB8AC3E}">
        <p14:creationId xmlns:p14="http://schemas.microsoft.com/office/powerpoint/2010/main" val="3562297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24</a:t>
            </a:fld>
            <a:endParaRPr lang="en-US"/>
          </a:p>
        </p:txBody>
      </p:sp>
    </p:spTree>
    <p:extLst>
      <p:ext uri="{BB962C8B-B14F-4D97-AF65-F5344CB8AC3E}">
        <p14:creationId xmlns:p14="http://schemas.microsoft.com/office/powerpoint/2010/main" val="4105360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33</a:t>
            </a:fld>
            <a:endParaRPr lang="en-US"/>
          </a:p>
        </p:txBody>
      </p:sp>
    </p:spTree>
    <p:extLst>
      <p:ext uri="{BB962C8B-B14F-4D97-AF65-F5344CB8AC3E}">
        <p14:creationId xmlns:p14="http://schemas.microsoft.com/office/powerpoint/2010/main" val="3028061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fld id="{FCCFB280-0E88-4547-A15D-DCED6EA52CC8}" type="datetimeFigureOut">
              <a:rPr lang="en-US" smtClean="0"/>
              <a:t>8/16/2017</a:t>
            </a:fld>
            <a:endParaRPr lang="en-US"/>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AB603FBD-8C9C-4C99-A171-31B5F403012E}" type="slidenum">
              <a:rPr lang="en-US" smtClean="0"/>
              <a:t>‹#›</a:t>
            </a:fld>
            <a:endParaRPr lang="en-US"/>
          </a:p>
        </p:txBody>
      </p:sp>
    </p:spTree>
    <p:extLst>
      <p:ext uri="{BB962C8B-B14F-4D97-AF65-F5344CB8AC3E}">
        <p14:creationId xmlns:p14="http://schemas.microsoft.com/office/powerpoint/2010/main" val="344500349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CFB280-0E88-4547-A15D-DCED6EA52CC8}"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2375772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CFB280-0E88-4547-A15D-DCED6EA52CC8}"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3781259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CFB280-0E88-4547-A15D-DCED6EA52CC8}"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1674400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CFB280-0E88-4547-A15D-DCED6EA52CC8}"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3117573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CCFB280-0E88-4547-A15D-DCED6EA52CC8}" type="datetimeFigureOut">
              <a:rPr lang="en-US" smtClean="0"/>
              <a:t>8/16/2017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3300672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CCFB280-0E88-4547-A15D-DCED6EA52CC8}" type="datetimeFigureOut">
              <a:rPr lang="en-US" smtClean="0"/>
              <a:t>8/16/2017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539631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CFB280-0E88-4547-A15D-DCED6EA52CC8}"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982712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CFB280-0E88-4547-A15D-DCED6EA52CC8}"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69796321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CFB280-0E88-4547-A15D-DCED6EA52CC8}"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AB603FBD-8C9C-4C99-A171-31B5F403012E}" type="slidenum">
              <a:rPr lang="en-US" smtClean="0"/>
              <a:t>‹#›</a:t>
            </a:fld>
            <a:endParaRPr lang="en-US"/>
          </a:p>
        </p:txBody>
      </p:sp>
      <p:pic>
        <p:nvPicPr>
          <p:cNvPr id="7" name="Picture 6"/>
          <p:cNvPicPr>
            <a:picLocks noChangeAspect="1"/>
          </p:cNvPicPr>
          <p:nvPr userDrawn="1"/>
        </p:nvPicPr>
        <p:blipFill>
          <a:blip r:embed="rId2"/>
          <a:stretch>
            <a:fillRect/>
          </a:stretch>
        </p:blipFill>
        <p:spPr>
          <a:xfrm>
            <a:off x="7400544" y="4169664"/>
            <a:ext cx="1340334" cy="2032840"/>
          </a:xfrm>
          <a:prstGeom prst="rect">
            <a:avLst/>
          </a:prstGeom>
        </p:spPr>
      </p:pic>
      <p:sp>
        <p:nvSpPr>
          <p:cNvPr id="6" name="TextBox 5"/>
          <p:cNvSpPr txBox="1"/>
          <p:nvPr userDrawn="1"/>
        </p:nvSpPr>
        <p:spPr>
          <a:xfrm>
            <a:off x="7281262" y="3757197"/>
            <a:ext cx="1774845" cy="430887"/>
          </a:xfrm>
          <a:prstGeom prst="rect">
            <a:avLst/>
          </a:prstGeom>
          <a:noFill/>
        </p:spPr>
        <p:txBody>
          <a:bodyPr wrap="none" rtlCol="0">
            <a:spAutoFit/>
          </a:bodyPr>
          <a:lstStyle/>
          <a:p>
            <a:pPr algn="ctr"/>
            <a:r>
              <a:rPr lang="en-US" sz="1100" dirty="0" smtClean="0"/>
              <a:t>Lance Widman</a:t>
            </a:r>
          </a:p>
          <a:p>
            <a:pPr algn="ctr"/>
            <a:r>
              <a:rPr lang="en-US" sz="1100" dirty="0" smtClean="0"/>
              <a:t>ECC Faculty 1971-2016 </a:t>
            </a:r>
            <a:endParaRPr lang="en-US" sz="1100" dirty="0"/>
          </a:p>
        </p:txBody>
      </p:sp>
    </p:spTree>
    <p:extLst>
      <p:ext uri="{BB962C8B-B14F-4D97-AF65-F5344CB8AC3E}">
        <p14:creationId xmlns:p14="http://schemas.microsoft.com/office/powerpoint/2010/main" val="2654426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CFB280-0E88-4547-A15D-DCED6EA52CC8}"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AB603FBD-8C9C-4C99-A171-31B5F403012E}" type="slidenum">
              <a:rPr lang="en-US" smtClean="0"/>
              <a:t>‹#›</a:t>
            </a:fld>
            <a:endParaRPr lang="en-US"/>
          </a:p>
        </p:txBody>
      </p:sp>
    </p:spTree>
    <p:extLst>
      <p:ext uri="{BB962C8B-B14F-4D97-AF65-F5344CB8AC3E}">
        <p14:creationId xmlns:p14="http://schemas.microsoft.com/office/powerpoint/2010/main" val="196189151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CFB280-0E88-4547-A15D-DCED6EA52CC8}"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AB603FBD-8C9C-4C99-A171-31B5F403012E}" type="slidenum">
              <a:rPr lang="en-US" smtClean="0"/>
              <a:t>‹#›</a:t>
            </a:fld>
            <a:endParaRPr lang="en-US"/>
          </a:p>
        </p:txBody>
      </p:sp>
    </p:spTree>
    <p:extLst>
      <p:ext uri="{BB962C8B-B14F-4D97-AF65-F5344CB8AC3E}">
        <p14:creationId xmlns:p14="http://schemas.microsoft.com/office/powerpoint/2010/main" val="1814186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CFB280-0E88-4547-A15D-DCED6EA52CC8}" type="datetimeFigureOut">
              <a:rPr lang="en-US" smtClean="0"/>
              <a:t>8/16/2017</a:t>
            </a:fld>
            <a:endParaRPr lang="en-US"/>
          </a:p>
        </p:txBody>
      </p:sp>
      <p:sp>
        <p:nvSpPr>
          <p:cNvPr id="8" name="Footer Placeholder 7"/>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AB603FBD-8C9C-4C99-A171-31B5F403012E}" type="slidenum">
              <a:rPr lang="en-US" smtClean="0"/>
              <a:t>‹#›</a:t>
            </a:fld>
            <a:endParaRPr lang="en-US"/>
          </a:p>
        </p:txBody>
      </p:sp>
    </p:spTree>
    <p:extLst>
      <p:ext uri="{BB962C8B-B14F-4D97-AF65-F5344CB8AC3E}">
        <p14:creationId xmlns:p14="http://schemas.microsoft.com/office/powerpoint/2010/main" val="1127205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CFB280-0E88-4547-A15D-DCED6EA52CC8}" type="datetimeFigureOut">
              <a:rPr lang="en-US" smtClean="0"/>
              <a:t>8/16/2017</a:t>
            </a:fld>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AB603FBD-8C9C-4C99-A171-31B5F403012E}" type="slidenum">
              <a:rPr lang="en-US" smtClean="0"/>
              <a:t>‹#›</a:t>
            </a:fld>
            <a:endParaRPr lang="en-US"/>
          </a:p>
        </p:txBody>
      </p:sp>
    </p:spTree>
    <p:extLst>
      <p:ext uri="{BB962C8B-B14F-4D97-AF65-F5344CB8AC3E}">
        <p14:creationId xmlns:p14="http://schemas.microsoft.com/office/powerpoint/2010/main" val="1189637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CFB280-0E88-4547-A15D-DCED6EA52CC8}" type="datetimeFigureOut">
              <a:rPr lang="en-US" smtClean="0"/>
              <a:t>8/16/2017</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264314316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CFB280-0E88-4547-A15D-DCED6EA52CC8}"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212565274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CFB280-0E88-4547-A15D-DCED6EA52CC8}"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3486164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fld id="{FCCFB280-0E88-4547-A15D-DCED6EA52CC8}" type="datetimeFigureOut">
              <a:rPr lang="en-US" smtClean="0"/>
              <a:t>8/16/2017</a:t>
            </a:fld>
            <a:endParaRPr lang="en-US"/>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fld id="{AB603FBD-8C9C-4C99-A171-31B5F403012E}" type="slidenum">
              <a:rPr lang="en-US" smtClean="0"/>
              <a:t>‹#›</a:t>
            </a:fld>
            <a:endParaRPr lang="en-US"/>
          </a:p>
        </p:txBody>
      </p:sp>
    </p:spTree>
    <p:extLst>
      <p:ext uri="{BB962C8B-B14F-4D97-AF65-F5344CB8AC3E}">
        <p14:creationId xmlns:p14="http://schemas.microsoft.com/office/powerpoint/2010/main" val="3854152036"/>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 id="2147484052" r:id="rId13"/>
    <p:sldLayoutId id="2147484053" r:id="rId14"/>
    <p:sldLayoutId id="2147484054" r:id="rId15"/>
    <p:sldLayoutId id="2147484055" r:id="rId16"/>
    <p:sldLayoutId id="2147484056" r:id="rId17"/>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www.elcamino.edu/academics/academicsenate/"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www.elcamino.edu/academics/ccc/"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ocs.google.com/forms/d/e/1FAIpQLSdNtJtH48FqQN4mGGZxLdMyauceygd4qIWiJu2oofJAx9x0Gw/viewform?c=0&amp;w=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atagillis@elcamino.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compton.edu/campusinformation/accreditation/docs/ComptonCenter_Self-Evaluation-DRAFT_11.6.2016.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elcamino.edu/administration/ir/docs/planning/DRAFT%20Comprehensive%20Master%20Plan%20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compton.edu/adminandoperations/provostceo/Documents/2017_CCCD-CMP_Nov11-2017_DRAFT.pdf"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elcamino.edu/academics/academicsenat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aliforniacommunitycolleges.cccco.edu/Portals/0/DocDownloads/PressReleases/DEC2016/PR-Principles-12-5-16-FINAL.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elcamino.edu/cgi-bin/rws5.pl?FORM=ShelterinPlaceSurve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smtClean="0"/>
              <a:t>Important </a:t>
            </a:r>
            <a:r>
              <a:rPr lang="en-US" b="1" u="sng"/>
              <a:t>note: </a:t>
            </a:r>
            <a:endParaRPr lang="en-US"/>
          </a:p>
        </p:txBody>
      </p:sp>
      <p:sp>
        <p:nvSpPr>
          <p:cNvPr id="3" name="Content Placeholder 2"/>
          <p:cNvSpPr>
            <a:spLocks noGrp="1"/>
          </p:cNvSpPr>
          <p:nvPr>
            <p:ph idx="1"/>
          </p:nvPr>
        </p:nvSpPr>
        <p:spPr>
          <a:xfrm>
            <a:off x="1663700" y="2438400"/>
            <a:ext cx="7114504" cy="3651504"/>
          </a:xfrm>
        </p:spPr>
        <p:txBody>
          <a:bodyPr>
            <a:normAutofit/>
          </a:bodyPr>
          <a:lstStyle/>
          <a:p>
            <a:pPr marL="0" indent="0" algn="ctr">
              <a:buNone/>
            </a:pPr>
            <a:r>
              <a:rPr lang="en-US" smtClean="0"/>
              <a:t>This </a:t>
            </a:r>
            <a:r>
              <a:rPr lang="en-US"/>
              <a:t>file contains the presentation used at the Senate meeting.  The president’s informal notes have been added in </a:t>
            </a:r>
            <a:r>
              <a:rPr lang="en-US" b="1">
                <a:solidFill>
                  <a:srgbClr val="C00000"/>
                </a:solidFill>
              </a:rPr>
              <a:t>red</a:t>
            </a:r>
            <a:r>
              <a:rPr lang="en-US"/>
              <a:t>. </a:t>
            </a:r>
          </a:p>
          <a:p>
            <a:pPr marL="0" indent="0" algn="ctr">
              <a:buNone/>
            </a:pPr>
            <a:r>
              <a:rPr lang="en-US"/>
              <a:t>These notes have not been reviewed nor have they been approved by the Academic Senate; they were created to provide a prompt (but informal) report about the meeting.  </a:t>
            </a:r>
          </a:p>
          <a:p>
            <a:pPr marL="0" indent="0" algn="ctr">
              <a:buNone/>
            </a:pPr>
            <a:r>
              <a:rPr lang="en-US"/>
              <a:t>For a comprehensive, official accounting of Senate meetings, please refer to Senate meeting minutes: </a:t>
            </a:r>
            <a:r>
              <a:rPr lang="en-US">
                <a:hlinkClick r:id="rId2"/>
              </a:rPr>
              <a:t>http://www.elcamino.edu/academics/academicsenate</a:t>
            </a:r>
            <a:r>
              <a:rPr lang="en-US" smtClean="0">
                <a:hlinkClick r:id="rId2"/>
              </a:rPr>
              <a:t>/</a:t>
            </a:r>
            <a:r>
              <a:rPr lang="en-US" smtClean="0"/>
              <a:t>.</a:t>
            </a:r>
          </a:p>
          <a:p>
            <a:pPr marL="0" indent="0" algn="ctr">
              <a:buNone/>
            </a:pPr>
            <a:r>
              <a:rPr lang="en-US" smtClean="0"/>
              <a:t>Thank </a:t>
            </a:r>
            <a:r>
              <a:rPr lang="en-US"/>
              <a:t>you!   </a:t>
            </a:r>
          </a:p>
          <a:p>
            <a:endParaRPr lang="en-US"/>
          </a:p>
        </p:txBody>
      </p:sp>
    </p:spTree>
    <p:extLst>
      <p:ext uri="{BB962C8B-B14F-4D97-AF65-F5344CB8AC3E}">
        <p14:creationId xmlns:p14="http://schemas.microsoft.com/office/powerpoint/2010/main" val="3697329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6440" y="849609"/>
            <a:ext cx="6371268" cy="886203"/>
          </a:xfrm>
        </p:spPr>
        <p:txBody>
          <a:bodyPr/>
          <a:lstStyle/>
          <a:p>
            <a:r>
              <a:rPr lang="en-US" sz="2400" dirty="0"/>
              <a:t>C. Officer Reports: </a:t>
            </a:r>
            <a:br>
              <a:rPr lang="en-US" sz="2400" dirty="0"/>
            </a:br>
            <a:r>
              <a:rPr lang="en-US" sz="2400" dirty="0"/>
              <a:t>Chair, Curriculum: Allison Carr </a:t>
            </a:r>
            <a:r>
              <a:rPr lang="en-US" sz="2400" dirty="0" smtClean="0"/>
              <a:t/>
            </a:r>
            <a:br>
              <a:rPr lang="en-US" sz="2400" dirty="0" smtClean="0"/>
            </a:br>
            <a:r>
              <a:rPr lang="en-US" sz="2400" b="1" dirty="0" smtClean="0"/>
              <a:t>College Curriculum Meeting 11/22/16</a:t>
            </a:r>
            <a:endParaRPr lang="en-US" sz="2400" b="1" dirty="0"/>
          </a:p>
        </p:txBody>
      </p:sp>
      <p:sp>
        <p:nvSpPr>
          <p:cNvPr id="5" name="Content Placeholder 4"/>
          <p:cNvSpPr>
            <a:spLocks noGrp="1"/>
          </p:cNvSpPr>
          <p:nvPr>
            <p:ph sz="half" idx="1"/>
          </p:nvPr>
        </p:nvSpPr>
        <p:spPr>
          <a:xfrm>
            <a:off x="372979" y="2129589"/>
            <a:ext cx="4130441" cy="3735234"/>
          </a:xfrm>
        </p:spPr>
        <p:txBody>
          <a:bodyPr>
            <a:normAutofit fontScale="55000" lnSpcReduction="20000"/>
          </a:bodyPr>
          <a:lstStyle/>
          <a:p>
            <a:pPr marL="0" indent="0">
              <a:buNone/>
            </a:pPr>
            <a:r>
              <a:rPr lang="en-US" sz="2200" u="sng" dirty="0" smtClean="0"/>
              <a:t>Full </a:t>
            </a:r>
            <a:r>
              <a:rPr lang="en-US" sz="2200" u="sng" dirty="0"/>
              <a:t>Course Review Approvals</a:t>
            </a:r>
          </a:p>
          <a:p>
            <a:r>
              <a:rPr lang="en-US" sz="2200" dirty="0"/>
              <a:t>ART 147</a:t>
            </a:r>
          </a:p>
          <a:p>
            <a:r>
              <a:rPr lang="en-US" sz="2200" dirty="0"/>
              <a:t>BUS 73</a:t>
            </a:r>
          </a:p>
          <a:p>
            <a:r>
              <a:rPr lang="en-US" sz="2200" dirty="0"/>
              <a:t>CDEV 100, 165</a:t>
            </a:r>
          </a:p>
          <a:p>
            <a:r>
              <a:rPr lang="en-US" sz="2200" dirty="0"/>
              <a:t>COMS 120</a:t>
            </a:r>
          </a:p>
          <a:p>
            <a:r>
              <a:rPr lang="en-US" sz="2200" dirty="0"/>
              <a:t>DANCE 183AB</a:t>
            </a:r>
          </a:p>
          <a:p>
            <a:r>
              <a:rPr lang="en-US" sz="2200" dirty="0"/>
              <a:t>ENGL RWE</a:t>
            </a:r>
          </a:p>
          <a:p>
            <a:r>
              <a:rPr lang="en-US" sz="2200" dirty="0"/>
              <a:t>ESL 05A</a:t>
            </a:r>
          </a:p>
          <a:p>
            <a:r>
              <a:rPr lang="en-US" sz="2200" dirty="0"/>
              <a:t>ESL 05B</a:t>
            </a:r>
          </a:p>
          <a:p>
            <a:r>
              <a:rPr lang="en-US" sz="2200" dirty="0"/>
              <a:t>GEOG 5H</a:t>
            </a:r>
          </a:p>
          <a:p>
            <a:r>
              <a:rPr lang="en-US" sz="2200" dirty="0"/>
              <a:t>THEA 184</a:t>
            </a:r>
          </a:p>
          <a:p>
            <a:pPr marL="0" indent="0">
              <a:buNone/>
            </a:pPr>
            <a:r>
              <a:rPr lang="en-US" sz="2200" b="1" dirty="0">
                <a:solidFill>
                  <a:schemeClr val="accent3"/>
                </a:solidFill>
              </a:rPr>
              <a:t>Total course reviews (so far) Fall 16: </a:t>
            </a:r>
            <a:r>
              <a:rPr lang="en-US" sz="2200" b="1" u="sng" dirty="0" smtClean="0">
                <a:solidFill>
                  <a:schemeClr val="accent3"/>
                </a:solidFill>
              </a:rPr>
              <a:t>163</a:t>
            </a:r>
          </a:p>
          <a:p>
            <a:pPr marL="0" indent="0">
              <a:buNone/>
            </a:pPr>
            <a:r>
              <a:rPr lang="en-US" sz="2200" b="1" u="sng" dirty="0" smtClean="0">
                <a:solidFill>
                  <a:srgbClr val="C00000"/>
                </a:solidFill>
              </a:rPr>
              <a:t>Updated total: 192, following the 12.6. CCC meeting.</a:t>
            </a:r>
            <a:endParaRPr lang="en-US" sz="2200" b="1" u="sng" dirty="0">
              <a:solidFill>
                <a:srgbClr val="C00000"/>
              </a:solidFill>
            </a:endParaRPr>
          </a:p>
          <a:p>
            <a:pPr marL="0" indent="0">
              <a:buNone/>
            </a:pPr>
            <a:endParaRPr lang="en-US" u="sng" dirty="0" smtClean="0"/>
          </a:p>
        </p:txBody>
      </p:sp>
      <p:sp>
        <p:nvSpPr>
          <p:cNvPr id="6" name="Content Placeholder 5"/>
          <p:cNvSpPr>
            <a:spLocks noGrp="1"/>
          </p:cNvSpPr>
          <p:nvPr>
            <p:ph sz="half" idx="2"/>
          </p:nvPr>
        </p:nvSpPr>
        <p:spPr>
          <a:xfrm>
            <a:off x="4503420" y="2235203"/>
            <a:ext cx="4206627" cy="3629620"/>
          </a:xfrm>
        </p:spPr>
        <p:txBody>
          <a:bodyPr>
            <a:normAutofit fontScale="55000" lnSpcReduction="20000"/>
          </a:bodyPr>
          <a:lstStyle/>
          <a:p>
            <a:pPr marL="0" indent="0">
              <a:buNone/>
            </a:pPr>
            <a:r>
              <a:rPr lang="en-US" sz="2300" u="sng" dirty="0" smtClean="0"/>
              <a:t>Full Program Review Approvals</a:t>
            </a:r>
          </a:p>
          <a:p>
            <a:pPr marL="0" indent="0">
              <a:buNone/>
            </a:pPr>
            <a:r>
              <a:rPr lang="en-US" sz="2300" dirty="0"/>
              <a:t>Art- Gallery Management Certificate of Achievement</a:t>
            </a:r>
          </a:p>
          <a:p>
            <a:pPr marL="0" indent="0">
              <a:buNone/>
            </a:pPr>
            <a:r>
              <a:rPr lang="en-US" sz="2300" dirty="0"/>
              <a:t>Business - Office Administration: Office Applications Specialist Certificate of Achievement</a:t>
            </a:r>
          </a:p>
          <a:p>
            <a:pPr marL="0" indent="0">
              <a:buNone/>
            </a:pPr>
            <a:r>
              <a:rPr lang="en-US" sz="2300" dirty="0"/>
              <a:t>Child Development - Child Development A.A. Degree</a:t>
            </a:r>
          </a:p>
          <a:p>
            <a:pPr marL="0" indent="0">
              <a:buNone/>
            </a:pPr>
            <a:r>
              <a:rPr lang="en-US" sz="2300" dirty="0"/>
              <a:t>Child Development - Early Intervention Assistant Certificate of Achievement</a:t>
            </a:r>
          </a:p>
          <a:p>
            <a:pPr marL="0" indent="0">
              <a:buNone/>
            </a:pPr>
            <a:r>
              <a:rPr lang="en-US" sz="2300" dirty="0"/>
              <a:t>Child Development - Special Education Assistant Certificate of Achievement</a:t>
            </a:r>
          </a:p>
          <a:p>
            <a:pPr marL="0" indent="0">
              <a:buNone/>
            </a:pPr>
            <a:r>
              <a:rPr lang="en-US" sz="2300" dirty="0"/>
              <a:t>Music -Music A.A. </a:t>
            </a:r>
            <a:r>
              <a:rPr lang="en-US" sz="2300" dirty="0" smtClean="0"/>
              <a:t>Degree</a:t>
            </a:r>
          </a:p>
          <a:p>
            <a:pPr marL="0" indent="0">
              <a:buNone/>
            </a:pPr>
            <a:endParaRPr lang="en-US" sz="2300" u="sng" dirty="0" smtClean="0"/>
          </a:p>
          <a:p>
            <a:endParaRPr lang="en-US" sz="1050" dirty="0"/>
          </a:p>
        </p:txBody>
      </p:sp>
      <p:sp>
        <p:nvSpPr>
          <p:cNvPr id="2" name="TextBox 1"/>
          <p:cNvSpPr txBox="1"/>
          <p:nvPr/>
        </p:nvSpPr>
        <p:spPr>
          <a:xfrm>
            <a:off x="185980" y="5889350"/>
            <a:ext cx="5858359" cy="1107996"/>
          </a:xfrm>
          <a:prstGeom prst="rect">
            <a:avLst/>
          </a:prstGeom>
          <a:noFill/>
        </p:spPr>
        <p:txBody>
          <a:bodyPr wrap="square" rtlCol="0">
            <a:spAutoFit/>
          </a:bodyPr>
          <a:lstStyle/>
          <a:p>
            <a:r>
              <a:rPr lang="en-US" sz="1600" dirty="0"/>
              <a:t>More information, including College Curriculum Committee minutes, can be found on the ECC website: </a:t>
            </a:r>
            <a:endParaRPr lang="en-US" sz="1600" dirty="0">
              <a:hlinkClick r:id="rId2"/>
            </a:endParaRPr>
          </a:p>
          <a:p>
            <a:r>
              <a:rPr lang="en-US" sz="1600" b="1" dirty="0">
                <a:solidFill>
                  <a:schemeClr val="tx2"/>
                </a:solidFill>
                <a:hlinkClick r:id="rId2"/>
              </a:rPr>
              <a:t>http://www.elcamino.edu/academics/ccc/</a:t>
            </a:r>
            <a:r>
              <a:rPr lang="en-US" sz="1600" b="1" dirty="0">
                <a:solidFill>
                  <a:schemeClr val="tx2"/>
                </a:solidFill>
              </a:rPr>
              <a:t>. </a:t>
            </a:r>
          </a:p>
          <a:p>
            <a:endParaRPr lang="en-US" dirty="0"/>
          </a:p>
        </p:txBody>
      </p:sp>
    </p:spTree>
    <p:extLst>
      <p:ext uri="{BB962C8B-B14F-4D97-AF65-F5344CB8AC3E}">
        <p14:creationId xmlns:p14="http://schemas.microsoft.com/office/powerpoint/2010/main" val="3671803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940379" cy="1320800"/>
          </a:xfrm>
        </p:spPr>
        <p:txBody>
          <a:bodyPr>
            <a:normAutofit/>
          </a:bodyPr>
          <a:lstStyle/>
          <a:p>
            <a:r>
              <a:rPr lang="en-US" dirty="0" smtClean="0"/>
              <a:t>C.  Officer Reports:</a:t>
            </a:r>
            <a:br>
              <a:rPr lang="en-US" dirty="0" smtClean="0"/>
            </a:br>
            <a:r>
              <a:rPr lang="en-US" sz="2800" dirty="0"/>
              <a:t>VP </a:t>
            </a:r>
            <a:r>
              <a:rPr lang="en-US" sz="2800" dirty="0" smtClean="0"/>
              <a:t>Educational Policies, Chris Gold</a:t>
            </a:r>
            <a:endParaRPr lang="en-US" sz="3100" dirty="0"/>
          </a:p>
        </p:txBody>
      </p:sp>
      <p:sp>
        <p:nvSpPr>
          <p:cNvPr id="6" name="Content Placeholder 5"/>
          <p:cNvSpPr>
            <a:spLocks noGrp="1"/>
          </p:cNvSpPr>
          <p:nvPr>
            <p:ph idx="1"/>
          </p:nvPr>
        </p:nvSpPr>
        <p:spPr/>
        <p:txBody>
          <a:bodyPr/>
          <a:lstStyle/>
          <a:p>
            <a:r>
              <a:rPr lang="en-US" sz="2400" b="1" dirty="0" smtClean="0">
                <a:solidFill>
                  <a:schemeClr val="tx2"/>
                </a:solidFill>
              </a:rPr>
              <a:t>Pages 17-19 in Senate packet.</a:t>
            </a:r>
          </a:p>
          <a:p>
            <a:r>
              <a:rPr lang="en-US" sz="2400" dirty="0" smtClean="0">
                <a:solidFill>
                  <a:srgbClr val="C00000"/>
                </a:solidFill>
              </a:rPr>
              <a:t>See New Business, AP 4236</a:t>
            </a:r>
          </a:p>
          <a:p>
            <a:endParaRPr lang="en-US" sz="2400" b="1" dirty="0" smtClean="0">
              <a:solidFill>
                <a:schemeClr val="tx2"/>
              </a:solidFill>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79822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940379" cy="1320800"/>
          </a:xfrm>
        </p:spPr>
        <p:txBody>
          <a:bodyPr>
            <a:normAutofit/>
          </a:bodyPr>
          <a:lstStyle/>
          <a:p>
            <a:r>
              <a:rPr lang="en-US" dirty="0" smtClean="0"/>
              <a:t>C.  Officer Reports:</a:t>
            </a:r>
            <a:br>
              <a:rPr lang="en-US" dirty="0" smtClean="0"/>
            </a:br>
            <a:r>
              <a:rPr lang="en-US" sz="2800" dirty="0"/>
              <a:t>VP Faculty Development, Stacey </a:t>
            </a:r>
            <a:r>
              <a:rPr lang="en-US" sz="2800" dirty="0" smtClean="0"/>
              <a:t>Allen</a:t>
            </a:r>
            <a:endParaRPr lang="en-US" sz="3100" dirty="0"/>
          </a:p>
        </p:txBody>
      </p:sp>
      <p:sp>
        <p:nvSpPr>
          <p:cNvPr id="6" name="Content Placeholder 5"/>
          <p:cNvSpPr>
            <a:spLocks noGrp="1"/>
          </p:cNvSpPr>
          <p:nvPr>
            <p:ph idx="1"/>
          </p:nvPr>
        </p:nvSpPr>
        <p:spPr/>
        <p:txBody>
          <a:bodyPr>
            <a:normAutofit fontScale="92500" lnSpcReduction="20000"/>
          </a:bodyPr>
          <a:lstStyle/>
          <a:p>
            <a:r>
              <a:rPr lang="en-US" sz="2400" b="1" dirty="0" smtClean="0">
                <a:solidFill>
                  <a:schemeClr val="tx2"/>
                </a:solidFill>
              </a:rPr>
              <a:t>Pages 20-21 in Senate packet.</a:t>
            </a:r>
          </a:p>
          <a:p>
            <a:endParaRPr lang="en-US" sz="2400" b="1" dirty="0" smtClean="0">
              <a:solidFill>
                <a:schemeClr val="tx2"/>
              </a:solidFill>
            </a:endParaRPr>
          </a:p>
          <a:p>
            <a:pPr marL="0" indent="0">
              <a:buNone/>
            </a:pPr>
            <a:r>
              <a:rPr lang="en-US" dirty="0" smtClean="0">
                <a:solidFill>
                  <a:srgbClr val="C00000"/>
                </a:solidFill>
              </a:rPr>
              <a:t>The “Fitness and Fun for All” workshop for this week was cancelled due to a conflict with a staff appreciation event.  VP Allen thanked everyone who contributed to the success of this new series this semester.  </a:t>
            </a:r>
          </a:p>
          <a:p>
            <a:pPr marL="0" indent="0">
              <a:buNone/>
            </a:pPr>
            <a:r>
              <a:rPr lang="en-US" dirty="0" smtClean="0">
                <a:solidFill>
                  <a:srgbClr val="C00000"/>
                </a:solidFill>
              </a:rPr>
              <a:t>Getting the Job, Part 1 was a big success.  Watch for registration information for Part 2, coming up January 27</a:t>
            </a:r>
            <a:r>
              <a:rPr lang="en-US" baseline="30000" dirty="0" smtClean="0">
                <a:solidFill>
                  <a:srgbClr val="C00000"/>
                </a:solidFill>
              </a:rPr>
              <a:t>th</a:t>
            </a:r>
            <a:r>
              <a:rPr lang="en-US" dirty="0" smtClean="0">
                <a:solidFill>
                  <a:srgbClr val="C00000"/>
                </a:solidFill>
              </a:rPr>
              <a:t>, 2017.</a:t>
            </a:r>
            <a:endParaRPr lang="en-US" dirty="0">
              <a:solidFill>
                <a:srgbClr val="C00000"/>
              </a:solidFill>
            </a:endParaRPr>
          </a:p>
          <a:p>
            <a:pPr marL="0" indent="0">
              <a:buNone/>
            </a:pPr>
            <a:r>
              <a:rPr lang="en-US" dirty="0">
                <a:solidFill>
                  <a:srgbClr val="C00000"/>
                </a:solidFill>
              </a:rPr>
              <a:t>Please note that Spring Professional Development Day will be </a:t>
            </a:r>
            <a:r>
              <a:rPr lang="en-US" b="1" u="sng" dirty="0">
                <a:solidFill>
                  <a:srgbClr val="C00000"/>
                </a:solidFill>
              </a:rPr>
              <a:t>Wednesday</a:t>
            </a:r>
            <a:r>
              <a:rPr lang="en-US" dirty="0">
                <a:solidFill>
                  <a:srgbClr val="C00000"/>
                </a:solidFill>
              </a:rPr>
              <a:t>, February 8</a:t>
            </a:r>
            <a:r>
              <a:rPr lang="en-US" baseline="30000" dirty="0">
                <a:solidFill>
                  <a:srgbClr val="C00000"/>
                </a:solidFill>
              </a:rPr>
              <a:t>th</a:t>
            </a:r>
            <a:r>
              <a:rPr lang="en-US" dirty="0">
                <a:solidFill>
                  <a:srgbClr val="C00000"/>
                </a:solidFill>
              </a:rPr>
              <a:t>, 2017.  Because of a holiday that week, the event was shifted from Thursday.</a:t>
            </a:r>
            <a:endParaRPr lang="en-US" dirty="0"/>
          </a:p>
        </p:txBody>
      </p:sp>
      <p:pic>
        <p:nvPicPr>
          <p:cNvPr id="5" name="Picture 4"/>
          <p:cNvPicPr>
            <a:picLocks noChangeAspect="1"/>
          </p:cNvPicPr>
          <p:nvPr/>
        </p:nvPicPr>
        <p:blipFill>
          <a:blip r:embed="rId2"/>
          <a:stretch>
            <a:fillRect/>
          </a:stretch>
        </p:blipFill>
        <p:spPr>
          <a:xfrm>
            <a:off x="7058713" y="1374273"/>
            <a:ext cx="1739141" cy="22298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23269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940379" cy="1320800"/>
          </a:xfrm>
        </p:spPr>
        <p:txBody>
          <a:bodyPr>
            <a:normAutofit/>
          </a:bodyPr>
          <a:lstStyle/>
          <a:p>
            <a:r>
              <a:rPr lang="en-US" dirty="0" smtClean="0"/>
              <a:t>C.  Officer Reports:</a:t>
            </a:r>
            <a:br>
              <a:rPr lang="en-US" dirty="0" smtClean="0"/>
            </a:br>
            <a:r>
              <a:rPr lang="en-US" sz="2800" dirty="0"/>
              <a:t>VP Faculty Development, Stacey </a:t>
            </a:r>
            <a:r>
              <a:rPr lang="en-US" sz="2800" dirty="0" smtClean="0"/>
              <a:t>Allen</a:t>
            </a:r>
            <a:endParaRPr lang="en-US" sz="3100" dirty="0"/>
          </a:p>
        </p:txBody>
      </p:sp>
      <p:sp>
        <p:nvSpPr>
          <p:cNvPr id="6" name="Content Placeholder 5"/>
          <p:cNvSpPr>
            <a:spLocks noGrp="1"/>
          </p:cNvSpPr>
          <p:nvPr>
            <p:ph idx="1"/>
          </p:nvPr>
        </p:nvSpPr>
        <p:spPr>
          <a:xfrm>
            <a:off x="309967" y="2340245"/>
            <a:ext cx="6899676" cy="4231036"/>
          </a:xfrm>
        </p:spPr>
        <p:txBody>
          <a:bodyPr>
            <a:normAutofit fontScale="85000" lnSpcReduction="20000"/>
          </a:bodyPr>
          <a:lstStyle/>
          <a:p>
            <a:r>
              <a:rPr lang="en-US" dirty="0" smtClean="0">
                <a:solidFill>
                  <a:srgbClr val="C00000"/>
                </a:solidFill>
              </a:rPr>
              <a:t>Many thanks to VP Allen for the variety of successful initiatives she’s overseen this semester, including:</a:t>
            </a:r>
          </a:p>
          <a:p>
            <a:r>
              <a:rPr lang="en-US" dirty="0" smtClean="0"/>
              <a:t>Academic </a:t>
            </a:r>
            <a:r>
              <a:rPr lang="en-US" dirty="0"/>
              <a:t>rank </a:t>
            </a:r>
            <a:r>
              <a:rPr lang="en-US" dirty="0" smtClean="0"/>
              <a:t>advancement: 49 </a:t>
            </a:r>
            <a:r>
              <a:rPr lang="en-US" dirty="0"/>
              <a:t>faculty recognized with </a:t>
            </a:r>
            <a:r>
              <a:rPr lang="en-US" dirty="0" smtClean="0"/>
              <a:t>certificates &amp; announcement at Senate.</a:t>
            </a:r>
          </a:p>
          <a:p>
            <a:pPr lvl="0"/>
            <a:r>
              <a:rPr lang="en-US" dirty="0" smtClean="0"/>
              <a:t>Faculty </a:t>
            </a:r>
            <a:r>
              <a:rPr lang="en-US" dirty="0"/>
              <a:t>Book Club – </a:t>
            </a:r>
            <a:r>
              <a:rPr lang="en-US" i="1" dirty="0"/>
              <a:t>Whistling Vivaldi</a:t>
            </a:r>
            <a:r>
              <a:rPr lang="en-US" dirty="0"/>
              <a:t> by Claude </a:t>
            </a:r>
            <a:r>
              <a:rPr lang="en-US" dirty="0" smtClean="0"/>
              <a:t>Steele.  Funding provided </a:t>
            </a:r>
            <a:r>
              <a:rPr lang="en-US" dirty="0"/>
              <a:t>by </a:t>
            </a:r>
            <a:r>
              <a:rPr lang="en-US" dirty="0" smtClean="0"/>
              <a:t>Student Equity Program.</a:t>
            </a:r>
            <a:endParaRPr lang="en-US" dirty="0"/>
          </a:p>
          <a:p>
            <a:pPr lvl="0"/>
            <a:r>
              <a:rPr lang="en-US" dirty="0" smtClean="0"/>
              <a:t>Outstanding Adjunct Faculty Award.</a:t>
            </a:r>
            <a:endParaRPr lang="en-US" dirty="0"/>
          </a:p>
          <a:p>
            <a:pPr lvl="0"/>
            <a:r>
              <a:rPr lang="en-US" dirty="0" smtClean="0"/>
              <a:t>Fitness </a:t>
            </a:r>
            <a:r>
              <a:rPr lang="en-US" dirty="0"/>
              <a:t>and Fun for </a:t>
            </a:r>
            <a:r>
              <a:rPr lang="en-US" dirty="0" smtClean="0"/>
              <a:t>All: monthly </a:t>
            </a:r>
            <a:r>
              <a:rPr lang="en-US" dirty="0"/>
              <a:t>series devoted to the overall health and wellness of the ECC community.</a:t>
            </a:r>
          </a:p>
          <a:p>
            <a:pPr lvl="0"/>
            <a:r>
              <a:rPr lang="en-US" dirty="0" smtClean="0"/>
              <a:t>Tenured Faculty Reception: </a:t>
            </a:r>
            <a:r>
              <a:rPr lang="en-US" dirty="0"/>
              <a:t>A</a:t>
            </a:r>
            <a:r>
              <a:rPr lang="en-US" dirty="0" smtClean="0"/>
              <a:t>rt </a:t>
            </a:r>
            <a:r>
              <a:rPr lang="en-US" dirty="0"/>
              <a:t>Gallery on Spring PD </a:t>
            </a:r>
            <a:r>
              <a:rPr lang="en-US" dirty="0" smtClean="0"/>
              <a:t>Day (Wed, 2.8.17) </a:t>
            </a:r>
            <a:endParaRPr lang="en-US" dirty="0"/>
          </a:p>
          <a:p>
            <a:pPr lvl="0"/>
            <a:r>
              <a:rPr lang="en-US" dirty="0"/>
              <a:t>GTJ </a:t>
            </a:r>
            <a:r>
              <a:rPr lang="en-US" dirty="0" smtClean="0"/>
              <a:t>Part </a:t>
            </a:r>
            <a:r>
              <a:rPr lang="en-US" dirty="0"/>
              <a:t>1: 12.2.16; GTJ </a:t>
            </a:r>
            <a:r>
              <a:rPr lang="en-US" dirty="0" smtClean="0"/>
              <a:t>Part </a:t>
            </a:r>
            <a:r>
              <a:rPr lang="en-US" dirty="0"/>
              <a:t>2: 1.27.17</a:t>
            </a:r>
          </a:p>
          <a:p>
            <a:pPr lvl="0"/>
            <a:r>
              <a:rPr lang="en-US" dirty="0" smtClean="0"/>
              <a:t>Collaborating </a:t>
            </a:r>
            <a:r>
              <a:rPr lang="en-US" dirty="0"/>
              <a:t>with Chris Gold on Faculty </a:t>
            </a:r>
            <a:r>
              <a:rPr lang="en-US" dirty="0" smtClean="0"/>
              <a:t>Handbook.</a:t>
            </a:r>
            <a:endParaRPr lang="en-US" dirty="0"/>
          </a:p>
          <a:p>
            <a:pPr lvl="0"/>
            <a:r>
              <a:rPr lang="en-US" dirty="0"/>
              <a:t>N</a:t>
            </a:r>
            <a:r>
              <a:rPr lang="en-US" dirty="0" smtClean="0"/>
              <a:t>ew </a:t>
            </a:r>
            <a:r>
              <a:rPr lang="en-US" dirty="0"/>
              <a:t>series </a:t>
            </a:r>
            <a:r>
              <a:rPr lang="en-US" dirty="0" smtClean="0"/>
              <a:t>for spring</a:t>
            </a:r>
            <a:r>
              <a:rPr lang="en-US" b="1" dirty="0"/>
              <a:t>: </a:t>
            </a:r>
            <a:r>
              <a:rPr lang="en-US" dirty="0">
                <a:solidFill>
                  <a:schemeClr val="tx1"/>
                </a:solidFill>
              </a:rPr>
              <a:t>Informed and Inspired: Lunchtime Professional Development Series </a:t>
            </a:r>
            <a:endParaRPr lang="en-US" dirty="0" smtClean="0">
              <a:solidFill>
                <a:schemeClr val="tx1"/>
              </a:solidFill>
            </a:endParaRPr>
          </a:p>
          <a:p>
            <a:pPr lvl="0"/>
            <a:r>
              <a:rPr lang="en-US" dirty="0" smtClean="0"/>
              <a:t>Planning </a:t>
            </a:r>
            <a:r>
              <a:rPr lang="en-US" dirty="0"/>
              <a:t>Spring PD </a:t>
            </a:r>
            <a:r>
              <a:rPr lang="en-US" dirty="0" smtClean="0"/>
              <a:t>Day.</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00364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912056" cy="828549"/>
          </a:xfrm>
        </p:spPr>
        <p:txBody>
          <a:bodyPr>
            <a:noAutofit/>
          </a:bodyPr>
          <a:lstStyle/>
          <a:p>
            <a:r>
              <a:rPr lang="en-US" dirty="0"/>
              <a:t>C</a:t>
            </a:r>
            <a:r>
              <a:rPr lang="en-US" dirty="0" smtClean="0"/>
              <a:t>. Officer Reports:</a:t>
            </a:r>
            <a:endParaRPr lang="en-US" sz="2000" b="1" dirty="0"/>
          </a:p>
        </p:txBody>
      </p:sp>
      <p:sp>
        <p:nvSpPr>
          <p:cNvPr id="3" name="Content Placeholder 2"/>
          <p:cNvSpPr>
            <a:spLocks noGrp="1"/>
          </p:cNvSpPr>
          <p:nvPr>
            <p:ph idx="1"/>
          </p:nvPr>
        </p:nvSpPr>
        <p:spPr>
          <a:xfrm>
            <a:off x="866440" y="2489200"/>
            <a:ext cx="6343201" cy="3530600"/>
          </a:xfrm>
        </p:spPr>
        <p:txBody>
          <a:bodyPr>
            <a:normAutofit fontScale="70000" lnSpcReduction="20000"/>
          </a:bodyPr>
          <a:lstStyle/>
          <a:p>
            <a:r>
              <a:rPr lang="en-US" sz="2400" dirty="0" smtClean="0"/>
              <a:t>VP, Finance &amp; Special Projects, Lance Widman</a:t>
            </a:r>
          </a:p>
          <a:p>
            <a:pPr lvl="1"/>
            <a:r>
              <a:rPr lang="en-US" sz="2200" b="1" dirty="0" smtClean="0">
                <a:solidFill>
                  <a:schemeClr val="tx2"/>
                </a:solidFill>
              </a:rPr>
              <a:t>Pages 22-26 in Senate packet. </a:t>
            </a:r>
          </a:p>
          <a:p>
            <a:r>
              <a:rPr lang="en-US" sz="2400" dirty="0"/>
              <a:t>pp. 22-23, 11/3 PBC Minutes: Very good updated report on the Student Success and Support Program (SSSP). The Education Master Plan and the Technology Master Plan were approved by PBC and forwarded to the President for Board consideration</a:t>
            </a:r>
            <a:r>
              <a:rPr lang="en-US" sz="2400" dirty="0" smtClean="0"/>
              <a:t>.</a:t>
            </a:r>
            <a:endParaRPr lang="en-US" sz="2400" dirty="0"/>
          </a:p>
          <a:p>
            <a:r>
              <a:rPr lang="en-US" sz="2400" dirty="0"/>
              <a:t>pp. 24-25 11/17 PBC Minutes: Most of the business concerned housekeeping items for the PBC</a:t>
            </a:r>
            <a:r>
              <a:rPr lang="en-US" sz="2400" dirty="0" smtClean="0"/>
              <a:t>.</a:t>
            </a:r>
          </a:p>
          <a:p>
            <a:r>
              <a:rPr lang="en-US" sz="2400" dirty="0" smtClean="0">
                <a:solidFill>
                  <a:srgbClr val="C00000"/>
                </a:solidFill>
              </a:rPr>
              <a:t>Please consider serving as the Academic Senate alternate on the PBC with Josh Troesh who is the incoming VP, Finance and Special Projects.</a:t>
            </a:r>
            <a:endParaRPr lang="en-US" sz="2400" dirty="0">
              <a:solidFill>
                <a:srgbClr val="C00000"/>
              </a:solidFill>
            </a:endParaRPr>
          </a:p>
        </p:txBody>
      </p:sp>
      <p:pic>
        <p:nvPicPr>
          <p:cNvPr id="10" name="Picture 9"/>
          <p:cNvPicPr>
            <a:picLocks noChangeAspect="1"/>
          </p:cNvPicPr>
          <p:nvPr/>
        </p:nvPicPr>
        <p:blipFill>
          <a:blip r:embed="rId3"/>
          <a:stretch>
            <a:fillRect/>
          </a:stretch>
        </p:blipFill>
        <p:spPr>
          <a:xfrm>
            <a:off x="7354049" y="2123888"/>
            <a:ext cx="1340334" cy="2032840"/>
          </a:xfrm>
          <a:prstGeom prst="rect">
            <a:avLst/>
          </a:prstGeom>
        </p:spPr>
      </p:pic>
      <p:pic>
        <p:nvPicPr>
          <p:cNvPr id="11" name="Picture 10"/>
          <p:cNvPicPr>
            <a:picLocks noChangeAspect="1"/>
          </p:cNvPicPr>
          <p:nvPr/>
        </p:nvPicPr>
        <p:blipFill>
          <a:blip r:embed="rId3"/>
          <a:stretch>
            <a:fillRect/>
          </a:stretch>
        </p:blipFill>
        <p:spPr>
          <a:xfrm>
            <a:off x="7354049" y="91048"/>
            <a:ext cx="1340334" cy="2032840"/>
          </a:xfrm>
          <a:prstGeom prst="rect">
            <a:avLst/>
          </a:prstGeom>
        </p:spPr>
      </p:pic>
    </p:spTree>
    <p:extLst>
      <p:ext uri="{BB962C8B-B14F-4D97-AF65-F5344CB8AC3E}">
        <p14:creationId xmlns:p14="http://schemas.microsoft.com/office/powerpoint/2010/main" val="312782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912056" cy="828549"/>
          </a:xfrm>
        </p:spPr>
        <p:txBody>
          <a:bodyPr>
            <a:noAutofit/>
          </a:bodyPr>
          <a:lstStyle/>
          <a:p>
            <a:r>
              <a:rPr lang="en-US" dirty="0"/>
              <a:t>C</a:t>
            </a:r>
            <a:r>
              <a:rPr lang="en-US" dirty="0" smtClean="0"/>
              <a:t>. Officer </a:t>
            </a:r>
            <a:r>
              <a:rPr lang="en-US" smtClean="0"/>
              <a:t>Reports:</a:t>
            </a:r>
            <a:endParaRPr lang="en-US" sz="2000" b="1" dirty="0"/>
          </a:p>
        </p:txBody>
      </p:sp>
      <p:sp>
        <p:nvSpPr>
          <p:cNvPr id="3" name="Content Placeholder 2"/>
          <p:cNvSpPr>
            <a:spLocks noGrp="1"/>
          </p:cNvSpPr>
          <p:nvPr>
            <p:ph idx="1"/>
          </p:nvPr>
        </p:nvSpPr>
        <p:spPr/>
        <p:txBody>
          <a:bodyPr>
            <a:normAutofit/>
          </a:bodyPr>
          <a:lstStyle/>
          <a:p>
            <a:r>
              <a:rPr lang="en-US" sz="2400" dirty="0" smtClean="0"/>
              <a:t>VP</a:t>
            </a:r>
            <a:r>
              <a:rPr lang="en-US" sz="2400" dirty="0"/>
              <a:t>, Academic Technology, Pete </a:t>
            </a:r>
            <a:r>
              <a:rPr lang="en-US" sz="2400" dirty="0" smtClean="0"/>
              <a:t>Marcoux.</a:t>
            </a:r>
          </a:p>
          <a:p>
            <a:r>
              <a:rPr lang="en-US" sz="2400" dirty="0">
                <a:solidFill>
                  <a:srgbClr val="C00000"/>
                </a:solidFill>
              </a:rPr>
              <a:t>VP Marcoux presented a resolution to the Senate for </a:t>
            </a:r>
            <a:r>
              <a:rPr lang="en-US" sz="2400" dirty="0" smtClean="0">
                <a:solidFill>
                  <a:srgbClr val="C00000"/>
                </a:solidFill>
              </a:rPr>
              <a:t>consideration, in recognition of Professor Lance Widman’s 45 years of service to El Camino College and three decades of service to the Academic Senate, </a:t>
            </a:r>
            <a:endParaRPr lang="en-US" sz="2400" dirty="0">
              <a:solidFill>
                <a:srgbClr val="C00000"/>
              </a:solidFill>
            </a:endParaRPr>
          </a:p>
        </p:txBody>
      </p:sp>
    </p:spTree>
    <p:extLst>
      <p:ext uri="{BB962C8B-B14F-4D97-AF65-F5344CB8AC3E}">
        <p14:creationId xmlns:p14="http://schemas.microsoft.com/office/powerpoint/2010/main" val="166559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Resolution in Honor of Professor Lance Widman</a:t>
            </a:r>
            <a:endParaRPr lang="en-US" dirty="0"/>
          </a:p>
        </p:txBody>
      </p:sp>
      <p:sp>
        <p:nvSpPr>
          <p:cNvPr id="3" name="Content Placeholder 2"/>
          <p:cNvSpPr>
            <a:spLocks noGrp="1"/>
          </p:cNvSpPr>
          <p:nvPr>
            <p:ph idx="1"/>
          </p:nvPr>
        </p:nvSpPr>
        <p:spPr/>
        <p:txBody>
          <a:bodyPr>
            <a:normAutofit fontScale="85000" lnSpcReduction="20000"/>
          </a:bodyPr>
          <a:lstStyle/>
          <a:p>
            <a:r>
              <a:rPr lang="en-US" dirty="0">
                <a:solidFill>
                  <a:srgbClr val="C00000"/>
                </a:solidFill>
              </a:rPr>
              <a:t>Whereas Lance Widman has never met a pair of pants he has liked</a:t>
            </a:r>
            <a:r>
              <a:rPr lang="en-US" dirty="0" smtClean="0">
                <a:solidFill>
                  <a:srgbClr val="C00000"/>
                </a:solidFill>
              </a:rPr>
              <a:t>;</a:t>
            </a:r>
            <a:endParaRPr lang="en-US" dirty="0">
              <a:solidFill>
                <a:srgbClr val="C00000"/>
              </a:solidFill>
            </a:endParaRPr>
          </a:p>
          <a:p>
            <a:r>
              <a:rPr lang="en-US" dirty="0">
                <a:solidFill>
                  <a:srgbClr val="C00000"/>
                </a:solidFill>
              </a:rPr>
              <a:t>Whereas Lance Widman has steadfastly refused to allow faculty to “assume the position</a:t>
            </a:r>
            <a:r>
              <a:rPr lang="en-US" dirty="0" smtClean="0">
                <a:solidFill>
                  <a:srgbClr val="C00000"/>
                </a:solidFill>
              </a:rPr>
              <a:t>”;</a:t>
            </a:r>
            <a:endParaRPr lang="en-US" dirty="0">
              <a:solidFill>
                <a:srgbClr val="C00000"/>
              </a:solidFill>
            </a:endParaRPr>
          </a:p>
          <a:p>
            <a:r>
              <a:rPr lang="en-US" dirty="0">
                <a:solidFill>
                  <a:srgbClr val="C00000"/>
                </a:solidFill>
              </a:rPr>
              <a:t>Whereas Lance has served faithfully on the Academic Senate, a tenure predating written records</a:t>
            </a:r>
            <a:r>
              <a:rPr lang="en-US" dirty="0" smtClean="0">
                <a:solidFill>
                  <a:srgbClr val="C00000"/>
                </a:solidFill>
              </a:rPr>
              <a:t>;</a:t>
            </a:r>
            <a:r>
              <a:rPr lang="en-US" dirty="0">
                <a:solidFill>
                  <a:srgbClr val="C00000"/>
                </a:solidFill>
              </a:rPr>
              <a:t> </a:t>
            </a:r>
          </a:p>
          <a:p>
            <a:r>
              <a:rPr lang="en-US" dirty="0">
                <a:solidFill>
                  <a:srgbClr val="C00000"/>
                </a:solidFill>
              </a:rPr>
              <a:t>Whereas Lance Widman has been a valued and vocal contributor to e-mail discourse at ECC</a:t>
            </a:r>
            <a:r>
              <a:rPr lang="en-US" dirty="0" smtClean="0">
                <a:solidFill>
                  <a:srgbClr val="C00000"/>
                </a:solidFill>
              </a:rPr>
              <a:t>;</a:t>
            </a:r>
            <a:endParaRPr lang="en-US" dirty="0">
              <a:solidFill>
                <a:srgbClr val="C00000"/>
              </a:solidFill>
            </a:endParaRPr>
          </a:p>
          <a:p>
            <a:r>
              <a:rPr lang="en-US" dirty="0">
                <a:solidFill>
                  <a:srgbClr val="C00000"/>
                </a:solidFill>
              </a:rPr>
              <a:t>Whereas Lance Widman has been a valued Political Science professor and colleague at El Camino College since 1971, a career spanning eight U.S. presidential administrations</a:t>
            </a:r>
            <a:r>
              <a:rPr lang="en-US" dirty="0" smtClean="0">
                <a:solidFill>
                  <a:srgbClr val="C00000"/>
                </a:solidFill>
              </a:rPr>
              <a:t>;</a:t>
            </a:r>
            <a:endParaRPr lang="en-US" dirty="0">
              <a:solidFill>
                <a:srgbClr val="C00000"/>
              </a:solidFill>
            </a:endParaRPr>
          </a:p>
          <a:p>
            <a:r>
              <a:rPr lang="en-US" dirty="0">
                <a:solidFill>
                  <a:srgbClr val="C00000"/>
                </a:solidFill>
              </a:rPr>
              <a:t>Whereas Lance Widman successfully served as President of the Federation of Teachers in his early career and has worked to support the union since then</a:t>
            </a:r>
            <a:r>
              <a:rPr lang="en-US" dirty="0" smtClean="0">
                <a:solidFill>
                  <a:srgbClr val="C00000"/>
                </a:solidFill>
              </a:rPr>
              <a:t>;</a:t>
            </a:r>
            <a:endParaRPr lang="en-US" dirty="0">
              <a:solidFill>
                <a:srgbClr val="C00000"/>
              </a:solidFill>
            </a:endParaRPr>
          </a:p>
          <a:p>
            <a:endParaRPr lang="en-US" dirty="0"/>
          </a:p>
        </p:txBody>
      </p:sp>
    </p:spTree>
    <p:extLst>
      <p:ext uri="{BB962C8B-B14F-4D97-AF65-F5344CB8AC3E}">
        <p14:creationId xmlns:p14="http://schemas.microsoft.com/office/powerpoint/2010/main" val="1231228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09075" y="2249905"/>
            <a:ext cx="6800568" cy="4379495"/>
          </a:xfrm>
        </p:spPr>
        <p:txBody>
          <a:bodyPr>
            <a:normAutofit fontScale="70000" lnSpcReduction="20000"/>
          </a:bodyPr>
          <a:lstStyle/>
          <a:p>
            <a:r>
              <a:rPr lang="en-US" dirty="0">
                <a:solidFill>
                  <a:srgbClr val="C00000"/>
                </a:solidFill>
              </a:rPr>
              <a:t>Whereas Lance Widman has faithfully served as Vice President of Finance and Special Projects and a member of the Planning and Budgeting Committee since 1988;</a:t>
            </a:r>
          </a:p>
          <a:p>
            <a:r>
              <a:rPr lang="en-US" dirty="0">
                <a:solidFill>
                  <a:srgbClr val="C00000"/>
                </a:solidFill>
              </a:rPr>
              <a:t>Whereas Lance Widman has forgotten more about the statewide and local budgeting processes than most people will learn in their entire careers;</a:t>
            </a:r>
          </a:p>
          <a:p>
            <a:r>
              <a:rPr lang="en-US" dirty="0">
                <a:solidFill>
                  <a:srgbClr val="C00000"/>
                </a:solidFill>
              </a:rPr>
              <a:t>Whereas Lance Widman has effectively represented the personal and professional interests of the faculty at ECC. </a:t>
            </a:r>
          </a:p>
          <a:p>
            <a:r>
              <a:rPr lang="en-US" dirty="0" smtClean="0">
                <a:solidFill>
                  <a:srgbClr val="C00000"/>
                </a:solidFill>
              </a:rPr>
              <a:t>Be </a:t>
            </a:r>
            <a:r>
              <a:rPr lang="en-US" dirty="0">
                <a:solidFill>
                  <a:srgbClr val="C00000"/>
                </a:solidFill>
              </a:rPr>
              <a:t>it resolved El Camino College’s Academic Senate would like to express deep appreciation to Lance for his many years of dedicated service both on the Senate and on the Planning and Budgeting Committee and wish him the very best in his retirement. </a:t>
            </a:r>
          </a:p>
          <a:p>
            <a:r>
              <a:rPr lang="en-US" dirty="0" smtClean="0">
                <a:solidFill>
                  <a:srgbClr val="C00000"/>
                </a:solidFill>
              </a:rPr>
              <a:t>Resolution passed with strong support and just one abstention (we can always count on Daniel Berney! </a:t>
            </a:r>
            <a:r>
              <a:rPr lang="en-US" dirty="0" smtClean="0">
                <a:solidFill>
                  <a:srgbClr val="C00000"/>
                </a:solidFill>
                <a:sym typeface="Wingdings" panose="05000000000000000000" pitchFamily="2" charset="2"/>
              </a:rPr>
              <a:t></a:t>
            </a:r>
            <a:r>
              <a:rPr lang="en-US" dirty="0" smtClean="0">
                <a:solidFill>
                  <a:srgbClr val="C00000"/>
                </a:solidFill>
              </a:rPr>
              <a:t>).  Professor Widman was presented with a replica of an El Camino Real bell, inscribed with the following:  Lance Widman, Vice President Finance &amp; Special Projects, In appreciation of three decades of distinguished service. </a:t>
            </a:r>
          </a:p>
          <a:p>
            <a:r>
              <a:rPr lang="en-US" dirty="0" smtClean="0">
                <a:solidFill>
                  <a:srgbClr val="C00000"/>
                </a:solidFill>
              </a:rPr>
              <a:t>VP Widman reflected on his lengthy career, noting that he’s taught approximately 500 sections and “corrupted” (his words, not this author’s!) 15,000 minds.  Among his most rewarding work has been his involvement on the Senate.  He has been committed to helping safeguard faculty roles, rights, and influence at the college.  He invited the body to his retirement celebration this Saturday at which he’s expecting the adjunct senator from History to buy the first round.   </a:t>
            </a:r>
            <a:endParaRPr lang="en-US" dirty="0">
              <a:solidFill>
                <a:srgbClr val="C00000"/>
              </a:solidFill>
            </a:endParaRPr>
          </a:p>
          <a:p>
            <a:endParaRPr lang="en-US" dirty="0"/>
          </a:p>
        </p:txBody>
      </p:sp>
    </p:spTree>
    <p:extLst>
      <p:ext uri="{BB962C8B-B14F-4D97-AF65-F5344CB8AC3E}">
        <p14:creationId xmlns:p14="http://schemas.microsoft.com/office/powerpoint/2010/main" val="33727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912056" cy="828549"/>
          </a:xfrm>
        </p:spPr>
        <p:txBody>
          <a:bodyPr>
            <a:noAutofit/>
          </a:bodyPr>
          <a:lstStyle/>
          <a:p>
            <a:r>
              <a:rPr lang="en-US" dirty="0"/>
              <a:t>C</a:t>
            </a:r>
            <a:r>
              <a:rPr lang="en-US" dirty="0" smtClean="0"/>
              <a:t>. Officer </a:t>
            </a:r>
            <a:r>
              <a:rPr lang="en-US" smtClean="0"/>
              <a:t>Reports:</a:t>
            </a:r>
            <a:endParaRPr lang="en-US" sz="2000" b="1" dirty="0"/>
          </a:p>
        </p:txBody>
      </p:sp>
      <p:sp>
        <p:nvSpPr>
          <p:cNvPr id="3" name="Content Placeholder 2"/>
          <p:cNvSpPr>
            <a:spLocks noGrp="1"/>
          </p:cNvSpPr>
          <p:nvPr>
            <p:ph idx="1"/>
          </p:nvPr>
        </p:nvSpPr>
        <p:spPr/>
        <p:txBody>
          <a:bodyPr>
            <a:normAutofit fontScale="55000" lnSpcReduction="20000"/>
          </a:bodyPr>
          <a:lstStyle/>
          <a:p>
            <a:r>
              <a:rPr lang="en-US" sz="2400" dirty="0" smtClean="0"/>
              <a:t>VP</a:t>
            </a:r>
            <a:r>
              <a:rPr lang="en-US" sz="2400" dirty="0"/>
              <a:t>, Academic Technology, Pete </a:t>
            </a:r>
            <a:r>
              <a:rPr lang="en-US" sz="2400" dirty="0" smtClean="0"/>
              <a:t>Marcoux</a:t>
            </a:r>
          </a:p>
          <a:p>
            <a:r>
              <a:rPr lang="en-US" sz="2400" dirty="0" smtClean="0">
                <a:solidFill>
                  <a:srgbClr val="C00000"/>
                </a:solidFill>
              </a:rPr>
              <a:t>The ECC Foundation has asked that faculty assist students applying for scholarships by completing the online recommendation forms by the deadline.  Students who do not have at least one recommendation will not be considered for a scholarship.  Each year, several scholarships are unable to be distributed and this may be a factor.  The Foundation is looking into making a report available to faculty which would indicate which of the students they recommended were funded for scholarships.</a:t>
            </a:r>
          </a:p>
          <a:p>
            <a:r>
              <a:rPr lang="en-US" sz="2400" dirty="0" smtClean="0">
                <a:solidFill>
                  <a:srgbClr val="C00000"/>
                </a:solidFill>
              </a:rPr>
              <a:t>In technology news, the Tech Conference will be Friday, 3.31.17.  Please see the 12.2 email from VP Marcoux asking for input about the conference </a:t>
            </a:r>
            <a:r>
              <a:rPr lang="en-US" sz="2400" dirty="0">
                <a:solidFill>
                  <a:srgbClr val="C00000"/>
                </a:solidFill>
              </a:rPr>
              <a:t>or visit: </a:t>
            </a:r>
            <a:r>
              <a:rPr lang="en-US" sz="2400" dirty="0">
                <a:solidFill>
                  <a:srgbClr val="C00000"/>
                </a:solidFill>
                <a:hlinkClick r:id="rId3"/>
              </a:rPr>
              <a:t>https://</a:t>
            </a:r>
            <a:r>
              <a:rPr lang="en-US" sz="2400" dirty="0" smtClean="0">
                <a:solidFill>
                  <a:srgbClr val="C00000"/>
                </a:solidFill>
                <a:hlinkClick r:id="rId3"/>
              </a:rPr>
              <a:t>docs.google.com/forms/d/e/1FAIpQLSdNtJtH48FqQN4mGGZxLdMyauceygd4qIWiJu2oofJAx9x0Gw/viewform?c=0&amp;w=1</a:t>
            </a:r>
            <a:r>
              <a:rPr lang="en-US" sz="2400" dirty="0" smtClean="0">
                <a:solidFill>
                  <a:srgbClr val="C00000"/>
                </a:solidFill>
              </a:rPr>
              <a:t>.  </a:t>
            </a:r>
            <a:endParaRPr lang="en-US" sz="2400" dirty="0">
              <a:solidFill>
                <a:srgbClr val="C00000"/>
              </a:solidFill>
            </a:endParaRPr>
          </a:p>
          <a:p>
            <a:r>
              <a:rPr lang="en-US" sz="2400" dirty="0" smtClean="0"/>
              <a:t>VP</a:t>
            </a:r>
            <a:r>
              <a:rPr lang="en-US" sz="2400" dirty="0"/>
              <a:t>, Instructional Effectiveness/ALC &amp; SLOs Update Russell </a:t>
            </a:r>
            <a:r>
              <a:rPr lang="en-US" sz="2400" dirty="0" smtClean="0"/>
              <a:t>Serr</a:t>
            </a:r>
          </a:p>
          <a:p>
            <a:pPr lvl="1"/>
            <a:r>
              <a:rPr lang="en-US" sz="2200" b="1" dirty="0" smtClean="0">
                <a:solidFill>
                  <a:schemeClr val="tx2"/>
                </a:solidFill>
              </a:rPr>
              <a:t>Pages 27-31 in Senate packet.</a:t>
            </a:r>
            <a:endParaRPr lang="en-US" sz="2200" b="1" dirty="0">
              <a:solidFill>
                <a:schemeClr val="tx2"/>
              </a:solidFill>
            </a:endParaRPr>
          </a:p>
        </p:txBody>
      </p:sp>
    </p:spTree>
    <p:extLst>
      <p:ext uri="{BB962C8B-B14F-4D97-AF65-F5344CB8AC3E}">
        <p14:creationId xmlns:p14="http://schemas.microsoft.com/office/powerpoint/2010/main" val="54378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Assessment of Learning Committee (ALC)</a:t>
            </a:r>
            <a:endParaRPr lang="en-US" dirty="0"/>
          </a:p>
        </p:txBody>
      </p:sp>
      <p:sp>
        <p:nvSpPr>
          <p:cNvPr id="3" name="Subtitle 2"/>
          <p:cNvSpPr>
            <a:spLocks noGrp="1"/>
          </p:cNvSpPr>
          <p:nvPr>
            <p:ph idx="1"/>
          </p:nvPr>
        </p:nvSpPr>
        <p:spPr/>
        <p:txBody>
          <a:bodyPr>
            <a:normAutofit fontScale="92500" lnSpcReduction="10000"/>
          </a:bodyPr>
          <a:lstStyle/>
          <a:p>
            <a:r>
              <a:rPr lang="en-US" sz="2000" b="1" dirty="0" smtClean="0">
                <a:solidFill>
                  <a:schemeClr val="tx1"/>
                </a:solidFill>
              </a:rPr>
              <a:t>ILO </a:t>
            </a:r>
            <a:r>
              <a:rPr lang="en-US" sz="2000" b="1" dirty="0">
                <a:solidFill>
                  <a:schemeClr val="tx1"/>
                </a:solidFill>
              </a:rPr>
              <a:t>Assessments</a:t>
            </a:r>
          </a:p>
          <a:p>
            <a:r>
              <a:rPr lang="en-US" sz="2000" dirty="0" smtClean="0"/>
              <a:t>Communication 2014: Complete.  Next </a:t>
            </a:r>
            <a:r>
              <a:rPr lang="en-US" sz="2000" dirty="0"/>
              <a:t>scheduled </a:t>
            </a:r>
            <a:r>
              <a:rPr lang="en-US" sz="2000" dirty="0" smtClean="0"/>
              <a:t>assessment: 2018</a:t>
            </a:r>
            <a:endParaRPr lang="en-US" sz="2000" dirty="0"/>
          </a:p>
          <a:p>
            <a:r>
              <a:rPr lang="en-US" sz="2000" dirty="0" smtClean="0"/>
              <a:t>Critical </a:t>
            </a:r>
            <a:r>
              <a:rPr lang="en-US" sz="2000" dirty="0"/>
              <a:t>Thinking 2015 - Near </a:t>
            </a:r>
            <a:r>
              <a:rPr lang="en-US" sz="2000" dirty="0" smtClean="0"/>
              <a:t>Completion.  IR </a:t>
            </a:r>
            <a:r>
              <a:rPr lang="en-US" sz="2000" dirty="0"/>
              <a:t>report and discussion with ALC are complete. Will enter the report into </a:t>
            </a:r>
            <a:r>
              <a:rPr lang="en-US" sz="2000" dirty="0" err="1"/>
              <a:t>TracDat</a:t>
            </a:r>
            <a:r>
              <a:rPr lang="en-US" sz="2000" dirty="0"/>
              <a:t> Fall 2016/Winter </a:t>
            </a:r>
            <a:r>
              <a:rPr lang="en-US" sz="2000" dirty="0" smtClean="0"/>
              <a:t>2017.</a:t>
            </a:r>
            <a:endParaRPr lang="en-US" sz="2000" dirty="0"/>
          </a:p>
          <a:p>
            <a:r>
              <a:rPr lang="en-US" sz="2000" dirty="0" smtClean="0"/>
              <a:t>Personal </a:t>
            </a:r>
            <a:r>
              <a:rPr lang="en-US" sz="2000" dirty="0"/>
              <a:t>and Community Development </a:t>
            </a:r>
            <a:r>
              <a:rPr lang="en-US" sz="2000" dirty="0" smtClean="0"/>
              <a:t>2016: In </a:t>
            </a:r>
            <a:r>
              <a:rPr lang="en-US" sz="2000" dirty="0"/>
              <a:t>the process of identifying data sets and collecting data</a:t>
            </a:r>
          </a:p>
          <a:p>
            <a:r>
              <a:rPr lang="en-US" sz="2000" dirty="0" smtClean="0"/>
              <a:t>Information Literacy: 2017</a:t>
            </a:r>
            <a:endParaRPr lang="en-US" sz="2000" dirty="0"/>
          </a:p>
        </p:txBody>
      </p:sp>
    </p:spTree>
    <p:extLst>
      <p:ext uri="{BB962C8B-B14F-4D97-AF65-F5344CB8AC3E}">
        <p14:creationId xmlns:p14="http://schemas.microsoft.com/office/powerpoint/2010/main" val="2154480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710332"/>
            <a:ext cx="7155893" cy="2554983"/>
          </a:xfrm>
        </p:spPr>
        <p:txBody>
          <a:bodyPr/>
          <a:lstStyle/>
          <a:p>
            <a:r>
              <a:rPr lang="en-US" dirty="0" smtClean="0"/>
              <a:t>ECC Academic Senate </a:t>
            </a:r>
            <a:r>
              <a:rPr lang="en-US" sz="2400" dirty="0" smtClean="0"/>
              <a:t>December 6, 2016</a:t>
            </a:r>
            <a:endParaRPr lang="en-US" sz="2400" dirty="0"/>
          </a:p>
        </p:txBody>
      </p:sp>
      <p:sp>
        <p:nvSpPr>
          <p:cNvPr id="3" name="Subtitle 2"/>
          <p:cNvSpPr>
            <a:spLocks noGrp="1"/>
          </p:cNvSpPr>
          <p:nvPr>
            <p:ph type="subTitle" idx="1"/>
          </p:nvPr>
        </p:nvSpPr>
        <p:spPr>
          <a:xfrm>
            <a:off x="866442" y="4289699"/>
            <a:ext cx="6620968" cy="1475139"/>
          </a:xfrm>
        </p:spPr>
        <p:txBody>
          <a:bodyPr>
            <a:normAutofit lnSpcReduction="10000"/>
          </a:bodyPr>
          <a:lstStyle/>
          <a:p>
            <a:endParaRPr lang="en-US" sz="2800" dirty="0" smtClean="0">
              <a:solidFill>
                <a:schemeClr val="tx1"/>
              </a:solidFill>
            </a:endParaRPr>
          </a:p>
          <a:p>
            <a:r>
              <a:rPr lang="en-US" sz="2800" dirty="0" smtClean="0">
                <a:solidFill>
                  <a:schemeClr val="tx1"/>
                </a:solidFill>
              </a:rPr>
              <a:t>Please</a:t>
            </a:r>
            <a:r>
              <a:rPr lang="en-US" sz="2800" b="1" dirty="0" smtClean="0">
                <a:solidFill>
                  <a:srgbClr val="00B050"/>
                </a:solidFill>
              </a:rPr>
              <a:t> </a:t>
            </a:r>
            <a:r>
              <a:rPr lang="en-US" sz="2800" b="1" u="sng" dirty="0" smtClean="0"/>
              <a:t>sign in</a:t>
            </a:r>
            <a:r>
              <a:rPr lang="en-US" sz="2400" b="1" dirty="0" smtClean="0"/>
              <a:t> </a:t>
            </a:r>
            <a:r>
              <a:rPr lang="en-US" sz="2400" dirty="0" smtClean="0">
                <a:solidFill>
                  <a:schemeClr val="tx1"/>
                </a:solidFill>
              </a:rPr>
              <a:t>&amp; </a:t>
            </a:r>
          </a:p>
          <a:p>
            <a:r>
              <a:rPr lang="en-US" sz="2400" dirty="0" smtClean="0">
                <a:solidFill>
                  <a:schemeClr val="tx1"/>
                </a:solidFill>
              </a:rPr>
              <a:t>pick up name card.</a:t>
            </a:r>
          </a:p>
          <a:p>
            <a:endParaRPr lang="en-US" dirty="0"/>
          </a:p>
        </p:txBody>
      </p:sp>
      <p:pic>
        <p:nvPicPr>
          <p:cNvPr id="14339" name="Picture 3" descr="ecclogo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7460" y="747711"/>
            <a:ext cx="2139950"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stretch>
            <a:fillRect/>
          </a:stretch>
        </p:blipFill>
        <p:spPr>
          <a:xfrm>
            <a:off x="1012866" y="812520"/>
            <a:ext cx="1634142" cy="2175303"/>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2724498" y="902144"/>
            <a:ext cx="1785507" cy="2031325"/>
          </a:xfrm>
          <a:prstGeom prst="rect">
            <a:avLst/>
          </a:prstGeom>
          <a:noFill/>
        </p:spPr>
        <p:txBody>
          <a:bodyPr wrap="square" rtlCol="0">
            <a:spAutoFit/>
          </a:bodyPr>
          <a:lstStyle/>
          <a:p>
            <a:r>
              <a:rPr lang="en-US" dirty="0" smtClean="0">
                <a:solidFill>
                  <a:schemeClr val="bg1"/>
                </a:solidFill>
              </a:rPr>
              <a:t>Lance Widman: Three Decades of Service to the Academic Senate.</a:t>
            </a:r>
            <a:endParaRPr lang="en-US" dirty="0">
              <a:solidFill>
                <a:schemeClr val="bg1"/>
              </a:solidFill>
            </a:endParaRPr>
          </a:p>
        </p:txBody>
      </p:sp>
    </p:spTree>
    <p:extLst>
      <p:ext uri="{BB962C8B-B14F-4D97-AF65-F5344CB8AC3E}">
        <p14:creationId xmlns:p14="http://schemas.microsoft.com/office/powerpoint/2010/main" val="1101498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Assessment of Learning Committee (ALC)</a:t>
            </a:r>
          </a:p>
        </p:txBody>
      </p:sp>
      <p:sp>
        <p:nvSpPr>
          <p:cNvPr id="3" name="Content Placeholder 2"/>
          <p:cNvSpPr>
            <a:spLocks noGrp="1"/>
          </p:cNvSpPr>
          <p:nvPr>
            <p:ph idx="1"/>
          </p:nvPr>
        </p:nvSpPr>
        <p:spPr/>
        <p:txBody>
          <a:bodyPr>
            <a:normAutofit fontScale="92500" lnSpcReduction="10000"/>
          </a:bodyPr>
          <a:lstStyle/>
          <a:p>
            <a:r>
              <a:rPr lang="en-US" sz="2000" b="1" dirty="0" smtClean="0"/>
              <a:t>PLO Assessments:</a:t>
            </a:r>
          </a:p>
          <a:p>
            <a:r>
              <a:rPr lang="en-US" sz="2000" dirty="0" smtClean="0"/>
              <a:t>Summer/Spring 2016: 22/25 completed = 88%</a:t>
            </a:r>
          </a:p>
          <a:p>
            <a:r>
              <a:rPr lang="en-US" sz="2000" dirty="0" smtClean="0"/>
              <a:t>Fall 2016: 44 Scheduled</a:t>
            </a:r>
          </a:p>
          <a:p>
            <a:r>
              <a:rPr lang="en-US" sz="2000" b="1" dirty="0" smtClean="0">
                <a:solidFill>
                  <a:schemeClr val="tx1"/>
                </a:solidFill>
              </a:rPr>
              <a:t>SLO Assessments:</a:t>
            </a:r>
          </a:p>
          <a:p>
            <a:r>
              <a:rPr lang="en-US" sz="2000" dirty="0" smtClean="0"/>
              <a:t>Summer/Spring </a:t>
            </a:r>
            <a:r>
              <a:rPr lang="en-US" sz="2000" dirty="0"/>
              <a:t>512/528 = 97%</a:t>
            </a:r>
          </a:p>
          <a:p>
            <a:r>
              <a:rPr lang="en-US" sz="2000" dirty="0"/>
              <a:t>Fall 2016:617 Scheduled </a:t>
            </a:r>
          </a:p>
          <a:p>
            <a:r>
              <a:rPr lang="en-US" sz="2000" b="1" dirty="0" smtClean="0"/>
              <a:t>Entering </a:t>
            </a:r>
            <a:r>
              <a:rPr lang="en-US" sz="2000" b="1" dirty="0"/>
              <a:t>Reports </a:t>
            </a:r>
            <a:r>
              <a:rPr lang="en-US" sz="2000" b="1" dirty="0" smtClean="0"/>
              <a:t>Workshop: </a:t>
            </a:r>
          </a:p>
          <a:p>
            <a:r>
              <a:rPr lang="en-US" sz="2000" dirty="0" smtClean="0"/>
              <a:t>Monday</a:t>
            </a:r>
            <a:r>
              <a:rPr lang="en-US" sz="2000" dirty="0"/>
              <a:t>, </a:t>
            </a:r>
            <a:r>
              <a:rPr lang="en-US" sz="2000" dirty="0" smtClean="0"/>
              <a:t>12.12.16, 2:30-3:30PM</a:t>
            </a:r>
          </a:p>
          <a:p>
            <a:r>
              <a:rPr lang="en-US" sz="2000" dirty="0" smtClean="0"/>
              <a:t>Library </a:t>
            </a:r>
            <a:r>
              <a:rPr lang="en-US" sz="2000" dirty="0"/>
              <a:t>Basement</a:t>
            </a:r>
          </a:p>
          <a:p>
            <a:endParaRPr lang="en-US" sz="2000" dirty="0" smtClean="0"/>
          </a:p>
          <a:p>
            <a:pPr marL="0" indent="0">
              <a:buNone/>
            </a:pPr>
            <a:endParaRPr lang="en-US" dirty="0"/>
          </a:p>
        </p:txBody>
      </p:sp>
    </p:spTree>
    <p:extLst>
      <p:ext uri="{BB962C8B-B14F-4D97-AF65-F5344CB8AC3E}">
        <p14:creationId xmlns:p14="http://schemas.microsoft.com/office/powerpoint/2010/main" val="23967354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2016 Program Review </a:t>
            </a:r>
            <a:endParaRPr lang="en-US" dirty="0"/>
          </a:p>
        </p:txBody>
      </p:sp>
      <p:sp>
        <p:nvSpPr>
          <p:cNvPr id="3" name="Content Placeholder 2"/>
          <p:cNvSpPr>
            <a:spLocks noGrp="1"/>
          </p:cNvSpPr>
          <p:nvPr>
            <p:ph idx="1"/>
          </p:nvPr>
        </p:nvSpPr>
        <p:spPr/>
        <p:txBody>
          <a:bodyPr>
            <a:normAutofit/>
          </a:bodyPr>
          <a:lstStyle/>
          <a:p>
            <a:r>
              <a:rPr lang="en-US" sz="2000" dirty="0" smtClean="0"/>
              <a:t>15, Four-year Program Reviews: All complete and in </a:t>
            </a:r>
            <a:r>
              <a:rPr lang="en-US" sz="2000" dirty="0" err="1" smtClean="0"/>
              <a:t>TracDat</a:t>
            </a:r>
            <a:r>
              <a:rPr lang="en-US" sz="2000" dirty="0" smtClean="0"/>
              <a:t> early Spring 2017</a:t>
            </a:r>
          </a:p>
          <a:p>
            <a:r>
              <a:rPr lang="en-US" sz="2000" dirty="0" smtClean="0"/>
              <a:t>7 Two-Year CTE Program Reviews: In Progress </a:t>
            </a:r>
          </a:p>
          <a:p>
            <a:r>
              <a:rPr lang="en-US" sz="2000" dirty="0" smtClean="0"/>
              <a:t>Program Planning workshops with IR to transfer recommendations to PRP</a:t>
            </a:r>
            <a:endParaRPr lang="en-US" sz="2000" dirty="0"/>
          </a:p>
        </p:txBody>
      </p:sp>
    </p:spTree>
    <p:extLst>
      <p:ext uri="{BB962C8B-B14F-4D97-AF65-F5344CB8AC3E}">
        <p14:creationId xmlns:p14="http://schemas.microsoft.com/office/powerpoint/2010/main" val="9103029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 Special Committee Reports</a:t>
            </a:r>
            <a:endParaRPr lang="en-US" dirty="0"/>
          </a:p>
        </p:txBody>
      </p:sp>
      <p:sp>
        <p:nvSpPr>
          <p:cNvPr id="3" name="Content Placeholder 2"/>
          <p:cNvSpPr>
            <a:spLocks noGrp="1"/>
          </p:cNvSpPr>
          <p:nvPr>
            <p:ph idx="1"/>
          </p:nvPr>
        </p:nvSpPr>
        <p:spPr>
          <a:xfrm>
            <a:off x="866441" y="2489200"/>
            <a:ext cx="6343201" cy="4082288"/>
          </a:xfrm>
        </p:spPr>
        <p:txBody>
          <a:bodyPr>
            <a:normAutofit fontScale="77500" lnSpcReduction="20000"/>
          </a:bodyPr>
          <a:lstStyle/>
          <a:p>
            <a:r>
              <a:rPr lang="en-US" sz="2400" dirty="0"/>
              <a:t>ECC VP of Academic Affairs – </a:t>
            </a:r>
            <a:r>
              <a:rPr lang="en-US" sz="2400" dirty="0">
                <a:solidFill>
                  <a:srgbClr val="C00000"/>
                </a:solidFill>
              </a:rPr>
              <a:t>Dr. Jean </a:t>
            </a:r>
            <a:r>
              <a:rPr lang="en-US" sz="2400" dirty="0" smtClean="0">
                <a:solidFill>
                  <a:srgbClr val="C00000"/>
                </a:solidFill>
              </a:rPr>
              <a:t>Shankweiler is on vacation this week.</a:t>
            </a:r>
            <a:endParaRPr lang="en-US" sz="2400" dirty="0">
              <a:solidFill>
                <a:srgbClr val="C00000"/>
              </a:solidFill>
            </a:endParaRPr>
          </a:p>
          <a:p>
            <a:r>
              <a:rPr lang="en-US" sz="2400" dirty="0" smtClean="0"/>
              <a:t>ECC </a:t>
            </a:r>
            <a:r>
              <a:rPr lang="en-US" sz="2400" dirty="0"/>
              <a:t>VP of Student &amp; Community Advancement – </a:t>
            </a:r>
            <a:r>
              <a:rPr lang="en-US" sz="2400" dirty="0" smtClean="0"/>
              <a:t>Dr. Jeanie Nishime</a:t>
            </a:r>
          </a:p>
          <a:p>
            <a:r>
              <a:rPr lang="en-US" sz="2400" dirty="0" smtClean="0">
                <a:solidFill>
                  <a:srgbClr val="C00000"/>
                </a:solidFill>
              </a:rPr>
              <a:t>The hygiene drive is continuing.  Establishing a food pantry has been more complex than anticipated but planning continues.  The college is working to secure additional funding to scale up the College Promise program, which has been very successful.  It provides books and fees for students in area schools.  Our pot luck, campus-wide holiday party will be held on 12.15.  To ensure that we do not incur the wrath of the health department and so everyone stays healthy, suggestions for food preparation will be shared with the campus.  </a:t>
            </a:r>
          </a:p>
          <a:p>
            <a:endParaRPr lang="en-US" sz="2400" dirty="0" smtClean="0"/>
          </a:p>
        </p:txBody>
      </p:sp>
    </p:spTree>
    <p:extLst>
      <p:ext uri="{BB962C8B-B14F-4D97-AF65-F5344CB8AC3E}">
        <p14:creationId xmlns:p14="http://schemas.microsoft.com/office/powerpoint/2010/main" val="16454429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t>
            </a:r>
            <a:r>
              <a:rPr lang="en-US" dirty="0" smtClean="0"/>
              <a:t>. Unfinished Business: Paul Flor &amp; Amber Gillis</a:t>
            </a:r>
            <a:endParaRPr lang="en-US" sz="2700" dirty="0"/>
          </a:p>
        </p:txBody>
      </p:sp>
      <p:sp>
        <p:nvSpPr>
          <p:cNvPr id="3" name="Content Placeholder 2"/>
          <p:cNvSpPr>
            <a:spLocks noGrp="1"/>
          </p:cNvSpPr>
          <p:nvPr>
            <p:ph idx="1"/>
          </p:nvPr>
        </p:nvSpPr>
        <p:spPr>
          <a:xfrm>
            <a:off x="609599" y="2292440"/>
            <a:ext cx="6683830" cy="4565560"/>
          </a:xfrm>
        </p:spPr>
        <p:txBody>
          <a:bodyPr>
            <a:normAutofit fontScale="62500" lnSpcReduction="20000"/>
          </a:bodyPr>
          <a:lstStyle/>
          <a:p>
            <a:r>
              <a:rPr lang="en-US" sz="2000" b="1" dirty="0" smtClean="0"/>
              <a:t>Compton Educational Center Self-Study.  </a:t>
            </a:r>
            <a:r>
              <a:rPr lang="en-US" sz="2000" dirty="0" smtClean="0">
                <a:solidFill>
                  <a:srgbClr val="C00000"/>
                </a:solidFill>
              </a:rPr>
              <a:t>The Compton team has done an excellent job of keeping the ECC Senate apprised of their progress over the past year.  VP Flor and Professor Gillis reported that the writing process has helped strengthen the sense of community at the center and build a positive campus environment.  Center faculty have owned and produced the document, which has facilitated tremendous growth.  Next steps include sending out the current version (approximately 430 pages) for review this Thursday.  Barbara </a:t>
            </a:r>
            <a:r>
              <a:rPr lang="en-US" sz="2000" dirty="0" err="1" smtClean="0">
                <a:solidFill>
                  <a:srgbClr val="C00000"/>
                </a:solidFill>
              </a:rPr>
              <a:t>Beno</a:t>
            </a:r>
            <a:r>
              <a:rPr lang="en-US" sz="2000" dirty="0" smtClean="0">
                <a:solidFill>
                  <a:srgbClr val="C00000"/>
                </a:solidFill>
              </a:rPr>
              <a:t> (ACJC) has offered to provide input.  The site visit is in March, 2017.  The goal is for the center to become an independent college 1-2 years following completion of the process.  The center team is grateful for the support they’ve received from ECC and from the state.  A motion to endorse the work of the Compton Center team on their self-study passed unanimously.  </a:t>
            </a:r>
          </a:p>
          <a:p>
            <a:r>
              <a:rPr lang="en-US" sz="2000" dirty="0" smtClean="0"/>
              <a:t>Current draft: 397 </a:t>
            </a:r>
            <a:r>
              <a:rPr lang="en-US" sz="2000" dirty="0"/>
              <a:t>pages &amp;</a:t>
            </a:r>
            <a:r>
              <a:rPr lang="en-US" sz="2000" dirty="0" smtClean="0"/>
              <a:t> </a:t>
            </a:r>
            <a:r>
              <a:rPr lang="en-US" sz="2000" dirty="0"/>
              <a:t>106,728 words!</a:t>
            </a:r>
          </a:p>
          <a:p>
            <a:r>
              <a:rPr lang="en-US" sz="2000" dirty="0" smtClean="0"/>
              <a:t>Working together as a campus: </a:t>
            </a:r>
          </a:p>
          <a:p>
            <a:pPr lvl="1"/>
            <a:r>
              <a:rPr lang="en-US" sz="2000" dirty="0" smtClean="0"/>
              <a:t>Nine </a:t>
            </a:r>
            <a:r>
              <a:rPr lang="en-US" sz="2000" dirty="0"/>
              <a:t>Committees.</a:t>
            </a:r>
          </a:p>
          <a:p>
            <a:pPr lvl="1"/>
            <a:r>
              <a:rPr lang="en-US" sz="2000" dirty="0"/>
              <a:t>A</a:t>
            </a:r>
            <a:r>
              <a:rPr lang="en-US" sz="2000" dirty="0" smtClean="0"/>
              <a:t>pproximately </a:t>
            </a:r>
            <a:r>
              <a:rPr lang="en-US" sz="2000" dirty="0"/>
              <a:t>50 faculty, staff, and Administrators </a:t>
            </a:r>
            <a:r>
              <a:rPr lang="en-US" sz="2000" dirty="0" smtClean="0"/>
              <a:t>contributors.</a:t>
            </a:r>
            <a:endParaRPr lang="en-US" sz="2000" dirty="0"/>
          </a:p>
          <a:p>
            <a:r>
              <a:rPr lang="en-US" sz="2000" dirty="0"/>
              <a:t>C</a:t>
            </a:r>
            <a:r>
              <a:rPr lang="en-US" sz="2000" dirty="0" smtClean="0"/>
              <a:t>omments </a:t>
            </a:r>
            <a:r>
              <a:rPr lang="en-US" sz="2000" dirty="0"/>
              <a:t>and suggestions are welcome to Amber Gillis </a:t>
            </a:r>
            <a:r>
              <a:rPr lang="en-US" sz="2000" dirty="0">
                <a:hlinkClick r:id="rId3"/>
              </a:rPr>
              <a:t>at</a:t>
            </a:r>
            <a:r>
              <a:rPr lang="en-US" sz="2000" u="sng" dirty="0">
                <a:hlinkClick r:id="rId3"/>
              </a:rPr>
              <a:t>agillis@elcamino.edu</a:t>
            </a:r>
            <a:r>
              <a:rPr lang="en-US" sz="2000" u="sng" dirty="0" smtClean="0"/>
              <a:t>.</a:t>
            </a:r>
          </a:p>
          <a:p>
            <a:r>
              <a:rPr lang="en-US" sz="2000" dirty="0">
                <a:hlinkClick r:id="rId4"/>
              </a:rPr>
              <a:t>http://</a:t>
            </a:r>
            <a:r>
              <a:rPr lang="en-US" sz="2000" dirty="0" smtClean="0">
                <a:hlinkClick r:id="rId4"/>
              </a:rPr>
              <a:t>www.compton.edu/campusinformation/accreditation/docs/ComptonCenter_Self-Evaluation-DRAFT_11.6.2016.pdf</a:t>
            </a:r>
            <a:endParaRPr lang="en-US" sz="2000" dirty="0" smtClean="0"/>
          </a:p>
          <a:p>
            <a:endParaRPr lang="en-US" sz="2000" dirty="0"/>
          </a:p>
          <a:p>
            <a:endParaRPr lang="en-US" dirty="0" smtClean="0"/>
          </a:p>
          <a:p>
            <a:pPr marL="0" indent="0">
              <a:buNone/>
            </a:pPr>
            <a:endParaRPr lang="en-US" b="1" dirty="0" smtClean="0"/>
          </a:p>
          <a:p>
            <a:endParaRPr lang="en-US" dirty="0"/>
          </a:p>
        </p:txBody>
      </p:sp>
    </p:spTree>
    <p:extLst>
      <p:ext uri="{BB962C8B-B14F-4D97-AF65-F5344CB8AC3E}">
        <p14:creationId xmlns:p14="http://schemas.microsoft.com/office/powerpoint/2010/main" val="7597992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39" y="927099"/>
            <a:ext cx="6426989" cy="709865"/>
          </a:xfrm>
        </p:spPr>
        <p:txBody>
          <a:bodyPr>
            <a:normAutofit fontScale="90000"/>
          </a:bodyPr>
          <a:lstStyle/>
          <a:p>
            <a:r>
              <a:rPr lang="en-US" dirty="0"/>
              <a:t>F</a:t>
            </a:r>
            <a:r>
              <a:rPr lang="en-US" dirty="0" smtClean="0"/>
              <a:t>. New Business: Education </a:t>
            </a:r>
            <a:r>
              <a:rPr lang="en-US" dirty="0"/>
              <a:t>Policies: AP 4236 Credit for Military Service</a:t>
            </a:r>
            <a:r>
              <a:rPr lang="en-US" sz="2800" dirty="0"/>
              <a:t/>
            </a:r>
            <a:br>
              <a:rPr lang="en-US" sz="2800" dirty="0"/>
            </a:br>
            <a:endParaRPr lang="en-US" sz="2700" dirty="0"/>
          </a:p>
        </p:txBody>
      </p:sp>
      <p:sp>
        <p:nvSpPr>
          <p:cNvPr id="3" name="Content Placeholder 2"/>
          <p:cNvSpPr>
            <a:spLocks noGrp="1"/>
          </p:cNvSpPr>
          <p:nvPr>
            <p:ph idx="1"/>
          </p:nvPr>
        </p:nvSpPr>
        <p:spPr>
          <a:xfrm>
            <a:off x="609599" y="2292440"/>
            <a:ext cx="6683830" cy="4211392"/>
          </a:xfrm>
        </p:spPr>
        <p:txBody>
          <a:bodyPr>
            <a:normAutofit lnSpcReduction="10000"/>
          </a:bodyPr>
          <a:lstStyle/>
          <a:p>
            <a:r>
              <a:rPr lang="en-US" b="1" dirty="0" smtClean="0">
                <a:solidFill>
                  <a:schemeClr val="tx2"/>
                </a:solidFill>
              </a:rPr>
              <a:t>Page 32 </a:t>
            </a:r>
            <a:r>
              <a:rPr lang="en-US" b="1" dirty="0">
                <a:solidFill>
                  <a:schemeClr val="tx2"/>
                </a:solidFill>
              </a:rPr>
              <a:t>in Senate packet</a:t>
            </a:r>
            <a:r>
              <a:rPr lang="en-US" b="1" dirty="0" smtClean="0">
                <a:solidFill>
                  <a:schemeClr val="tx2"/>
                </a:solidFill>
              </a:rPr>
              <a:t>.</a:t>
            </a:r>
          </a:p>
          <a:p>
            <a:r>
              <a:rPr lang="en-US" dirty="0" smtClean="0">
                <a:solidFill>
                  <a:srgbClr val="C00000"/>
                </a:solidFill>
              </a:rPr>
              <a:t>This Administrative Procedure was considered on an emergency basis: it was reviewed and voted on at the meeting (rather than waiting for a second reading to approve).  The procedure was developed because the nursing program’s accreditation depends on having a procedure in place for granting credit for nursing students with military service by January, 2017.  The procedure provides overarching guidelines rather than specific information since some of the specifics may change and evolve.  It has been suggested that a task force of the key stakeholders be convened to outline specifics.  VP Gold provided an overview of the procedure and, after brief discussion, the procedure was approved by the body.  </a:t>
            </a:r>
            <a:endParaRPr lang="en-US" dirty="0">
              <a:solidFill>
                <a:srgbClr val="C00000"/>
              </a:solidFill>
            </a:endParaRPr>
          </a:p>
          <a:p>
            <a:endParaRPr lang="en-US" dirty="0" smtClean="0"/>
          </a:p>
        </p:txBody>
      </p:sp>
    </p:spTree>
    <p:extLst>
      <p:ext uri="{BB962C8B-B14F-4D97-AF65-F5344CB8AC3E}">
        <p14:creationId xmlns:p14="http://schemas.microsoft.com/office/powerpoint/2010/main" val="28822946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7439360" cy="709865"/>
          </a:xfrm>
        </p:spPr>
        <p:txBody>
          <a:bodyPr/>
          <a:lstStyle/>
          <a:p>
            <a:r>
              <a:rPr lang="en-US" dirty="0" smtClean="0"/>
              <a:t>F. New Business: VP Stacey Allen</a:t>
            </a:r>
            <a:br>
              <a:rPr lang="en-US" dirty="0" smtClean="0"/>
            </a:br>
            <a:r>
              <a:rPr lang="en-US" b="1" i="1" dirty="0" smtClean="0"/>
              <a:t>Outstanding Adjunct Faculty Award</a:t>
            </a:r>
            <a:endParaRPr lang="en-US" b="1" i="1" dirty="0"/>
          </a:p>
        </p:txBody>
      </p:sp>
      <p:sp>
        <p:nvSpPr>
          <p:cNvPr id="3" name="Content Placeholder 2"/>
          <p:cNvSpPr>
            <a:spLocks noGrp="1"/>
          </p:cNvSpPr>
          <p:nvPr>
            <p:ph idx="1"/>
          </p:nvPr>
        </p:nvSpPr>
        <p:spPr>
          <a:xfrm>
            <a:off x="394001" y="2245360"/>
            <a:ext cx="7911799" cy="3530600"/>
          </a:xfrm>
        </p:spPr>
        <p:txBody>
          <a:bodyPr>
            <a:normAutofit/>
          </a:bodyPr>
          <a:lstStyle/>
          <a:p>
            <a:pPr marL="0" lvl="0" indent="0">
              <a:buNone/>
            </a:pPr>
            <a:r>
              <a:rPr lang="en-US" b="1" dirty="0" smtClean="0">
                <a:solidFill>
                  <a:schemeClr val="accent2"/>
                </a:solidFill>
              </a:rPr>
              <a:t>Adjunct Assistant Professor Dustin Black (BSS) Adjunct Senator</a:t>
            </a:r>
          </a:p>
          <a:p>
            <a:pPr marL="0" lvl="0" indent="0">
              <a:buNone/>
            </a:pPr>
            <a:r>
              <a:rPr lang="en-US" b="1" dirty="0" smtClean="0"/>
              <a:t>Achievement Awards for Distinguished Teaching &amp; Counseling </a:t>
            </a:r>
          </a:p>
          <a:p>
            <a:pPr lvl="0"/>
            <a:r>
              <a:rPr lang="en-US" dirty="0" smtClean="0"/>
              <a:t>Brandi Marsh - COUNS</a:t>
            </a:r>
          </a:p>
          <a:p>
            <a:pPr lvl="0"/>
            <a:r>
              <a:rPr lang="en-US" dirty="0" err="1" smtClean="0"/>
              <a:t>Sanda</a:t>
            </a:r>
            <a:r>
              <a:rPr lang="en-US" dirty="0" smtClean="0"/>
              <a:t> Oswald - NATS</a:t>
            </a:r>
          </a:p>
          <a:p>
            <a:pPr lvl="0"/>
            <a:r>
              <a:rPr lang="en-US" dirty="0" smtClean="0"/>
              <a:t>Malinni Roeun - MATH</a:t>
            </a:r>
          </a:p>
          <a:p>
            <a:pPr lvl="0"/>
            <a:r>
              <a:rPr lang="en-US" dirty="0" smtClean="0"/>
              <a:t>Karl Striepe – BSS</a:t>
            </a:r>
          </a:p>
        </p:txBody>
      </p:sp>
      <p:pic>
        <p:nvPicPr>
          <p:cNvPr id="4" name="Picture 3"/>
          <p:cNvPicPr>
            <a:picLocks noChangeAspect="1"/>
          </p:cNvPicPr>
          <p:nvPr/>
        </p:nvPicPr>
        <p:blipFill>
          <a:blip r:embed="rId2"/>
          <a:stretch>
            <a:fillRect/>
          </a:stretch>
        </p:blipFill>
        <p:spPr>
          <a:xfrm>
            <a:off x="4347426" y="3067145"/>
            <a:ext cx="2552529" cy="33172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05277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7242844" cy="709865"/>
          </a:xfrm>
        </p:spPr>
        <p:txBody>
          <a:bodyPr/>
          <a:lstStyle/>
          <a:p>
            <a:r>
              <a:rPr lang="en-US" dirty="0"/>
              <a:t>F. New Business: VP Stacey Allen</a:t>
            </a:r>
            <a:br>
              <a:rPr lang="en-US" dirty="0"/>
            </a:br>
            <a:r>
              <a:rPr lang="en-US" b="1" i="1" dirty="0"/>
              <a:t>Outstanding Adjunct Faculty Award</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solidFill>
                  <a:srgbClr val="C00000"/>
                </a:solidFill>
              </a:rPr>
              <a:t>VP Allen thanked all who nominated adjunct faculty for the award as well as the selection committee:</a:t>
            </a:r>
            <a:endParaRPr lang="en-US" dirty="0">
              <a:solidFill>
                <a:srgbClr val="C00000"/>
              </a:solidFill>
            </a:endParaRPr>
          </a:p>
          <a:p>
            <a:pPr lvl="0"/>
            <a:r>
              <a:rPr lang="en-US" dirty="0">
                <a:solidFill>
                  <a:srgbClr val="C00000"/>
                </a:solidFill>
              </a:rPr>
              <a:t>Dipte Patel, Dean of Counseling and Student Success</a:t>
            </a:r>
          </a:p>
          <a:p>
            <a:pPr lvl="0"/>
            <a:r>
              <a:rPr lang="en-US" dirty="0">
                <a:solidFill>
                  <a:srgbClr val="C00000"/>
                </a:solidFill>
              </a:rPr>
              <a:t>Evelyn Uyemura, ESL Professor</a:t>
            </a:r>
          </a:p>
          <a:p>
            <a:pPr lvl="0"/>
            <a:r>
              <a:rPr lang="en-US" dirty="0">
                <a:solidFill>
                  <a:srgbClr val="C00000"/>
                </a:solidFill>
              </a:rPr>
              <a:t>Syrah </a:t>
            </a:r>
            <a:r>
              <a:rPr lang="en-US" dirty="0" err="1">
                <a:solidFill>
                  <a:srgbClr val="C00000"/>
                </a:solidFill>
              </a:rPr>
              <a:t>Navid</a:t>
            </a:r>
            <a:r>
              <a:rPr lang="en-US" dirty="0">
                <a:solidFill>
                  <a:srgbClr val="C00000"/>
                </a:solidFill>
              </a:rPr>
              <a:t>, ASO Senator for Health Sciences and Athletics </a:t>
            </a:r>
          </a:p>
          <a:p>
            <a:pPr lvl="0"/>
            <a:r>
              <a:rPr lang="en-US" dirty="0">
                <a:solidFill>
                  <a:srgbClr val="C00000"/>
                </a:solidFill>
              </a:rPr>
              <a:t>Kim Nguyen, Psychology Instructor and recipient of the 2015 Outstanding Adjunct Faculty Award</a:t>
            </a:r>
          </a:p>
          <a:p>
            <a:r>
              <a:rPr lang="en-US" dirty="0" smtClean="0">
                <a:solidFill>
                  <a:srgbClr val="C00000"/>
                </a:solidFill>
              </a:rPr>
              <a:t>She noted that the award was established in 2010 by the Academic Senate</a:t>
            </a:r>
            <a:r>
              <a:rPr lang="en-US" dirty="0">
                <a:solidFill>
                  <a:srgbClr val="C00000"/>
                </a:solidFill>
              </a:rPr>
              <a:t> </a:t>
            </a:r>
            <a:r>
              <a:rPr lang="en-US" dirty="0" smtClean="0">
                <a:solidFill>
                  <a:srgbClr val="C00000"/>
                </a:solidFill>
              </a:rPr>
              <a:t>to </a:t>
            </a:r>
            <a:r>
              <a:rPr lang="en-US" dirty="0">
                <a:solidFill>
                  <a:srgbClr val="C00000"/>
                </a:solidFill>
              </a:rPr>
              <a:t>honor exceptional adjunct faculty members who demonstrate the highest level of commitment to the college’s mission and to student learning and teaching.</a:t>
            </a:r>
          </a:p>
          <a:p>
            <a:r>
              <a:rPr lang="en-US" dirty="0" smtClean="0">
                <a:solidFill>
                  <a:srgbClr val="C00000"/>
                </a:solidFill>
              </a:rPr>
              <a:t>She started by recognizing four colleagues </a:t>
            </a:r>
            <a:r>
              <a:rPr lang="en-US" dirty="0">
                <a:solidFill>
                  <a:srgbClr val="C00000"/>
                </a:solidFill>
              </a:rPr>
              <a:t>who the selection committee felt were worthy of recognition. </a:t>
            </a:r>
            <a:r>
              <a:rPr lang="en-US" dirty="0" smtClean="0">
                <a:solidFill>
                  <a:srgbClr val="C00000"/>
                </a:solidFill>
              </a:rPr>
              <a:t>They received </a:t>
            </a:r>
            <a:r>
              <a:rPr lang="en-US" dirty="0">
                <a:solidFill>
                  <a:srgbClr val="C00000"/>
                </a:solidFill>
              </a:rPr>
              <a:t>an Achievement Award for Distinguished Teaching and Student Learning for their instructional excellence and innovation.   </a:t>
            </a:r>
            <a:r>
              <a:rPr lang="en-US" dirty="0" smtClean="0">
                <a:solidFill>
                  <a:srgbClr val="C00000"/>
                </a:solidFill>
              </a:rPr>
              <a:t>Their bios follow.</a:t>
            </a:r>
            <a:endParaRPr lang="en-US" dirty="0">
              <a:solidFill>
                <a:srgbClr val="C00000"/>
              </a:solidFill>
            </a:endParaRPr>
          </a:p>
          <a:p>
            <a:endParaRPr lang="en-US" dirty="0"/>
          </a:p>
        </p:txBody>
      </p:sp>
    </p:spTree>
    <p:extLst>
      <p:ext uri="{BB962C8B-B14F-4D97-AF65-F5344CB8AC3E}">
        <p14:creationId xmlns:p14="http://schemas.microsoft.com/office/powerpoint/2010/main" val="1138193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Achievement Award for Distinguished Teaching</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b="1" u="sng" dirty="0">
                <a:solidFill>
                  <a:srgbClr val="C00000"/>
                </a:solidFill>
              </a:rPr>
              <a:t>Brandi Marsh</a:t>
            </a:r>
            <a:endParaRPr lang="en-US" dirty="0">
              <a:solidFill>
                <a:srgbClr val="C00000"/>
              </a:solidFill>
            </a:endParaRPr>
          </a:p>
          <a:p>
            <a:r>
              <a:rPr lang="en-US" dirty="0">
                <a:solidFill>
                  <a:srgbClr val="C00000"/>
                </a:solidFill>
              </a:rPr>
              <a:t>Nominated by her colleagues in the KEAS program, </a:t>
            </a:r>
            <a:r>
              <a:rPr lang="en-US" b="1" dirty="0">
                <a:solidFill>
                  <a:srgbClr val="C00000"/>
                </a:solidFill>
              </a:rPr>
              <a:t>Brandi Marsh</a:t>
            </a:r>
            <a:r>
              <a:rPr lang="en-US" dirty="0">
                <a:solidFill>
                  <a:srgbClr val="C00000"/>
                </a:solidFill>
              </a:rPr>
              <a:t> is described by KEAS Program Coordinator, Monica Delgado as a counselor who “has an incredible ability to connect with students from all backgrounds guiding them in developing their educational plans and supporting them in times of need and stress.” Brandi has worked at the Compton Center as a program specialist with the CalWORKs and Upward Bound programs and now serves as a KEAS program counselor at El Camino with the Student Equity Program.  While Brandi’s “overall goal is to empower and motivate students to be active participants in their educational pursuits,” she lives by one “overriding philosophy that applies to everything” she does: “Be there for the students.”    </a:t>
            </a:r>
          </a:p>
          <a:p>
            <a:endParaRPr lang="en-US" dirty="0"/>
          </a:p>
        </p:txBody>
      </p:sp>
    </p:spTree>
    <p:extLst>
      <p:ext uri="{BB962C8B-B14F-4D97-AF65-F5344CB8AC3E}">
        <p14:creationId xmlns:p14="http://schemas.microsoft.com/office/powerpoint/2010/main" val="1199322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Achievement Award for Distinguished Teaching</a:t>
            </a:r>
          </a:p>
        </p:txBody>
      </p:sp>
      <p:sp>
        <p:nvSpPr>
          <p:cNvPr id="3" name="Content Placeholder 2"/>
          <p:cNvSpPr>
            <a:spLocks noGrp="1"/>
          </p:cNvSpPr>
          <p:nvPr>
            <p:ph idx="1"/>
          </p:nvPr>
        </p:nvSpPr>
        <p:spPr/>
        <p:txBody>
          <a:bodyPr>
            <a:normAutofit fontScale="85000" lnSpcReduction="10000"/>
          </a:bodyPr>
          <a:lstStyle/>
          <a:p>
            <a:pPr marL="0" indent="0">
              <a:buNone/>
            </a:pPr>
            <a:r>
              <a:rPr lang="en-US" b="1" u="sng" dirty="0" err="1">
                <a:solidFill>
                  <a:srgbClr val="C00000"/>
                </a:solidFill>
              </a:rPr>
              <a:t>Sanda</a:t>
            </a:r>
            <a:r>
              <a:rPr lang="en-US" b="1" u="sng" dirty="0">
                <a:solidFill>
                  <a:srgbClr val="C00000"/>
                </a:solidFill>
              </a:rPr>
              <a:t> Oswald</a:t>
            </a:r>
            <a:endParaRPr lang="en-US" dirty="0">
              <a:solidFill>
                <a:srgbClr val="C00000"/>
              </a:solidFill>
            </a:endParaRPr>
          </a:p>
          <a:p>
            <a:r>
              <a:rPr lang="en-US" dirty="0">
                <a:solidFill>
                  <a:srgbClr val="C00000"/>
                </a:solidFill>
              </a:rPr>
              <a:t>Biology instructor, </a:t>
            </a:r>
            <a:r>
              <a:rPr lang="en-US" b="1" dirty="0" err="1">
                <a:solidFill>
                  <a:srgbClr val="C00000"/>
                </a:solidFill>
              </a:rPr>
              <a:t>Sanda</a:t>
            </a:r>
            <a:r>
              <a:rPr lang="en-US" b="1" dirty="0">
                <a:solidFill>
                  <a:srgbClr val="C00000"/>
                </a:solidFill>
              </a:rPr>
              <a:t> Oswald</a:t>
            </a:r>
            <a:r>
              <a:rPr lang="en-US" dirty="0">
                <a:solidFill>
                  <a:srgbClr val="C00000"/>
                </a:solidFill>
              </a:rPr>
              <a:t>, was nominated by the Dean of Natural Sciences, Amy Grant who describes </a:t>
            </a:r>
            <a:r>
              <a:rPr lang="en-US" dirty="0" err="1">
                <a:solidFill>
                  <a:srgbClr val="C00000"/>
                </a:solidFill>
              </a:rPr>
              <a:t>Sanda</a:t>
            </a:r>
            <a:r>
              <a:rPr lang="en-US" dirty="0">
                <a:solidFill>
                  <a:srgbClr val="C00000"/>
                </a:solidFill>
              </a:rPr>
              <a:t> as “an excellent adjunct faculty member” who is “bursting with energy and has developed into one of the most caring faculty members on campus.” Not only is </a:t>
            </a:r>
            <a:r>
              <a:rPr lang="en-US" dirty="0" err="1">
                <a:solidFill>
                  <a:srgbClr val="C00000"/>
                </a:solidFill>
              </a:rPr>
              <a:t>Sanda</a:t>
            </a:r>
            <a:r>
              <a:rPr lang="en-US" dirty="0">
                <a:solidFill>
                  <a:srgbClr val="C00000"/>
                </a:solidFill>
              </a:rPr>
              <a:t> actively involved in her department with curriculum development and SLO assessments, but she has helped to organize and facilitate Science Saturdays which brings STEM workshops to middle school students in the Torrance Unified School District</a:t>
            </a:r>
            <a:r>
              <a:rPr lang="en-US" dirty="0" smtClean="0">
                <a:solidFill>
                  <a:srgbClr val="C00000"/>
                </a:solidFill>
              </a:rPr>
              <a:t>. </a:t>
            </a:r>
            <a:r>
              <a:rPr lang="en-US" dirty="0">
                <a:solidFill>
                  <a:srgbClr val="C00000"/>
                </a:solidFill>
              </a:rPr>
              <a:t>A grateful student thanked </a:t>
            </a:r>
            <a:r>
              <a:rPr lang="en-US" dirty="0" err="1">
                <a:solidFill>
                  <a:srgbClr val="C00000"/>
                </a:solidFill>
              </a:rPr>
              <a:t>Sanda</a:t>
            </a:r>
            <a:r>
              <a:rPr lang="en-US" dirty="0">
                <a:solidFill>
                  <a:srgbClr val="C00000"/>
                </a:solidFill>
              </a:rPr>
              <a:t> for inspiring his “growth as both a student and a young man” noting her “level of commitment, support, and kindness has set a new standard in [his] life for what a great professor should be!”  </a:t>
            </a:r>
            <a:r>
              <a:rPr lang="en-US" dirty="0" smtClean="0">
                <a:solidFill>
                  <a:srgbClr val="C00000"/>
                </a:solidFill>
              </a:rPr>
              <a:t> </a:t>
            </a:r>
            <a:endParaRPr lang="en-US" dirty="0">
              <a:solidFill>
                <a:srgbClr val="C00000"/>
              </a:solidFill>
            </a:endParaRPr>
          </a:p>
          <a:p>
            <a:endParaRPr lang="en-US" dirty="0"/>
          </a:p>
        </p:txBody>
      </p:sp>
    </p:spTree>
    <p:extLst>
      <p:ext uri="{BB962C8B-B14F-4D97-AF65-F5344CB8AC3E}">
        <p14:creationId xmlns:p14="http://schemas.microsoft.com/office/powerpoint/2010/main" val="2969027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Achievement Award for Distinguished Teaching</a:t>
            </a:r>
          </a:p>
        </p:txBody>
      </p:sp>
      <p:sp>
        <p:nvSpPr>
          <p:cNvPr id="3" name="Content Placeholder 2"/>
          <p:cNvSpPr>
            <a:spLocks noGrp="1"/>
          </p:cNvSpPr>
          <p:nvPr>
            <p:ph idx="1"/>
          </p:nvPr>
        </p:nvSpPr>
        <p:spPr/>
        <p:txBody>
          <a:bodyPr>
            <a:normAutofit fontScale="77500" lnSpcReduction="20000"/>
          </a:bodyPr>
          <a:lstStyle/>
          <a:p>
            <a:pPr marL="0" indent="0">
              <a:buNone/>
            </a:pPr>
            <a:endParaRPr lang="en-US" dirty="0"/>
          </a:p>
          <a:p>
            <a:pPr marL="0" indent="0">
              <a:buNone/>
            </a:pPr>
            <a:r>
              <a:rPr lang="en-US" b="1" u="sng" dirty="0">
                <a:solidFill>
                  <a:srgbClr val="C00000"/>
                </a:solidFill>
              </a:rPr>
              <a:t>Malinni Roeun</a:t>
            </a:r>
            <a:endParaRPr lang="en-US" dirty="0">
              <a:solidFill>
                <a:srgbClr val="C00000"/>
              </a:solidFill>
            </a:endParaRPr>
          </a:p>
          <a:p>
            <a:r>
              <a:rPr lang="en-US" dirty="0">
                <a:solidFill>
                  <a:srgbClr val="C00000"/>
                </a:solidFill>
              </a:rPr>
              <a:t>Human Development instructor, Amy </a:t>
            </a:r>
            <a:r>
              <a:rPr lang="en-US" dirty="0" err="1">
                <a:solidFill>
                  <a:srgbClr val="C00000"/>
                </a:solidFill>
              </a:rPr>
              <a:t>LaCoe</a:t>
            </a:r>
            <a:r>
              <a:rPr lang="en-US" dirty="0">
                <a:solidFill>
                  <a:srgbClr val="C00000"/>
                </a:solidFill>
              </a:rPr>
              <a:t> has nominated </a:t>
            </a:r>
            <a:r>
              <a:rPr lang="en-US" b="1" dirty="0">
                <a:solidFill>
                  <a:srgbClr val="C00000"/>
                </a:solidFill>
              </a:rPr>
              <a:t>Malinni Roeun</a:t>
            </a:r>
            <a:r>
              <a:rPr lang="en-US" dirty="0">
                <a:solidFill>
                  <a:srgbClr val="C00000"/>
                </a:solidFill>
              </a:rPr>
              <a:t>, not only because she is an outstanding mathematics instructor, but because she “has been essential to the founding and success of the Summer Math Academies at El Camino College.” Dr. Roeun recruited “a team that included the FYE program, the Basic Skills Initiative, the Graduate Initiative, the STEM/MESA programs, the Assessment and Testing Center, counselors, Supplemental Instruction, as well as Mathematics and Human Development departments to initiate and sustain the Summer Math Academies at El Camino College” which has grown from one section in 2008 to currently 20 sections.</a:t>
            </a:r>
          </a:p>
          <a:p>
            <a:r>
              <a:rPr lang="en-US" dirty="0">
                <a:solidFill>
                  <a:srgbClr val="C00000"/>
                </a:solidFill>
              </a:rPr>
              <a:t>Malinni recognizes that as teachers “we do not just disseminate content, [but rather] “we must also encourage, motive, entertain, care, understand, and be a believer in our students.”  </a:t>
            </a:r>
          </a:p>
          <a:p>
            <a:endParaRPr lang="en-US" dirty="0"/>
          </a:p>
        </p:txBody>
      </p:sp>
    </p:spTree>
    <p:extLst>
      <p:ext uri="{BB962C8B-B14F-4D97-AF65-F5344CB8AC3E}">
        <p14:creationId xmlns:p14="http://schemas.microsoft.com/office/powerpoint/2010/main" val="3304474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338406" y="2489200"/>
            <a:ext cx="6343201" cy="4082288"/>
          </a:xfrm>
        </p:spPr>
        <p:txBody>
          <a:bodyPr>
            <a:normAutofit/>
          </a:bodyPr>
          <a:lstStyle/>
          <a:p>
            <a:pPr>
              <a:buFont typeface="+mj-lt"/>
              <a:buAutoNum type="alphaUcPeriod"/>
            </a:pPr>
            <a:r>
              <a:rPr lang="en-US" dirty="0"/>
              <a:t>Call to </a:t>
            </a:r>
            <a:r>
              <a:rPr lang="en-US" dirty="0" smtClean="0"/>
              <a:t>Order</a:t>
            </a:r>
          </a:p>
          <a:p>
            <a:pPr>
              <a:buFont typeface="+mj-lt"/>
              <a:buAutoNum type="alphaUcPeriod"/>
            </a:pPr>
            <a:r>
              <a:rPr lang="en-US" dirty="0" smtClean="0"/>
              <a:t>Approval </a:t>
            </a:r>
            <a:r>
              <a:rPr lang="en-US" dirty="0"/>
              <a:t>of </a:t>
            </a:r>
            <a:r>
              <a:rPr lang="en-US" dirty="0" smtClean="0"/>
              <a:t>Minutes</a:t>
            </a:r>
          </a:p>
          <a:p>
            <a:pPr>
              <a:buFont typeface="+mj-lt"/>
              <a:buAutoNum type="alphaUcPeriod"/>
            </a:pPr>
            <a:r>
              <a:rPr lang="en-US" dirty="0" smtClean="0"/>
              <a:t>Officer </a:t>
            </a:r>
            <a:r>
              <a:rPr lang="en-US" dirty="0"/>
              <a:t>Reports</a:t>
            </a:r>
          </a:p>
          <a:p>
            <a:pPr>
              <a:buFont typeface="+mj-lt"/>
              <a:buAutoNum type="alphaUcPeriod"/>
            </a:pPr>
            <a:r>
              <a:rPr lang="en-US" dirty="0"/>
              <a:t>Special Committee Reports</a:t>
            </a:r>
          </a:p>
          <a:p>
            <a:pPr>
              <a:buFont typeface="+mj-lt"/>
              <a:buAutoNum type="alphaUcPeriod"/>
            </a:pPr>
            <a:r>
              <a:rPr lang="en-US" dirty="0"/>
              <a:t>Unfinished Business</a:t>
            </a:r>
          </a:p>
          <a:p>
            <a:pPr>
              <a:buFont typeface="+mj-lt"/>
              <a:buAutoNum type="alphaUcPeriod"/>
            </a:pPr>
            <a:r>
              <a:rPr lang="en-US" dirty="0">
                <a:solidFill>
                  <a:schemeClr val="tx1"/>
                </a:solidFill>
              </a:rPr>
              <a:t>New Business</a:t>
            </a:r>
          </a:p>
          <a:p>
            <a:pPr>
              <a:buFont typeface="+mj-lt"/>
              <a:buAutoNum type="alphaUcPeriod"/>
            </a:pPr>
            <a:r>
              <a:rPr lang="en-US" dirty="0"/>
              <a:t>Information Items – Discussion</a:t>
            </a:r>
          </a:p>
          <a:p>
            <a:pPr>
              <a:buFont typeface="+mj-lt"/>
              <a:buAutoNum type="alphaUcPeriod"/>
            </a:pPr>
            <a:r>
              <a:rPr lang="en-US" dirty="0"/>
              <a:t>Future Agenda Items</a:t>
            </a:r>
          </a:p>
          <a:p>
            <a:pPr>
              <a:buFont typeface="+mj-lt"/>
              <a:buAutoNum type="alphaUcPeriod"/>
            </a:pPr>
            <a:r>
              <a:rPr lang="en-US" dirty="0"/>
              <a:t>Public Comment</a:t>
            </a:r>
          </a:p>
          <a:p>
            <a:pPr>
              <a:buFont typeface="+mj-lt"/>
              <a:buAutoNum type="alphaUcPeriod"/>
            </a:pPr>
            <a:r>
              <a:rPr lang="en-US" dirty="0" smtClean="0"/>
              <a:t>Adjourn</a:t>
            </a:r>
            <a:endParaRPr lang="en-US" dirty="0"/>
          </a:p>
        </p:txBody>
      </p:sp>
    </p:spTree>
    <p:extLst>
      <p:ext uri="{BB962C8B-B14F-4D97-AF65-F5344CB8AC3E}">
        <p14:creationId xmlns:p14="http://schemas.microsoft.com/office/powerpoint/2010/main" val="390519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Achievement Award for Distinguished Teaching</a:t>
            </a:r>
          </a:p>
        </p:txBody>
      </p:sp>
      <p:sp>
        <p:nvSpPr>
          <p:cNvPr id="3" name="Content Placeholder 2"/>
          <p:cNvSpPr>
            <a:spLocks noGrp="1"/>
          </p:cNvSpPr>
          <p:nvPr>
            <p:ph idx="1"/>
          </p:nvPr>
        </p:nvSpPr>
        <p:spPr/>
        <p:txBody>
          <a:bodyPr>
            <a:normAutofit fontScale="85000" lnSpcReduction="10000"/>
          </a:bodyPr>
          <a:lstStyle/>
          <a:p>
            <a:pPr marL="0" indent="0">
              <a:buNone/>
            </a:pPr>
            <a:r>
              <a:rPr lang="en-US" b="1" u="sng" dirty="0">
                <a:solidFill>
                  <a:srgbClr val="C00000"/>
                </a:solidFill>
              </a:rPr>
              <a:t>Karl Striepe</a:t>
            </a:r>
            <a:endParaRPr lang="en-US" dirty="0">
              <a:solidFill>
                <a:srgbClr val="C00000"/>
              </a:solidFill>
            </a:endParaRPr>
          </a:p>
          <a:p>
            <a:r>
              <a:rPr lang="en-US" dirty="0">
                <a:solidFill>
                  <a:srgbClr val="C00000"/>
                </a:solidFill>
              </a:rPr>
              <a:t>When nominating political science instructor </a:t>
            </a:r>
            <a:r>
              <a:rPr lang="en-US" b="1" dirty="0">
                <a:solidFill>
                  <a:srgbClr val="C00000"/>
                </a:solidFill>
              </a:rPr>
              <a:t>Karl Striepe</a:t>
            </a:r>
            <a:r>
              <a:rPr lang="en-US" dirty="0">
                <a:solidFill>
                  <a:srgbClr val="C00000"/>
                </a:solidFill>
              </a:rPr>
              <a:t>, his fellow Academic Senate Adjunct Representative Dustin Black noted that “Karl is a consummate professional and a true pleasure to work alongside.” His colleague Hong Herrera-Thomas echoed this sentiment declaring that “El Camino College is truly lucky to have Karl Striepe and our students have benefitted tremendously.” Central to his teaching philosophy is the belief that “students learn best when they feel included, when they feel part of the course and part of the college.” Karl’s commitment to student success is demonstrated not only by his active involvement in a number of committees, but his willingness to serve students as a faculty advisor for the Honors Transfer Program and as an advisor to three student clubs on campus including the Chess Club, the Democratic Party Club, and the Political Progressives Club.  </a:t>
            </a:r>
          </a:p>
          <a:p>
            <a:endParaRPr lang="en-US" dirty="0"/>
          </a:p>
        </p:txBody>
      </p:sp>
    </p:spTree>
    <p:extLst>
      <p:ext uri="{BB962C8B-B14F-4D97-AF65-F5344CB8AC3E}">
        <p14:creationId xmlns:p14="http://schemas.microsoft.com/office/powerpoint/2010/main" val="5245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7122528" cy="709865"/>
          </a:xfrm>
        </p:spPr>
        <p:txBody>
          <a:bodyPr/>
          <a:lstStyle/>
          <a:p>
            <a:r>
              <a:rPr lang="en-US" dirty="0" smtClean="0"/>
              <a:t>2016 Outstanding Adjunct Faculty Award: </a:t>
            </a:r>
            <a:r>
              <a:rPr lang="en-US" b="1" dirty="0" smtClean="0"/>
              <a:t>Dustin Black, History</a:t>
            </a:r>
            <a:endParaRPr lang="en-US" b="1" dirty="0"/>
          </a:p>
        </p:txBody>
      </p:sp>
      <p:sp>
        <p:nvSpPr>
          <p:cNvPr id="3" name="Content Placeholder 2"/>
          <p:cNvSpPr>
            <a:spLocks noGrp="1"/>
          </p:cNvSpPr>
          <p:nvPr>
            <p:ph idx="1"/>
          </p:nvPr>
        </p:nvSpPr>
        <p:spPr>
          <a:xfrm>
            <a:off x="204537" y="2310063"/>
            <a:ext cx="7005105" cy="4331369"/>
          </a:xfrm>
        </p:spPr>
        <p:txBody>
          <a:bodyPr>
            <a:normAutofit fontScale="92500" lnSpcReduction="10000"/>
          </a:bodyPr>
          <a:lstStyle/>
          <a:p>
            <a:r>
              <a:rPr lang="en-US" sz="1900" dirty="0" smtClean="0">
                <a:solidFill>
                  <a:srgbClr val="C00000"/>
                </a:solidFill>
              </a:rPr>
              <a:t>Nominated </a:t>
            </a:r>
            <a:r>
              <a:rPr lang="en-US" sz="1900" dirty="0">
                <a:solidFill>
                  <a:srgbClr val="C00000"/>
                </a:solidFill>
              </a:rPr>
              <a:t>by Senate President Kristie Daniel-DiGregorio, she praises Dustin’s “passion for history, his commitment to lifelong learning and his steadfast support for college initiatives.” </a:t>
            </a:r>
          </a:p>
          <a:p>
            <a:r>
              <a:rPr lang="en-US" sz="1900" dirty="0">
                <a:solidFill>
                  <a:srgbClr val="C00000"/>
                </a:solidFill>
              </a:rPr>
              <a:t>Dustin is an adjunct assistant professor of history who began teaching at the Compton Center in 2010 and came to El Camino in 2011. His student-centered approach to teaching “is guided by the belief that building sincere rapport with students paves the way for transformative education while strengthening their sense of individual worth and personal agency.” </a:t>
            </a:r>
          </a:p>
          <a:p>
            <a:r>
              <a:rPr lang="en-US" sz="1900" dirty="0">
                <a:solidFill>
                  <a:srgbClr val="C00000"/>
                </a:solidFill>
              </a:rPr>
              <a:t>This passion and commitment is clearly appreciated as one student declared, “you are by far the best professor I’ve had and I hope you continue to touch and impact your students just as you did for me.”</a:t>
            </a:r>
          </a:p>
          <a:p>
            <a:endParaRPr lang="en-US" dirty="0"/>
          </a:p>
        </p:txBody>
      </p:sp>
    </p:spTree>
    <p:extLst>
      <p:ext uri="{BB962C8B-B14F-4D97-AF65-F5344CB8AC3E}">
        <p14:creationId xmlns:p14="http://schemas.microsoft.com/office/powerpoint/2010/main" val="389778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7122528" cy="709865"/>
          </a:xfrm>
        </p:spPr>
        <p:txBody>
          <a:bodyPr/>
          <a:lstStyle/>
          <a:p>
            <a:r>
              <a:rPr lang="en-US" dirty="0" smtClean="0"/>
              <a:t>2016 Outstanding Adjunct Faculty Award: </a:t>
            </a:r>
            <a:r>
              <a:rPr lang="en-US" b="1" dirty="0" smtClean="0"/>
              <a:t>Dustin Black, History</a:t>
            </a:r>
            <a:endParaRPr lang="en-US" b="1" dirty="0"/>
          </a:p>
        </p:txBody>
      </p:sp>
      <p:sp>
        <p:nvSpPr>
          <p:cNvPr id="3" name="Content Placeholder 2"/>
          <p:cNvSpPr>
            <a:spLocks noGrp="1"/>
          </p:cNvSpPr>
          <p:nvPr>
            <p:ph idx="1"/>
          </p:nvPr>
        </p:nvSpPr>
        <p:spPr>
          <a:xfrm>
            <a:off x="204537" y="2310063"/>
            <a:ext cx="7005105" cy="4463716"/>
          </a:xfrm>
        </p:spPr>
        <p:txBody>
          <a:bodyPr>
            <a:normAutofit fontScale="85000" lnSpcReduction="20000"/>
          </a:bodyPr>
          <a:lstStyle/>
          <a:p>
            <a:r>
              <a:rPr lang="en-US" sz="1900" dirty="0" smtClean="0">
                <a:solidFill>
                  <a:srgbClr val="C00000"/>
                </a:solidFill>
              </a:rPr>
              <a:t>He </a:t>
            </a:r>
            <a:r>
              <a:rPr lang="en-US" sz="1900" dirty="0">
                <a:solidFill>
                  <a:srgbClr val="C00000"/>
                </a:solidFill>
              </a:rPr>
              <a:t>is faithfully committed to student success as well as professional development which is demonstrated in his high level of involvement on both campuses.  Dustin serves on a number of committees including Academic Senate and the Faculty Development Committee, in addition to serving as the advisor to the Alpha Gamma Sigma Honor Society at the Compton Center; meanwhile, he is currently working towards a Doctorate in Education at UCLA.</a:t>
            </a:r>
          </a:p>
          <a:p>
            <a:r>
              <a:rPr lang="en-US" sz="1900" dirty="0">
                <a:solidFill>
                  <a:srgbClr val="C00000"/>
                </a:solidFill>
              </a:rPr>
              <a:t>Dustin has received many honors for his dedication to professional development and student success.  He was recently awarded a Certificate of Recognition by the California State Senate for his “commitment to create a campus community that emphasizes respect, integrity, and diversity,” he received an Achievement Award for Distinguished Teaching by the ECC Academic Senate in 2014 and 2015 and was awarded Outstanding Adjunct Faculty at Compton in 2013. </a:t>
            </a:r>
            <a:r>
              <a:rPr lang="en-US" sz="1900" b="1" dirty="0">
                <a:solidFill>
                  <a:srgbClr val="C00000"/>
                </a:solidFill>
              </a:rPr>
              <a:t> It is with great pleasure that we recognize Dustin Black as the 2016 Outstanding Adjunct Faculty at El Camino College</a:t>
            </a:r>
            <a:r>
              <a:rPr lang="en-US" sz="1900" b="1" dirty="0" smtClean="0">
                <a:solidFill>
                  <a:srgbClr val="C00000"/>
                </a:solidFill>
              </a:rPr>
              <a:t>.</a:t>
            </a:r>
          </a:p>
          <a:p>
            <a:r>
              <a:rPr lang="en-US" sz="1900" dirty="0" smtClean="0">
                <a:solidFill>
                  <a:srgbClr val="C00000"/>
                </a:solidFill>
              </a:rPr>
              <a:t>Professor Black received a leather portfolio embossed with the ECC seal and “Outstanding Adjunct Faculty Award” and a $500 check.</a:t>
            </a:r>
            <a:endParaRPr lang="en-US" sz="1900" dirty="0">
              <a:solidFill>
                <a:srgbClr val="C00000"/>
              </a:solidFill>
            </a:endParaRPr>
          </a:p>
          <a:p>
            <a:endParaRPr lang="en-US" dirty="0"/>
          </a:p>
        </p:txBody>
      </p:sp>
    </p:spTree>
    <p:extLst>
      <p:ext uri="{BB962C8B-B14F-4D97-AF65-F5344CB8AC3E}">
        <p14:creationId xmlns:p14="http://schemas.microsoft.com/office/powerpoint/2010/main" val="3623866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 Information Items – Discussion:</a:t>
            </a:r>
            <a:endParaRPr lang="en-US" dirty="0"/>
          </a:p>
        </p:txBody>
      </p:sp>
      <p:sp>
        <p:nvSpPr>
          <p:cNvPr id="5" name="Content Placeholder 4"/>
          <p:cNvSpPr>
            <a:spLocks noGrp="1"/>
          </p:cNvSpPr>
          <p:nvPr>
            <p:ph idx="1"/>
          </p:nvPr>
        </p:nvSpPr>
        <p:spPr>
          <a:xfrm>
            <a:off x="827700" y="1930399"/>
            <a:ext cx="6711654" cy="4024717"/>
          </a:xfrm>
        </p:spPr>
        <p:txBody>
          <a:bodyPr>
            <a:normAutofit fontScale="77500" lnSpcReduction="20000"/>
          </a:bodyPr>
          <a:lstStyle/>
          <a:p>
            <a:pPr marL="0" indent="0">
              <a:buNone/>
            </a:pPr>
            <a:endParaRPr lang="en-US" dirty="0" smtClean="0"/>
          </a:p>
          <a:p>
            <a:r>
              <a:rPr lang="en-US" sz="2200" dirty="0" smtClean="0"/>
              <a:t>ECC Comprehensive Master Plan: Dr. Jeanie Nishime</a:t>
            </a:r>
          </a:p>
          <a:p>
            <a:r>
              <a:rPr lang="en-US" sz="2200" dirty="0">
                <a:hlinkClick r:id="rId3"/>
              </a:rPr>
              <a:t>http://</a:t>
            </a:r>
            <a:r>
              <a:rPr lang="en-US" sz="2200" dirty="0" smtClean="0">
                <a:hlinkClick r:id="rId3"/>
              </a:rPr>
              <a:t>www.elcamino.edu/administration/ir/docs/planning/DRAFT%20Comprehensive%20Master%20Plan%202</a:t>
            </a:r>
            <a:endParaRPr lang="en-US" sz="2200" dirty="0" smtClean="0"/>
          </a:p>
          <a:p>
            <a:r>
              <a:rPr lang="en-US" sz="2200" dirty="0" smtClean="0">
                <a:solidFill>
                  <a:srgbClr val="C00000"/>
                </a:solidFill>
              </a:rPr>
              <a:t>There will be a first reading of the CMP at the February BOT meeting, with a second reading scheduled for March.  Technology and staffing plans are still being revised.  The document is available online and questions or comments can be directed to Irene Graff.  I. Graff noted that there has been a dramatic increase in graduation rates at ECC and at the Center.</a:t>
            </a:r>
          </a:p>
          <a:p>
            <a:r>
              <a:rPr lang="en-US" sz="2200" dirty="0" smtClean="0"/>
              <a:t>Compton Center Comprehensive Master Plan: Paul Flor</a:t>
            </a:r>
          </a:p>
          <a:p>
            <a:r>
              <a:rPr lang="en-US" sz="2200" dirty="0" smtClean="0">
                <a:hlinkClick r:id="rId4"/>
              </a:rPr>
              <a:t>http</a:t>
            </a:r>
            <a:r>
              <a:rPr lang="en-US" sz="2200" dirty="0">
                <a:hlinkClick r:id="rId4"/>
              </a:rPr>
              <a:t>://</a:t>
            </a:r>
            <a:r>
              <a:rPr lang="en-US" sz="2200" dirty="0" smtClean="0">
                <a:hlinkClick r:id="rId4"/>
              </a:rPr>
              <a:t>www.compton.edu/adminandoperations/provostceo/Documents/2017_CCCD-CMP_Nov11-2017_DRAFT.pdf</a:t>
            </a:r>
            <a:endParaRPr lang="en-US" sz="2200" dirty="0" smtClean="0"/>
          </a:p>
          <a:p>
            <a:endParaRPr lang="en-US" sz="2200" dirty="0"/>
          </a:p>
          <a:p>
            <a:endParaRPr lang="en-US" sz="2400" dirty="0"/>
          </a:p>
        </p:txBody>
      </p:sp>
    </p:spTree>
    <p:extLst>
      <p:ext uri="{BB962C8B-B14F-4D97-AF65-F5344CB8AC3E}">
        <p14:creationId xmlns:p14="http://schemas.microsoft.com/office/powerpoint/2010/main" val="40817699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609599" y="2160590"/>
            <a:ext cx="6347714" cy="4490581"/>
          </a:xfrm>
        </p:spPr>
        <p:txBody>
          <a:bodyPr>
            <a:normAutofit fontScale="92500" lnSpcReduction="10000"/>
          </a:bodyPr>
          <a:lstStyle/>
          <a:p>
            <a:r>
              <a:rPr lang="en-US" sz="2400" dirty="0">
                <a:solidFill>
                  <a:schemeClr val="tx1"/>
                </a:solidFill>
              </a:rPr>
              <a:t>H.  Future Agenda </a:t>
            </a:r>
            <a:r>
              <a:rPr lang="en-US" sz="2400" dirty="0" smtClean="0">
                <a:solidFill>
                  <a:schemeClr val="tx1"/>
                </a:solidFill>
              </a:rPr>
              <a:t>Items</a:t>
            </a:r>
          </a:p>
          <a:p>
            <a:pPr lvl="0"/>
            <a:r>
              <a:rPr lang="en-US" sz="2400" dirty="0"/>
              <a:t>Ed Policies: BP/AP 5010, AP 5011 Admissions and Concurrent Enrollment, BP/AP 3710 Securing of Copyright &amp; BP/AP 3715 Intellectual Property.</a:t>
            </a:r>
          </a:p>
          <a:p>
            <a:pPr lvl="0"/>
            <a:r>
              <a:rPr lang="en-US" sz="2400" dirty="0"/>
              <a:t>Student Success Initiatives (SSSP, SEP, BSI, BSSOT, MMA, etc.) </a:t>
            </a:r>
          </a:p>
          <a:p>
            <a:pPr lvl="0"/>
            <a:r>
              <a:rPr lang="en-US" sz="2400" dirty="0"/>
              <a:t>Enrollment Management Plan, including Dual Enrollment Initiatives</a:t>
            </a:r>
          </a:p>
          <a:p>
            <a:r>
              <a:rPr lang="en-US" sz="2400" dirty="0"/>
              <a:t>Strong Workforce </a:t>
            </a:r>
            <a:r>
              <a:rPr lang="en-US" sz="2400" dirty="0" smtClean="0"/>
              <a:t>Program</a:t>
            </a:r>
            <a:endParaRPr lang="en-US" sz="2400" dirty="0">
              <a:solidFill>
                <a:schemeClr val="tx1"/>
              </a:solidFill>
            </a:endParaRPr>
          </a:p>
          <a:p>
            <a:r>
              <a:rPr lang="en-US" sz="2400" dirty="0" smtClean="0">
                <a:solidFill>
                  <a:schemeClr val="tx1"/>
                </a:solidFill>
              </a:rPr>
              <a:t>I</a:t>
            </a:r>
            <a:r>
              <a:rPr lang="en-US" sz="2400" dirty="0">
                <a:solidFill>
                  <a:schemeClr val="tx1"/>
                </a:solidFill>
              </a:rPr>
              <a:t>. Public Comment</a:t>
            </a:r>
          </a:p>
          <a:p>
            <a:r>
              <a:rPr lang="en-US" sz="2400" dirty="0">
                <a:solidFill>
                  <a:schemeClr val="tx1"/>
                </a:solidFill>
              </a:rPr>
              <a:t>J. </a:t>
            </a:r>
            <a:r>
              <a:rPr lang="en-US" sz="2400" dirty="0" smtClean="0">
                <a:solidFill>
                  <a:schemeClr val="tx1"/>
                </a:solidFill>
              </a:rPr>
              <a:t>Adjourn</a:t>
            </a:r>
            <a:endParaRPr lang="en-US" sz="2400" dirty="0">
              <a:solidFill>
                <a:schemeClr val="tx1"/>
              </a:solidFill>
            </a:endParaRPr>
          </a:p>
        </p:txBody>
      </p:sp>
    </p:spTree>
    <p:extLst>
      <p:ext uri="{BB962C8B-B14F-4D97-AF65-F5344CB8AC3E}">
        <p14:creationId xmlns:p14="http://schemas.microsoft.com/office/powerpoint/2010/main" val="1439341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777944" cy="709865"/>
          </a:xfrm>
        </p:spPr>
        <p:txBody>
          <a:bodyPr/>
          <a:lstStyle/>
          <a:p>
            <a:r>
              <a:rPr lang="en-US" dirty="0"/>
              <a:t>C. Officer Reports: President</a:t>
            </a:r>
            <a:br>
              <a:rPr lang="en-US" dirty="0"/>
            </a:br>
            <a:r>
              <a:rPr lang="en-US" dirty="0"/>
              <a:t>Kristie Daniel-DiGregorio </a:t>
            </a:r>
          </a:p>
        </p:txBody>
      </p:sp>
      <p:sp>
        <p:nvSpPr>
          <p:cNvPr id="3" name="Content Placeholder 2"/>
          <p:cNvSpPr>
            <a:spLocks noGrp="1"/>
          </p:cNvSpPr>
          <p:nvPr>
            <p:ph idx="1"/>
          </p:nvPr>
        </p:nvSpPr>
        <p:spPr>
          <a:xfrm>
            <a:off x="866441" y="2489200"/>
            <a:ext cx="7015429" cy="4001752"/>
          </a:xfrm>
        </p:spPr>
        <p:txBody>
          <a:bodyPr>
            <a:normAutofit/>
          </a:bodyPr>
          <a:lstStyle/>
          <a:p>
            <a:r>
              <a:rPr lang="en-US" b="1" dirty="0" smtClean="0">
                <a:solidFill>
                  <a:schemeClr val="accent1"/>
                </a:solidFill>
              </a:rPr>
              <a:t>Welcome Dean Gloria Miranda, Ph.D., Behavioral &amp; Social Sciences</a:t>
            </a:r>
          </a:p>
          <a:p>
            <a:r>
              <a:rPr lang="en-US" dirty="0" smtClean="0">
                <a:solidFill>
                  <a:srgbClr val="C00000"/>
                </a:solidFill>
              </a:rPr>
              <a:t>Dr. Miranda has served the college for 24 years and, with Tom Lew’s retirement, will transition into the role of ECC’s longest serving dean.   She has a large division and oversees a number of programs, including study abroad.  She continues to contribute actively to her discipline of history.</a:t>
            </a:r>
          </a:p>
          <a:p>
            <a:r>
              <a:rPr lang="en-US" b="1" dirty="0" smtClean="0">
                <a:solidFill>
                  <a:schemeClr val="tx2"/>
                </a:solidFill>
              </a:rPr>
              <a:t>Pages 13-16 </a:t>
            </a:r>
            <a:r>
              <a:rPr lang="en-US" b="1" dirty="0">
                <a:solidFill>
                  <a:schemeClr val="tx2"/>
                </a:solidFill>
              </a:rPr>
              <a:t>in Senate </a:t>
            </a:r>
            <a:r>
              <a:rPr lang="en-US" b="1" dirty="0" smtClean="0">
                <a:solidFill>
                  <a:schemeClr val="tx2"/>
                </a:solidFill>
              </a:rPr>
              <a:t>Packet</a:t>
            </a:r>
          </a:p>
          <a:p>
            <a:endParaRPr lang="en-US" b="1" dirty="0">
              <a:solidFill>
                <a:schemeClr val="tx2"/>
              </a:solidFill>
            </a:endParaRPr>
          </a:p>
          <a:p>
            <a:pPr marL="0" indent="0">
              <a:buNone/>
            </a:pPr>
            <a:endParaRPr lang="en-US" dirty="0" smtClean="0"/>
          </a:p>
        </p:txBody>
      </p:sp>
    </p:spTree>
    <p:extLst>
      <p:ext uri="{BB962C8B-B14F-4D97-AF65-F5344CB8AC3E}">
        <p14:creationId xmlns:p14="http://schemas.microsoft.com/office/powerpoint/2010/main" val="179582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Officer Reports: President</a:t>
            </a:r>
            <a:br>
              <a:rPr lang="en-US" dirty="0"/>
            </a:br>
            <a:r>
              <a:rPr lang="en-US" dirty="0"/>
              <a:t>Kristie Daniel-DiGregorio </a:t>
            </a:r>
          </a:p>
        </p:txBody>
      </p:sp>
      <p:sp>
        <p:nvSpPr>
          <p:cNvPr id="3" name="Content Placeholder 2"/>
          <p:cNvSpPr>
            <a:spLocks noGrp="1"/>
          </p:cNvSpPr>
          <p:nvPr>
            <p:ph idx="1"/>
          </p:nvPr>
        </p:nvSpPr>
        <p:spPr>
          <a:xfrm>
            <a:off x="635431" y="2213811"/>
            <a:ext cx="6574211" cy="4264481"/>
          </a:xfrm>
        </p:spPr>
        <p:txBody>
          <a:bodyPr>
            <a:normAutofit fontScale="85000" lnSpcReduction="10000"/>
          </a:bodyPr>
          <a:lstStyle/>
          <a:p>
            <a:r>
              <a:rPr lang="en-US" b="1" dirty="0" smtClean="0">
                <a:solidFill>
                  <a:schemeClr val="accent1"/>
                </a:solidFill>
              </a:rPr>
              <a:t>Presidential Election Follow-Up</a:t>
            </a:r>
            <a:r>
              <a:rPr lang="en-US" dirty="0" smtClean="0"/>
              <a:t>	</a:t>
            </a:r>
          </a:p>
          <a:p>
            <a:r>
              <a:rPr lang="en-US" b="1" dirty="0" smtClean="0"/>
              <a:t>Senate Efforts:</a:t>
            </a:r>
          </a:p>
          <a:p>
            <a:r>
              <a:rPr lang="en-US" b="1" dirty="0" smtClean="0"/>
              <a:t>1.  Resolution</a:t>
            </a:r>
            <a:r>
              <a:rPr lang="en-US" dirty="0" smtClean="0"/>
              <a:t> of Support for All Students </a:t>
            </a:r>
            <a:r>
              <a:rPr lang="en-US" dirty="0" smtClean="0">
                <a:solidFill>
                  <a:srgbClr val="C00000"/>
                </a:solidFill>
              </a:rPr>
              <a:t>(passed at the last Senate meeting): </a:t>
            </a:r>
            <a:r>
              <a:rPr lang="en-US" dirty="0" smtClean="0"/>
              <a:t>Posted to student listserv &amp; </a:t>
            </a:r>
            <a:r>
              <a:rPr lang="en-US" dirty="0" smtClean="0">
                <a:hlinkClick r:id="rId2"/>
              </a:rPr>
              <a:t>Senate website</a:t>
            </a:r>
            <a:r>
              <a:rPr lang="en-US" dirty="0" smtClean="0"/>
              <a:t>, shared with Board of Trustees.  </a:t>
            </a:r>
            <a:r>
              <a:rPr lang="en-US" dirty="0" smtClean="0">
                <a:solidFill>
                  <a:srgbClr val="C00000"/>
                </a:solidFill>
              </a:rPr>
              <a:t>Note that the Senate link includes a link to a site with resources for AB540/Undocumented students. </a:t>
            </a:r>
          </a:p>
          <a:p>
            <a:r>
              <a:rPr lang="en-US" b="1" dirty="0" smtClean="0"/>
              <a:t>2.  Dreamers 101 </a:t>
            </a:r>
            <a:r>
              <a:rPr lang="en-US" dirty="0" smtClean="0"/>
              <a:t>workshop (12.1.16):  +44 faculty/staff attendees</a:t>
            </a:r>
          </a:p>
          <a:p>
            <a:pPr lvl="1"/>
            <a:r>
              <a:rPr lang="en-US" dirty="0" smtClean="0"/>
              <a:t>Presenters: Cynthia Mosqueda (FYE), Rene Lozano (Transfer), Jeffrey Jung (HUM), Lizet Salazar (Financial Aid), Edith Gutierrez (EOPS), Chris de la Cruz (SDO), Evan Hawkins (FACCC)</a:t>
            </a:r>
          </a:p>
          <a:p>
            <a:pPr lvl="1"/>
            <a:r>
              <a:rPr lang="en-US" dirty="0" smtClean="0"/>
              <a:t>Stay tuned for details of other follow-up efforts:  Repeat Dreamers 101 workshop, campus-wide forum, online resources (including FAQs), establish faculty/staff listserv, recruit allies, library resources, safety pin campaign.</a:t>
            </a:r>
          </a:p>
          <a:p>
            <a:r>
              <a:rPr lang="en-US" b="1" dirty="0" smtClean="0"/>
              <a:t>3,  Post-Election Task Force</a:t>
            </a:r>
            <a:r>
              <a:rPr lang="en-US" dirty="0" smtClean="0"/>
              <a:t>: Faculty reps include Rene Lozano, Cynthia Cervantes (CDEV)</a:t>
            </a:r>
          </a:p>
          <a:p>
            <a:endParaRPr lang="en-US" dirty="0"/>
          </a:p>
        </p:txBody>
      </p:sp>
      <p:pic>
        <p:nvPicPr>
          <p:cNvPr id="4" name="Content Placeholder 3"/>
          <p:cNvPicPr>
            <a:picLocks noChangeAspect="1"/>
          </p:cNvPicPr>
          <p:nvPr/>
        </p:nvPicPr>
        <p:blipFill>
          <a:blip r:embed="rId3"/>
          <a:stretch>
            <a:fillRect/>
          </a:stretch>
        </p:blipFill>
        <p:spPr>
          <a:xfrm>
            <a:off x="6995329" y="927099"/>
            <a:ext cx="1895786" cy="2594675"/>
          </a:xfrm>
          <a:prstGeom prst="rect">
            <a:avLst/>
          </a:prstGeom>
        </p:spPr>
      </p:pic>
    </p:spTree>
    <p:extLst>
      <p:ext uri="{BB962C8B-B14F-4D97-AF65-F5344CB8AC3E}">
        <p14:creationId xmlns:p14="http://schemas.microsoft.com/office/powerpoint/2010/main" val="1350127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Officer Reports: President</a:t>
            </a:r>
            <a:br>
              <a:rPr lang="en-US" dirty="0"/>
            </a:br>
            <a:r>
              <a:rPr lang="en-US" dirty="0"/>
              <a:t>Kristie Daniel-DiGregorio </a:t>
            </a:r>
          </a:p>
        </p:txBody>
      </p:sp>
      <p:sp>
        <p:nvSpPr>
          <p:cNvPr id="3" name="Content Placeholder 2"/>
          <p:cNvSpPr>
            <a:spLocks noGrp="1"/>
          </p:cNvSpPr>
          <p:nvPr>
            <p:ph idx="1"/>
          </p:nvPr>
        </p:nvSpPr>
        <p:spPr>
          <a:xfrm>
            <a:off x="635431" y="2225843"/>
            <a:ext cx="6574211" cy="4500422"/>
          </a:xfrm>
        </p:spPr>
        <p:txBody>
          <a:bodyPr>
            <a:normAutofit fontScale="85000" lnSpcReduction="20000"/>
          </a:bodyPr>
          <a:lstStyle/>
          <a:p>
            <a:r>
              <a:rPr lang="en-US" b="1" dirty="0" smtClean="0">
                <a:solidFill>
                  <a:schemeClr val="accent1"/>
                </a:solidFill>
              </a:rPr>
              <a:t>Presidential Election Follow-Up</a:t>
            </a:r>
            <a:r>
              <a:rPr lang="en-US" dirty="0" smtClean="0"/>
              <a:t>	</a:t>
            </a:r>
          </a:p>
          <a:p>
            <a:r>
              <a:rPr lang="en-US" b="1" dirty="0" smtClean="0"/>
              <a:t>Chancellor’s Office Guidance Re: Undocumented Students:</a:t>
            </a:r>
          </a:p>
          <a:p>
            <a:r>
              <a:rPr lang="en-US" dirty="0" smtClean="0"/>
              <a:t>CCCs open to all eligible students, regardless of immigration status.</a:t>
            </a:r>
          </a:p>
          <a:p>
            <a:r>
              <a:rPr lang="en-US" dirty="0" smtClean="0"/>
              <a:t>CCCO will not release student information without warrant, student authorization, or legal requirement.  </a:t>
            </a:r>
          </a:p>
          <a:p>
            <a:r>
              <a:rPr lang="en-US" dirty="0" smtClean="0"/>
              <a:t>CCCO will not cooperate in effort to create registry of students based on protected characteristics.</a:t>
            </a:r>
          </a:p>
          <a:p>
            <a:r>
              <a:rPr lang="en-US" b="1" dirty="0" smtClean="0"/>
              <a:t>CCCO’s Recommendations for Districts:</a:t>
            </a:r>
          </a:p>
          <a:p>
            <a:r>
              <a:rPr lang="en-US" dirty="0" smtClean="0"/>
              <a:t>Police should not detain individuals on suspicion of undocumented status.  </a:t>
            </a:r>
            <a:endParaRPr lang="en-US" dirty="0"/>
          </a:p>
          <a:p>
            <a:r>
              <a:rPr lang="en-US" dirty="0" smtClean="0"/>
              <a:t>Do not release student information or cooperate with registry efforts.  </a:t>
            </a:r>
          </a:p>
          <a:p>
            <a:r>
              <a:rPr lang="en-US" dirty="0" smtClean="0">
                <a:solidFill>
                  <a:srgbClr val="C00000"/>
                </a:solidFill>
              </a:rPr>
              <a:t>For more information, see KDD’s email to listserv on 12.6 or visit:</a:t>
            </a:r>
          </a:p>
          <a:p>
            <a:r>
              <a:rPr lang="en-US" dirty="0" smtClean="0">
                <a:hlinkClick r:id="rId2"/>
              </a:rPr>
              <a:t>http</a:t>
            </a:r>
            <a:r>
              <a:rPr lang="en-US" dirty="0">
                <a:hlinkClick r:id="rId2"/>
              </a:rPr>
              <a:t>://</a:t>
            </a:r>
            <a:r>
              <a:rPr lang="en-US" dirty="0" smtClean="0">
                <a:hlinkClick r:id="rId2"/>
              </a:rPr>
              <a:t>californiacommunitycolleges.cccco.edu/Portals/0/DocDownloads/PressReleases/DEC2016/PR-Principles-12-5-16-FINAL.pdf</a:t>
            </a:r>
            <a:endParaRPr lang="en-US" dirty="0" smtClean="0"/>
          </a:p>
          <a:p>
            <a:endParaRPr lang="en-US" dirty="0" smtClean="0"/>
          </a:p>
          <a:p>
            <a:endParaRPr lang="en-US" dirty="0"/>
          </a:p>
        </p:txBody>
      </p:sp>
      <p:pic>
        <p:nvPicPr>
          <p:cNvPr id="4" name="Content Placeholder 3"/>
          <p:cNvPicPr>
            <a:picLocks noChangeAspect="1"/>
          </p:cNvPicPr>
          <p:nvPr/>
        </p:nvPicPr>
        <p:blipFill>
          <a:blip r:embed="rId3"/>
          <a:stretch>
            <a:fillRect/>
          </a:stretch>
        </p:blipFill>
        <p:spPr>
          <a:xfrm>
            <a:off x="6995329" y="927099"/>
            <a:ext cx="1895786" cy="2594675"/>
          </a:xfrm>
          <a:prstGeom prst="rect">
            <a:avLst/>
          </a:prstGeom>
        </p:spPr>
      </p:pic>
    </p:spTree>
    <p:extLst>
      <p:ext uri="{BB962C8B-B14F-4D97-AF65-F5344CB8AC3E}">
        <p14:creationId xmlns:p14="http://schemas.microsoft.com/office/powerpoint/2010/main" val="2676161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Officer Reports: President</a:t>
            </a:r>
            <a:br>
              <a:rPr lang="en-US" dirty="0"/>
            </a:br>
            <a:r>
              <a:rPr lang="en-US" dirty="0"/>
              <a:t>Kristie Daniel-DiGregorio </a:t>
            </a:r>
          </a:p>
        </p:txBody>
      </p:sp>
      <p:sp>
        <p:nvSpPr>
          <p:cNvPr id="3" name="Content Placeholder 2"/>
          <p:cNvSpPr>
            <a:spLocks noGrp="1"/>
          </p:cNvSpPr>
          <p:nvPr>
            <p:ph idx="1"/>
          </p:nvPr>
        </p:nvSpPr>
        <p:spPr>
          <a:xfrm>
            <a:off x="635431" y="2386739"/>
            <a:ext cx="6574211" cy="4091553"/>
          </a:xfrm>
        </p:spPr>
        <p:txBody>
          <a:bodyPr>
            <a:normAutofit fontScale="85000" lnSpcReduction="20000"/>
          </a:bodyPr>
          <a:lstStyle/>
          <a:p>
            <a:r>
              <a:rPr lang="en-US" b="1" dirty="0" smtClean="0"/>
              <a:t>Lock Down/Shelter-in-Place Drill Follow-Ups:</a:t>
            </a:r>
          </a:p>
          <a:p>
            <a:r>
              <a:rPr lang="en-US" dirty="0" smtClean="0"/>
              <a:t>Senate feedback from last meeting was provided to Campus Police.</a:t>
            </a:r>
          </a:p>
          <a:p>
            <a:r>
              <a:rPr lang="en-US" dirty="0" smtClean="0"/>
              <a:t>Please complete the campus-wide survey (see 12.1.16 email from Public Relations &amp; Marketing)     </a:t>
            </a:r>
          </a:p>
          <a:p>
            <a:r>
              <a:rPr lang="en-US" dirty="0" smtClean="0">
                <a:hlinkClick r:id="rId2"/>
              </a:rPr>
              <a:t>http</a:t>
            </a:r>
            <a:r>
              <a:rPr lang="en-US" dirty="0">
                <a:hlinkClick r:id="rId2"/>
              </a:rPr>
              <a:t>://</a:t>
            </a:r>
            <a:r>
              <a:rPr lang="en-US" dirty="0" smtClean="0">
                <a:hlinkClick r:id="rId2"/>
              </a:rPr>
              <a:t>www.elcamino.edu/cgi-bin/rws5.pl?FORM=ShelterinPlaceSurvey</a:t>
            </a:r>
            <a:endParaRPr lang="en-US" dirty="0" smtClean="0"/>
          </a:p>
          <a:p>
            <a:r>
              <a:rPr lang="en-US" dirty="0" smtClean="0"/>
              <a:t>Classroom Phones: Expect PE phones to be installed before break.  All phones are working.  ITS is investigating strategies to make sure volumes are maxed out and increase volume from Campus Police.  </a:t>
            </a:r>
            <a:endParaRPr lang="en-US" dirty="0"/>
          </a:p>
          <a:p>
            <a:r>
              <a:rPr lang="en-US" b="1" dirty="0" smtClean="0"/>
              <a:t>Campus Safety Forums:</a:t>
            </a:r>
            <a:r>
              <a:rPr lang="en-US" dirty="0" smtClean="0"/>
              <a:t>  TODAY (1-2 p.m.) 6-7 p.m. in the Alondra Room.  El Camino College, Torrance </a:t>
            </a:r>
            <a:r>
              <a:rPr lang="en-US" dirty="0"/>
              <a:t>and Hawthorne Police </a:t>
            </a:r>
            <a:r>
              <a:rPr lang="en-US" dirty="0" smtClean="0"/>
              <a:t>Departments participating.</a:t>
            </a:r>
          </a:p>
          <a:p>
            <a:r>
              <a:rPr lang="en-US" dirty="0" smtClean="0"/>
              <a:t>Topics: Mutual aid agreements, tips for traffic and holiday safety, Q&amp;A.</a:t>
            </a:r>
          </a:p>
          <a:p>
            <a:endParaRPr lang="en-US" dirty="0"/>
          </a:p>
        </p:txBody>
      </p:sp>
    </p:spTree>
    <p:extLst>
      <p:ext uri="{BB962C8B-B14F-4D97-AF65-F5344CB8AC3E}">
        <p14:creationId xmlns:p14="http://schemas.microsoft.com/office/powerpoint/2010/main" val="1736891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 Officer Reports: President</a:t>
            </a:r>
            <a:br>
              <a:rPr lang="en-US" dirty="0"/>
            </a:br>
            <a:r>
              <a:rPr lang="en-US" dirty="0"/>
              <a:t>Kristie Daniel-DiGregorio </a:t>
            </a:r>
          </a:p>
        </p:txBody>
      </p:sp>
      <p:sp>
        <p:nvSpPr>
          <p:cNvPr id="3" name="Content Placeholder 2"/>
          <p:cNvSpPr>
            <a:spLocks noGrp="1"/>
          </p:cNvSpPr>
          <p:nvPr>
            <p:ph sz="half" idx="1"/>
          </p:nvPr>
        </p:nvSpPr>
        <p:spPr>
          <a:xfrm>
            <a:off x="542441" y="2231756"/>
            <a:ext cx="3960979" cy="4355024"/>
          </a:xfrm>
        </p:spPr>
        <p:txBody>
          <a:bodyPr>
            <a:normAutofit fontScale="32500" lnSpcReduction="20000"/>
          </a:bodyPr>
          <a:lstStyle/>
          <a:p>
            <a:r>
              <a:rPr lang="en-US" sz="5500" b="1" dirty="0" smtClean="0"/>
              <a:t>Faculty Position Identification Process:</a:t>
            </a:r>
          </a:p>
          <a:p>
            <a:r>
              <a:rPr lang="en-US" sz="5500" b="1" i="1" dirty="0">
                <a:solidFill>
                  <a:schemeClr val="accent3"/>
                </a:solidFill>
              </a:rPr>
              <a:t>Most divisions were approved for their first choice and at least two positions.</a:t>
            </a:r>
          </a:p>
          <a:p>
            <a:pPr lvl="0"/>
            <a:r>
              <a:rPr lang="en-US" sz="5500" dirty="0" smtClean="0"/>
              <a:t>Accounting </a:t>
            </a:r>
            <a:r>
              <a:rPr lang="en-US" sz="5500" dirty="0"/>
              <a:t>#1</a:t>
            </a:r>
          </a:p>
          <a:p>
            <a:pPr lvl="0"/>
            <a:r>
              <a:rPr lang="en-US" sz="5500" dirty="0"/>
              <a:t>Accounting #2</a:t>
            </a:r>
          </a:p>
          <a:p>
            <a:pPr lvl="0"/>
            <a:r>
              <a:rPr lang="en-US" sz="5500" dirty="0"/>
              <a:t>Art – Drawing/Painting</a:t>
            </a:r>
          </a:p>
          <a:p>
            <a:pPr lvl="0"/>
            <a:r>
              <a:rPr lang="en-US" sz="5500" dirty="0"/>
              <a:t>Biology </a:t>
            </a:r>
          </a:p>
          <a:p>
            <a:pPr lvl="0"/>
            <a:r>
              <a:rPr lang="en-US" sz="5500" dirty="0"/>
              <a:t>Chemistry</a:t>
            </a:r>
          </a:p>
          <a:p>
            <a:pPr lvl="0"/>
            <a:r>
              <a:rPr lang="en-US" sz="5500" dirty="0"/>
              <a:t>Cosmetology </a:t>
            </a:r>
          </a:p>
          <a:p>
            <a:pPr lvl="0"/>
            <a:r>
              <a:rPr lang="en-US" sz="5500" dirty="0"/>
              <a:t>Counselor – Financial Aid</a:t>
            </a:r>
          </a:p>
          <a:p>
            <a:pPr lvl="0"/>
            <a:r>
              <a:rPr lang="en-US" sz="5500" dirty="0" smtClean="0"/>
              <a:t>Dance</a:t>
            </a:r>
            <a:endParaRPr lang="en-US" sz="5500" dirty="0"/>
          </a:p>
          <a:p>
            <a:endParaRPr lang="en-US" dirty="0"/>
          </a:p>
        </p:txBody>
      </p:sp>
      <p:sp>
        <p:nvSpPr>
          <p:cNvPr id="5" name="Content Placeholder 4"/>
          <p:cNvSpPr>
            <a:spLocks noGrp="1"/>
          </p:cNvSpPr>
          <p:nvPr>
            <p:ph sz="half" idx="2"/>
          </p:nvPr>
        </p:nvSpPr>
        <p:spPr>
          <a:xfrm>
            <a:off x="4640580" y="2231756"/>
            <a:ext cx="3636981" cy="4355023"/>
          </a:xfrm>
        </p:spPr>
        <p:txBody>
          <a:bodyPr>
            <a:normAutofit fontScale="32500" lnSpcReduction="20000"/>
          </a:bodyPr>
          <a:lstStyle/>
          <a:p>
            <a:pPr lvl="0"/>
            <a:r>
              <a:rPr lang="en-US" sz="5000" dirty="0"/>
              <a:t>English #1</a:t>
            </a:r>
          </a:p>
          <a:p>
            <a:pPr lvl="0"/>
            <a:r>
              <a:rPr lang="en-US" sz="5000" dirty="0"/>
              <a:t>English #2</a:t>
            </a:r>
          </a:p>
          <a:p>
            <a:pPr lvl="0"/>
            <a:r>
              <a:rPr lang="en-US" sz="5000" dirty="0"/>
              <a:t>Fire Academy Instructor/Coordinator</a:t>
            </a:r>
          </a:p>
          <a:p>
            <a:pPr lvl="0"/>
            <a:r>
              <a:rPr lang="en-US" sz="5000" dirty="0" smtClean="0"/>
              <a:t>History</a:t>
            </a:r>
            <a:endParaRPr lang="en-US" sz="5000" dirty="0"/>
          </a:p>
          <a:p>
            <a:pPr lvl="0"/>
            <a:r>
              <a:rPr lang="en-US" sz="5000" dirty="0"/>
              <a:t>Human Development</a:t>
            </a:r>
          </a:p>
          <a:p>
            <a:pPr lvl="0"/>
            <a:r>
              <a:rPr lang="en-US" sz="5000" dirty="0"/>
              <a:t>Law</a:t>
            </a:r>
          </a:p>
          <a:p>
            <a:pPr lvl="0"/>
            <a:r>
              <a:rPr lang="en-US" sz="5000" dirty="0"/>
              <a:t>Librarian – System/Cataloging</a:t>
            </a:r>
          </a:p>
          <a:p>
            <a:pPr lvl="0"/>
            <a:r>
              <a:rPr lang="en-US" sz="5000" dirty="0"/>
              <a:t>Mathematics #1</a:t>
            </a:r>
          </a:p>
          <a:p>
            <a:pPr lvl="0"/>
            <a:r>
              <a:rPr lang="en-US" sz="5000" dirty="0"/>
              <a:t>Mathematics #2</a:t>
            </a:r>
          </a:p>
          <a:p>
            <a:pPr lvl="0"/>
            <a:r>
              <a:rPr lang="en-US" sz="5000" dirty="0"/>
              <a:t>Nursing #1</a:t>
            </a:r>
          </a:p>
          <a:p>
            <a:pPr lvl="0"/>
            <a:r>
              <a:rPr lang="en-US" sz="5000" dirty="0"/>
              <a:t>Nursing #2</a:t>
            </a:r>
          </a:p>
          <a:p>
            <a:pPr lvl="0"/>
            <a:r>
              <a:rPr lang="en-US" sz="5000" dirty="0"/>
              <a:t>Political </a:t>
            </a:r>
            <a:r>
              <a:rPr lang="en-US" sz="5000" dirty="0" smtClean="0"/>
              <a:t>Science</a:t>
            </a:r>
          </a:p>
          <a:p>
            <a:pPr lvl="0"/>
            <a:r>
              <a:rPr lang="en-US" sz="5000" b="1" dirty="0" smtClean="0">
                <a:solidFill>
                  <a:schemeClr val="accent3"/>
                </a:solidFill>
              </a:rPr>
              <a:t>Plus 2 carryovers: History &amp; CIS</a:t>
            </a:r>
          </a:p>
          <a:p>
            <a:pPr lvl="0"/>
            <a:endParaRPr lang="en-US" sz="2600" dirty="0"/>
          </a:p>
          <a:p>
            <a:endParaRPr lang="en-US" dirty="0"/>
          </a:p>
        </p:txBody>
      </p:sp>
    </p:spTree>
    <p:extLst>
      <p:ext uri="{BB962C8B-B14F-4D97-AF65-F5344CB8AC3E}">
        <p14:creationId xmlns:p14="http://schemas.microsoft.com/office/powerpoint/2010/main" val="3689416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a:t>
            </a:r>
            <a:r>
              <a:rPr lang="en-US" dirty="0" smtClean="0"/>
              <a:t>. Officer Reports: </a:t>
            </a:r>
            <a:br>
              <a:rPr lang="en-US" dirty="0" smtClean="0"/>
            </a:br>
            <a:r>
              <a:rPr lang="en-US" dirty="0" smtClean="0"/>
              <a:t>VP Compton Center, Paul Flor</a:t>
            </a:r>
            <a:endParaRPr lang="en-US" dirty="0"/>
          </a:p>
        </p:txBody>
      </p:sp>
      <p:sp>
        <p:nvSpPr>
          <p:cNvPr id="3" name="Content Placeholder 2"/>
          <p:cNvSpPr>
            <a:spLocks noGrp="1"/>
          </p:cNvSpPr>
          <p:nvPr>
            <p:ph idx="1"/>
          </p:nvPr>
        </p:nvSpPr>
        <p:spPr/>
        <p:txBody>
          <a:bodyPr>
            <a:normAutofit/>
          </a:bodyPr>
          <a:lstStyle/>
          <a:p>
            <a:r>
              <a:rPr lang="en-US" dirty="0" smtClean="0">
                <a:solidFill>
                  <a:srgbClr val="C00000"/>
                </a:solidFill>
              </a:rPr>
              <a:t>See Unfinished Business: Compton Self-Study</a:t>
            </a:r>
            <a:endParaRPr lang="en-US" dirty="0">
              <a:solidFill>
                <a:srgbClr val="C00000"/>
              </a:solidFill>
            </a:endParaRPr>
          </a:p>
        </p:txBody>
      </p:sp>
    </p:spTree>
    <p:extLst>
      <p:ext uri="{BB962C8B-B14F-4D97-AF65-F5344CB8AC3E}">
        <p14:creationId xmlns:p14="http://schemas.microsoft.com/office/powerpoint/2010/main" val="77124282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5"/>
  <p:tag name="TPOS"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47537</TotalTime>
  <Words>3274</Words>
  <Application>Microsoft Office PowerPoint</Application>
  <PresentationFormat>On-screen Show (4:3)</PresentationFormat>
  <Paragraphs>247</Paragraphs>
  <Slides>34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Century Gothic</vt:lpstr>
      <vt:lpstr>Wingdings</vt:lpstr>
      <vt:lpstr>Wingdings 3</vt:lpstr>
      <vt:lpstr>Ion Boardroom</vt:lpstr>
      <vt:lpstr>Important note: </vt:lpstr>
      <vt:lpstr>ECC Academic Senate December 6, 2016</vt:lpstr>
      <vt:lpstr>Agenda</vt:lpstr>
      <vt:lpstr>C. Officer Reports: President Kristie Daniel-DiGregorio </vt:lpstr>
      <vt:lpstr>C. Officer Reports: President Kristie Daniel-DiGregorio </vt:lpstr>
      <vt:lpstr>C. Officer Reports: President Kristie Daniel-DiGregorio </vt:lpstr>
      <vt:lpstr>C. Officer Reports: President Kristie Daniel-DiGregorio </vt:lpstr>
      <vt:lpstr>C. Officer Reports: President Kristie Daniel-DiGregorio </vt:lpstr>
      <vt:lpstr>C. Officer Reports:  VP Compton Center, Paul Flor</vt:lpstr>
      <vt:lpstr>C. Officer Reports:  Chair, Curriculum: Allison Carr  College Curriculum Meeting 11/22/16</vt:lpstr>
      <vt:lpstr>C.  Officer Reports: VP Educational Policies, Chris Gold</vt:lpstr>
      <vt:lpstr>C.  Officer Reports: VP Faculty Development, Stacey Allen</vt:lpstr>
      <vt:lpstr>C.  Officer Reports: VP Faculty Development, Stacey Allen</vt:lpstr>
      <vt:lpstr>C. Officer Reports:</vt:lpstr>
      <vt:lpstr>C. Officer Reports:</vt:lpstr>
      <vt:lpstr>Resolution in Honor of Professor Lance Widman</vt:lpstr>
      <vt:lpstr>PowerPoint Presentation</vt:lpstr>
      <vt:lpstr>C. Officer Reports:</vt:lpstr>
      <vt:lpstr>Assessment of Learning Committee (ALC)</vt:lpstr>
      <vt:lpstr>Assessment of Learning Committee (ALC)</vt:lpstr>
      <vt:lpstr>2016 Program Review </vt:lpstr>
      <vt:lpstr>D. Special Committee Reports</vt:lpstr>
      <vt:lpstr>E. Unfinished Business: Paul Flor &amp; Amber Gillis</vt:lpstr>
      <vt:lpstr>F. New Business: Education Policies: AP 4236 Credit for Military Service </vt:lpstr>
      <vt:lpstr>F. New Business: VP Stacey Allen Outstanding Adjunct Faculty Award</vt:lpstr>
      <vt:lpstr>F. New Business: VP Stacey Allen Outstanding Adjunct Faculty Award</vt:lpstr>
      <vt:lpstr>Achievement Award for Distinguished Teaching</vt:lpstr>
      <vt:lpstr>Achievement Award for Distinguished Teaching</vt:lpstr>
      <vt:lpstr>Achievement Award for Distinguished Teaching</vt:lpstr>
      <vt:lpstr>Achievement Award for Distinguished Teaching</vt:lpstr>
      <vt:lpstr>2016 Outstanding Adjunct Faculty Award: Dustin Black, History</vt:lpstr>
      <vt:lpstr>2016 Outstanding Adjunct Faculty Award: Dustin Black, History</vt:lpstr>
      <vt:lpstr>G. Information Items – Discussion:</vt:lpstr>
      <vt:lpstr>Agenda</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Kristie DanielDiGregorio</dc:creator>
  <cp:lastModifiedBy>Kristie DanielDiGregorio</cp:lastModifiedBy>
  <cp:revision>148</cp:revision>
  <cp:lastPrinted>2016-12-06T18:41:42Z</cp:lastPrinted>
  <dcterms:created xsi:type="dcterms:W3CDTF">2016-09-06T01:44:30Z</dcterms:created>
  <dcterms:modified xsi:type="dcterms:W3CDTF">2017-08-17T00:59:53Z</dcterms:modified>
</cp:coreProperties>
</file>