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1" r:id="rId1"/>
  </p:sldMasterIdLst>
  <p:notesMasterIdLst>
    <p:notesMasterId r:id="rId42"/>
  </p:notesMasterIdLst>
  <p:handoutMasterIdLst>
    <p:handoutMasterId r:id="rId43"/>
  </p:handoutMasterIdLst>
  <p:sldIdLst>
    <p:sldId id="487" r:id="rId2"/>
    <p:sldId id="257" r:id="rId3"/>
    <p:sldId id="314" r:id="rId4"/>
    <p:sldId id="422" r:id="rId5"/>
    <p:sldId id="471" r:id="rId6"/>
    <p:sldId id="423" r:id="rId7"/>
    <p:sldId id="429" r:id="rId8"/>
    <p:sldId id="440" r:id="rId9"/>
    <p:sldId id="444" r:id="rId10"/>
    <p:sldId id="441" r:id="rId11"/>
    <p:sldId id="274" r:id="rId12"/>
    <p:sldId id="438" r:id="rId13"/>
    <p:sldId id="439" r:id="rId14"/>
    <p:sldId id="482" r:id="rId15"/>
    <p:sldId id="467" r:id="rId16"/>
    <p:sldId id="425" r:id="rId17"/>
    <p:sldId id="454" r:id="rId18"/>
    <p:sldId id="455" r:id="rId19"/>
    <p:sldId id="456" r:id="rId20"/>
    <p:sldId id="457" r:id="rId21"/>
    <p:sldId id="432" r:id="rId22"/>
    <p:sldId id="433" r:id="rId23"/>
    <p:sldId id="465" r:id="rId24"/>
    <p:sldId id="468" r:id="rId25"/>
    <p:sldId id="469" r:id="rId26"/>
    <p:sldId id="470" r:id="rId27"/>
    <p:sldId id="472" r:id="rId28"/>
    <p:sldId id="473" r:id="rId29"/>
    <p:sldId id="474" r:id="rId30"/>
    <p:sldId id="466" r:id="rId31"/>
    <p:sldId id="458" r:id="rId32"/>
    <p:sldId id="459" r:id="rId33"/>
    <p:sldId id="460" r:id="rId34"/>
    <p:sldId id="434" r:id="rId35"/>
    <p:sldId id="477" r:id="rId36"/>
    <p:sldId id="484" r:id="rId37"/>
    <p:sldId id="485" r:id="rId38"/>
    <p:sldId id="464" r:id="rId39"/>
    <p:sldId id="486" r:id="rId40"/>
    <p:sldId id="445" r:id="rId41"/>
  </p:sldIdLst>
  <p:sldSz cx="9144000" cy="6858000" type="screen4x3"/>
  <p:notesSz cx="68580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9134" autoAdjust="0"/>
  </p:normalViewPr>
  <p:slideViewPr>
    <p:cSldViewPr snapToGrid="0">
      <p:cViewPr varScale="1">
        <p:scale>
          <a:sx n="70" d="100"/>
          <a:sy n="70"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29" tIns="45715" rIns="91429" bIns="45715" rtlCol="0"/>
          <a:lstStyle>
            <a:lvl1pPr algn="r">
              <a:defRPr sz="1200"/>
            </a:lvl1pPr>
          </a:lstStyle>
          <a:p>
            <a:fld id="{5A5F7256-7716-419B-A67C-0E60B508AC89}" type="datetimeFigureOut">
              <a:rPr lang="en-US" smtClean="0"/>
              <a:t>8/17/2017</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1429" tIns="45715" rIns="91429" bIns="45715" rtlCol="0" anchor="b"/>
          <a:lstStyle>
            <a:lvl1pPr algn="r">
              <a:defRPr sz="1200"/>
            </a:lvl1pPr>
          </a:lstStyle>
          <a:p>
            <a:fld id="{0477DDDD-0D76-4E36-ABBD-E5DE0F43DB19}" type="slidenum">
              <a:rPr lang="en-US" smtClean="0"/>
              <a:t>‹#›</a:t>
            </a:fld>
            <a:endParaRPr lang="en-US"/>
          </a:p>
        </p:txBody>
      </p:sp>
    </p:spTree>
    <p:extLst>
      <p:ext uri="{BB962C8B-B14F-4D97-AF65-F5344CB8AC3E}">
        <p14:creationId xmlns:p14="http://schemas.microsoft.com/office/powerpoint/2010/main" val="39328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29" tIns="45715" rIns="91429" bIns="45715" rtlCol="0"/>
          <a:lstStyle>
            <a:lvl1pPr algn="r">
              <a:defRPr sz="1200"/>
            </a:lvl1pPr>
          </a:lstStyle>
          <a:p>
            <a:fld id="{E012693C-D338-4AFC-B7A4-091B0C228124}" type="datetimeFigureOut">
              <a:rPr lang="en-US" smtClean="0"/>
              <a:t>8/17/2017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3"/>
          </a:xfrm>
          <a:prstGeom prst="rect">
            <a:avLst/>
          </a:prstGeom>
        </p:spPr>
        <p:txBody>
          <a:bodyPr vert="horz" lIns="91429" tIns="45715" rIns="91429" bIns="45715" rtlCol="0" anchor="b"/>
          <a:lstStyle>
            <a:lvl1pPr algn="r">
              <a:defRPr sz="1200"/>
            </a:lvl1pPr>
          </a:lstStyle>
          <a:p>
            <a:fld id="{B84A4A27-DC68-400F-ABD7-FA2FF2FA4928}" type="slidenum">
              <a:rPr lang="en-US" smtClean="0"/>
              <a:t>‹#›</a:t>
            </a:fld>
            <a:endParaRPr lang="en-US"/>
          </a:p>
        </p:txBody>
      </p:sp>
    </p:spTree>
    <p:extLst>
      <p:ext uri="{BB962C8B-B14F-4D97-AF65-F5344CB8AC3E}">
        <p14:creationId xmlns:p14="http://schemas.microsoft.com/office/powerpoint/2010/main" val="25347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11</a:t>
            </a:fld>
            <a:endParaRPr lang="en-US"/>
          </a:p>
        </p:txBody>
      </p:sp>
    </p:spTree>
    <p:extLst>
      <p:ext uri="{BB962C8B-B14F-4D97-AF65-F5344CB8AC3E}">
        <p14:creationId xmlns:p14="http://schemas.microsoft.com/office/powerpoint/2010/main" val="404877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FCCFB280-0E88-4547-A15D-DCED6EA52CC8}" type="datetimeFigureOut">
              <a:rPr lang="en-US" smtClean="0"/>
              <a:t>8/17/2017</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AB603FBD-8C9C-4C99-A171-31B5F403012E}"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602990637"/>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05994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FCCFB280-0E88-4547-A15D-DCED6EA52CC8}" type="datetimeFigureOut">
              <a:rPr lang="en-US" smtClean="0"/>
              <a:t>8/17/2017</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AB603FBD-8C9C-4C99-A171-31B5F403012E}"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3483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5263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FCCFB280-0E88-4547-A15D-DCED6EA52CC8}" type="datetimeFigureOut">
              <a:rPr lang="en-US" smtClean="0"/>
              <a:t>8/17/2017</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AB603FBD-8C9C-4C99-A171-31B5F403012E}"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08511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FB280-0E88-4547-A15D-DCED6EA52CC8}"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31751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FB280-0E88-4547-A15D-DCED6EA52CC8}"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82956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FB280-0E88-4547-A15D-DCED6EA52CC8}"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8177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FCCFB280-0E88-4547-A15D-DCED6EA52CC8}"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862047936"/>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FCCFB280-0E88-4547-A15D-DCED6EA52CC8}" type="datetimeFigureOut">
              <a:rPr lang="en-US" smtClean="0"/>
              <a:t>8/17/2017</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AB603FBD-8C9C-4C99-A171-31B5F403012E}" type="slidenum">
              <a:rPr lang="en-US" smtClean="0"/>
              <a:t>‹#›</a:t>
            </a:fld>
            <a:endParaRPr lang="en-US"/>
          </a:p>
        </p:txBody>
      </p:sp>
    </p:spTree>
    <p:extLst>
      <p:ext uri="{BB962C8B-B14F-4D97-AF65-F5344CB8AC3E}">
        <p14:creationId xmlns:p14="http://schemas.microsoft.com/office/powerpoint/2010/main" val="33922247"/>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FCCFB280-0E88-4547-A15D-DCED6EA52CC8}" type="datetimeFigureOut">
              <a:rPr lang="en-US" smtClean="0"/>
              <a:t>8/17/2017</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AB603FBD-8C9C-4C99-A171-31B5F403012E}" type="slidenum">
              <a:rPr lang="en-US" smtClean="0"/>
              <a:t>‹#›</a:t>
            </a:fld>
            <a:endParaRPr lang="en-US"/>
          </a:p>
        </p:txBody>
      </p:sp>
    </p:spTree>
    <p:extLst>
      <p:ext uri="{BB962C8B-B14F-4D97-AF65-F5344CB8AC3E}">
        <p14:creationId xmlns:p14="http://schemas.microsoft.com/office/powerpoint/2010/main" val="369595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FCCFB280-0E88-4547-A15D-DCED6EA52CC8}" type="datetimeFigureOut">
              <a:rPr lang="en-US" smtClean="0"/>
              <a:t>8/17/2017</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AB603FBD-8C9C-4C99-A171-31B5F403012E}"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081000"/>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orient="horz" pos="2160">
          <p15:clr>
            <a:srgbClr val="F26B43"/>
          </p15:clr>
        </p15:guide>
        <p15:guide id="7" pos="1386">
          <p15:clr>
            <a:srgbClr val="F26B43"/>
          </p15:clr>
        </p15:guide>
        <p15:guide id="8" orient="horz" pos="3960">
          <p15:clr>
            <a:srgbClr val="F26B43"/>
          </p15:clr>
        </p15:guide>
        <p15:guide id="9" orient="horz" pos="1536">
          <p15:clr>
            <a:srgbClr val="F26B43"/>
          </p15:clr>
        </p15:guide>
        <p15:guide id="10" orient="horz" pos="3840">
          <p15:clr>
            <a:srgbClr val="F26B43"/>
          </p15:clr>
        </p15:guide>
        <p15:guide id="11" pos="3312">
          <p15:clr>
            <a:srgbClr val="F26B43"/>
          </p15:clr>
        </p15:guide>
        <p15:guide id="12" pos="3600">
          <p15:clr>
            <a:srgbClr val="F26B43"/>
          </p15:clr>
        </p15:guide>
        <p15:guide id="13" orient="horz" pos="360">
          <p15:clr>
            <a:srgbClr val="F26B43"/>
          </p15:clr>
        </p15:guide>
        <p15:guide id="14" pos="5526">
          <p15:clr>
            <a:srgbClr val="F26B43"/>
          </p15:clr>
        </p15:guide>
        <p15:guide id="15" pos="1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lcamino.edu/academics/cc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lcamino.edu/studentservices/fye/South%20Bay%20Promise%20Page.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latimes.com/local/education/la-me-dream-act-applications-trump-20170222-story.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kdaniel@elcamino.edu" TargetMode="External"/><Relationship Id="rId2" Type="http://schemas.openxmlformats.org/officeDocument/2006/relationships/hyperlink" Target="mailto:rawilliams@elcamino.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lcamino.edu/administration/president/pbc/" TargetMode="External"/><Relationship Id="rId2" Type="http://schemas.openxmlformats.org/officeDocument/2006/relationships/hyperlink" Target="http://www.elcamino.edu/administration/campus-committees/college-council/index.asp" TargetMode="External"/><Relationship Id="rId1" Type="http://schemas.openxmlformats.org/officeDocument/2006/relationships/slideLayout" Target="../slideLayouts/slideLayout2.xml"/><Relationship Id="rId4" Type="http://schemas.openxmlformats.org/officeDocument/2006/relationships/hyperlink" Target="https://www.elcamino.edu/administration/ir/docs/planning/MakingDecisionsElCaminoCollege2015.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sccc.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t>Important </a:t>
            </a:r>
            <a:r>
              <a:rPr lang="en-US" b="1" u="sng"/>
              <a:t>note: </a:t>
            </a:r>
            <a:endParaRPr lang="en-US"/>
          </a:p>
        </p:txBody>
      </p:sp>
      <p:sp>
        <p:nvSpPr>
          <p:cNvPr id="3" name="Content Placeholder 2"/>
          <p:cNvSpPr>
            <a:spLocks noGrp="1"/>
          </p:cNvSpPr>
          <p:nvPr>
            <p:ph idx="1"/>
          </p:nvPr>
        </p:nvSpPr>
        <p:spPr>
          <a:xfrm>
            <a:off x="1663700" y="2438400"/>
            <a:ext cx="7114504" cy="3651504"/>
          </a:xfrm>
        </p:spPr>
        <p:txBody>
          <a:bodyPr>
            <a:normAutofit/>
          </a:bodyPr>
          <a:lstStyle/>
          <a:p>
            <a:pPr marL="0" indent="0" algn="ctr">
              <a:buNone/>
            </a:pPr>
            <a:r>
              <a:rPr lang="en-US" smtClean="0"/>
              <a:t>This </a:t>
            </a:r>
            <a:r>
              <a:rPr lang="en-US"/>
              <a:t>file contains the presentation used at the Senate meeting.  The president’s informal notes have been added in </a:t>
            </a:r>
            <a:r>
              <a:rPr lang="en-US" b="1">
                <a:solidFill>
                  <a:srgbClr val="C00000"/>
                </a:solidFill>
              </a:rPr>
              <a:t>red</a:t>
            </a:r>
            <a:r>
              <a:rPr lang="en-US"/>
              <a:t>. </a:t>
            </a:r>
          </a:p>
          <a:p>
            <a:pPr marL="0" indent="0" algn="ctr">
              <a:buNone/>
            </a:pPr>
            <a:r>
              <a:rPr lang="en-US"/>
              <a:t>These notes have not been reviewed nor have they been approved by the Academic Senate; they were created to provide a prompt (but informal) report about the meeting.  </a:t>
            </a:r>
          </a:p>
          <a:p>
            <a:pPr marL="0" indent="0" algn="ctr">
              <a:buNone/>
            </a:pPr>
            <a:r>
              <a:rPr lang="en-US"/>
              <a:t>For a comprehensive, official accounting of Senate meetings, please refer to Senate meeting minutes: </a:t>
            </a:r>
            <a:r>
              <a:rPr lang="en-US">
                <a:hlinkClick r:id="rId2"/>
              </a:rPr>
              <a:t>http://www.elcamino.edu/academics/academicsenate</a:t>
            </a:r>
            <a:r>
              <a:rPr lang="en-US" smtClean="0">
                <a:hlinkClick r:id="rId2"/>
              </a:rPr>
              <a:t>/</a:t>
            </a:r>
            <a:r>
              <a:rPr lang="en-US" smtClean="0"/>
              <a:t>.</a:t>
            </a:r>
          </a:p>
          <a:p>
            <a:pPr marL="0" indent="0" algn="ctr">
              <a:buNone/>
            </a:pPr>
            <a:r>
              <a:rPr lang="en-US" smtClean="0"/>
              <a:t>Thank </a:t>
            </a:r>
            <a:r>
              <a:rPr lang="en-US"/>
              <a:t>you!   </a:t>
            </a:r>
          </a:p>
          <a:p>
            <a:endParaRPr lang="en-US"/>
          </a:p>
        </p:txBody>
      </p:sp>
    </p:spTree>
    <p:extLst>
      <p:ext uri="{BB962C8B-B14F-4D97-AF65-F5344CB8AC3E}">
        <p14:creationId xmlns:p14="http://schemas.microsoft.com/office/powerpoint/2010/main" val="102509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30" y="585216"/>
            <a:ext cx="6673174" cy="1543845"/>
          </a:xfrm>
        </p:spPr>
        <p:txBody>
          <a:bodyPr>
            <a:normAutofit fontScale="90000"/>
          </a:bodyPr>
          <a:lstStyle/>
          <a:p>
            <a:r>
              <a:rPr lang="en-US" sz="3100" dirty="0" smtClean="0"/>
              <a:t>Congrats ECC Educational Development Department!</a:t>
            </a:r>
            <a:br>
              <a:rPr lang="en-US" sz="3100" dirty="0" smtClean="0"/>
            </a:br>
            <a:r>
              <a:rPr lang="en-US" sz="1800" dirty="0" smtClean="0"/>
              <a:t>Honorable Mention, Exemplary </a:t>
            </a:r>
            <a:r>
              <a:rPr lang="en-US" sz="1800" dirty="0"/>
              <a:t>Program Award from the CCC Board of Governors.</a:t>
            </a:r>
            <a:r>
              <a:rPr lang="en-US" dirty="0"/>
              <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7564" y="2414016"/>
            <a:ext cx="6928106" cy="3657131"/>
          </a:xfrm>
        </p:spPr>
      </p:pic>
      <p:sp>
        <p:nvSpPr>
          <p:cNvPr id="5" name="Left Arrow 4"/>
          <p:cNvSpPr/>
          <p:nvPr/>
        </p:nvSpPr>
        <p:spPr>
          <a:xfrm rot="8641241">
            <a:off x="2998821" y="5353695"/>
            <a:ext cx="2035317" cy="5948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432371">
            <a:off x="2901696" y="5017334"/>
            <a:ext cx="3511296" cy="276999"/>
          </a:xfrm>
          <a:prstGeom prst="rect">
            <a:avLst/>
          </a:prstGeom>
          <a:noFill/>
        </p:spPr>
        <p:txBody>
          <a:bodyPr wrap="square" rtlCol="0">
            <a:spAutoFit/>
          </a:bodyPr>
          <a:lstStyle/>
          <a:p>
            <a:r>
              <a:rPr lang="en-US" sz="1200" dirty="0" smtClean="0">
                <a:solidFill>
                  <a:schemeClr val="bg1"/>
                </a:solidFill>
              </a:rPr>
              <a:t>Professor J. Land, EDEV</a:t>
            </a:r>
            <a:endParaRPr lang="en-US" sz="1200" dirty="0">
              <a:solidFill>
                <a:schemeClr val="bg1"/>
              </a:solidFill>
            </a:endParaRPr>
          </a:p>
        </p:txBody>
      </p:sp>
      <p:sp>
        <p:nvSpPr>
          <p:cNvPr id="8" name="TextBox 7"/>
          <p:cNvSpPr txBox="1"/>
          <p:nvPr/>
        </p:nvSpPr>
        <p:spPr>
          <a:xfrm>
            <a:off x="414529" y="2300712"/>
            <a:ext cx="1444062" cy="3416320"/>
          </a:xfrm>
          <a:prstGeom prst="rect">
            <a:avLst/>
          </a:prstGeom>
          <a:noFill/>
        </p:spPr>
        <p:txBody>
          <a:bodyPr wrap="square" rtlCol="0">
            <a:spAutoFit/>
          </a:bodyPr>
          <a:lstStyle/>
          <a:p>
            <a:r>
              <a:rPr lang="en-US" dirty="0" smtClean="0"/>
              <a:t>Professor Land will present @ </a:t>
            </a:r>
            <a:r>
              <a:rPr lang="en-US" b="1" i="1" dirty="0"/>
              <a:t>Instructional Design &amp;</a:t>
            </a:r>
            <a:r>
              <a:rPr lang="en-US" b="1" i="1" dirty="0" smtClean="0"/>
              <a:t> </a:t>
            </a:r>
            <a:r>
              <a:rPr lang="en-US" b="1" i="1" dirty="0"/>
              <a:t>Innovation Institute</a:t>
            </a:r>
            <a:r>
              <a:rPr lang="en-US" b="1" dirty="0"/>
              <a:t> </a:t>
            </a:r>
            <a:r>
              <a:rPr lang="en-US" dirty="0"/>
              <a:t>offered by the </a:t>
            </a:r>
            <a:r>
              <a:rPr lang="en-US" dirty="0" smtClean="0"/>
              <a:t>ASCCC, March 17 &amp; 18 in San Jose.</a:t>
            </a:r>
            <a:endParaRPr lang="en-US" dirty="0"/>
          </a:p>
        </p:txBody>
      </p:sp>
    </p:spTree>
    <p:extLst>
      <p:ext uri="{BB962C8B-B14F-4D97-AF65-F5344CB8AC3E}">
        <p14:creationId xmlns:p14="http://schemas.microsoft.com/office/powerpoint/2010/main" val="343135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
            </a:r>
            <a:r>
              <a:rPr lang="en-US" dirty="0" smtClean="0"/>
              <a:t>. Officer Reports: </a:t>
            </a:r>
            <a:br>
              <a:rPr lang="en-US" dirty="0" smtClean="0"/>
            </a:br>
            <a:r>
              <a:rPr lang="en-US" dirty="0" smtClean="0"/>
              <a:t>VP Compton Ctr., Paul Flor</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Vice President Flor was engaged in activities at the Compton Center so was unable to provide a report.</a:t>
            </a:r>
            <a:endParaRPr lang="en-US" dirty="0">
              <a:solidFill>
                <a:srgbClr val="C00000"/>
              </a:solidFill>
            </a:endParaRPr>
          </a:p>
        </p:txBody>
      </p:sp>
    </p:spTree>
    <p:extLst>
      <p:ext uri="{BB962C8B-B14F-4D97-AF65-F5344CB8AC3E}">
        <p14:creationId xmlns:p14="http://schemas.microsoft.com/office/powerpoint/2010/main" val="771242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 Officer Reports: </a:t>
            </a:r>
            <a:br>
              <a:rPr lang="en-US" sz="4000" dirty="0"/>
            </a:br>
            <a:r>
              <a:rPr lang="en-US" sz="3600" dirty="0"/>
              <a:t>Chair, Curriculum: </a:t>
            </a:r>
            <a:r>
              <a:rPr lang="en-US" sz="3600" dirty="0" smtClean="0"/>
              <a:t>Allison </a:t>
            </a:r>
            <a:r>
              <a:rPr lang="en-US" sz="3600" dirty="0"/>
              <a:t>Carr </a:t>
            </a:r>
            <a:r>
              <a:rPr lang="en-US" sz="4000" dirty="0"/>
              <a:t/>
            </a:r>
            <a:br>
              <a:rPr lang="en-US" sz="4000"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00000"/>
                </a:solidFill>
              </a:rPr>
              <a:t>Professor Carr noted that CCC meetings are open to all and are held the 2</a:t>
            </a:r>
            <a:r>
              <a:rPr lang="en-US" baseline="30000" dirty="0" smtClean="0">
                <a:solidFill>
                  <a:srgbClr val="C00000"/>
                </a:solidFill>
              </a:rPr>
              <a:t>nd</a:t>
            </a:r>
            <a:r>
              <a:rPr lang="en-US" dirty="0" smtClean="0">
                <a:solidFill>
                  <a:srgbClr val="C00000"/>
                </a:solidFill>
              </a:rPr>
              <a:t> and 4</a:t>
            </a:r>
            <a:r>
              <a:rPr lang="en-US" baseline="30000" dirty="0" smtClean="0">
                <a:solidFill>
                  <a:srgbClr val="C00000"/>
                </a:solidFill>
              </a:rPr>
              <a:t>th</a:t>
            </a:r>
            <a:r>
              <a:rPr lang="en-US" dirty="0" smtClean="0">
                <a:solidFill>
                  <a:srgbClr val="C00000"/>
                </a:solidFill>
              </a:rPr>
              <a:t> Tuesday each month, 2:30-4:30 in Admin 131.</a:t>
            </a:r>
          </a:p>
          <a:p>
            <a:r>
              <a:rPr lang="en-US" dirty="0" smtClean="0"/>
              <a:t>College </a:t>
            </a:r>
            <a:r>
              <a:rPr lang="en-US" dirty="0"/>
              <a:t>Curriculum </a:t>
            </a:r>
            <a:r>
              <a:rPr lang="en-US" dirty="0" smtClean="0"/>
              <a:t>Meeting 2.14.17</a:t>
            </a:r>
          </a:p>
          <a:p>
            <a:pPr marL="0" indent="0">
              <a:buNone/>
            </a:pPr>
            <a:r>
              <a:rPr lang="en-US" u="sng" dirty="0"/>
              <a:t>Consent Agenda Approvals</a:t>
            </a:r>
          </a:p>
          <a:p>
            <a:r>
              <a:rPr lang="en-US" dirty="0"/>
              <a:t>AJ 100 Intro to Administration of Justice</a:t>
            </a:r>
          </a:p>
          <a:p>
            <a:r>
              <a:rPr lang="en-US" dirty="0"/>
              <a:t>AJ 103 Concepts of Criminal Law I</a:t>
            </a:r>
          </a:p>
          <a:p>
            <a:r>
              <a:rPr lang="en-US" dirty="0"/>
              <a:t>NURS 48 Dosage Calculations</a:t>
            </a:r>
          </a:p>
          <a:p>
            <a:r>
              <a:rPr lang="en-US" dirty="0"/>
              <a:t>NURS 118 Respite Care for Children and </a:t>
            </a:r>
            <a:r>
              <a:rPr lang="en-US" dirty="0" smtClean="0"/>
              <a:t>Adolescents</a:t>
            </a:r>
          </a:p>
          <a:p>
            <a:r>
              <a:rPr lang="en-US" dirty="0"/>
              <a:t>More information, including College Curriculum Committee minutes, can be found on the ECC website: </a:t>
            </a:r>
            <a:endParaRPr lang="en-US" dirty="0">
              <a:hlinkClick r:id="rId2"/>
            </a:endParaRPr>
          </a:p>
          <a:p>
            <a:r>
              <a:rPr lang="en-US" b="1" dirty="0">
                <a:solidFill>
                  <a:schemeClr val="tx2"/>
                </a:solidFill>
                <a:hlinkClick r:id="rId2"/>
              </a:rPr>
              <a:t>http://www.elcamino.edu/academics/ccc/</a:t>
            </a:r>
            <a:r>
              <a:rPr lang="en-US" b="1" dirty="0">
                <a:solidFill>
                  <a:schemeClr val="tx2"/>
                </a:solidFill>
              </a:rPr>
              <a:t>. </a:t>
            </a:r>
            <a:endParaRPr lang="en-US" b="1" dirty="0" smtClean="0">
              <a:solidFill>
                <a:schemeClr val="tx2"/>
              </a:solidFill>
            </a:endParaRPr>
          </a:p>
          <a:p>
            <a:endParaRPr lang="en-US" b="1" dirty="0">
              <a:solidFill>
                <a:schemeClr val="tx2"/>
              </a:solidFill>
            </a:endParaRP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01979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 Officer Reports: </a:t>
            </a:r>
            <a:br>
              <a:rPr lang="en-US" sz="4000" dirty="0"/>
            </a:br>
            <a:r>
              <a:rPr lang="en-US" sz="3600" dirty="0" smtClean="0"/>
              <a:t>VP, Ed. Policies, Chris Gold</a:t>
            </a:r>
            <a:r>
              <a:rPr lang="en-US" sz="4000" dirty="0"/>
              <a:t/>
            </a:r>
            <a:br>
              <a:rPr lang="en-US" sz="4000" dirty="0"/>
            </a:br>
            <a:endParaRPr lang="en-US" dirty="0"/>
          </a:p>
        </p:txBody>
      </p:sp>
      <p:sp>
        <p:nvSpPr>
          <p:cNvPr id="4" name="Content Placeholder 3"/>
          <p:cNvSpPr>
            <a:spLocks noGrp="1"/>
          </p:cNvSpPr>
          <p:nvPr>
            <p:ph sz="half" idx="1"/>
          </p:nvPr>
        </p:nvSpPr>
        <p:spPr>
          <a:xfrm>
            <a:off x="1014608" y="2329842"/>
            <a:ext cx="4312916" cy="4359058"/>
          </a:xfrm>
        </p:spPr>
        <p:txBody>
          <a:bodyPr>
            <a:normAutofit fontScale="40000" lnSpcReduction="20000"/>
          </a:bodyPr>
          <a:lstStyle/>
          <a:p>
            <a:r>
              <a:rPr lang="en-US" sz="3500" dirty="0">
                <a:solidFill>
                  <a:srgbClr val="FF0000"/>
                </a:solidFill>
              </a:rPr>
              <a:t>3710 BP/AP Securing of Copyright and Intellectual Property (new)</a:t>
            </a:r>
          </a:p>
          <a:p>
            <a:r>
              <a:rPr lang="en-US" sz="3500" dirty="0"/>
              <a:t>4020 BP/AP Program, Curriculum &amp; Course Development</a:t>
            </a:r>
          </a:p>
          <a:p>
            <a:r>
              <a:rPr lang="en-US" sz="3500" dirty="0"/>
              <a:t>4022 AP Course Approval (new)</a:t>
            </a:r>
          </a:p>
          <a:p>
            <a:r>
              <a:rPr lang="en-US" sz="3500" dirty="0"/>
              <a:t>4102 AP Career and Technical Training (new)</a:t>
            </a:r>
          </a:p>
          <a:p>
            <a:r>
              <a:rPr lang="en-US" sz="3500" dirty="0"/>
              <a:t>4103 AP Work Experience (new)</a:t>
            </a:r>
          </a:p>
          <a:p>
            <a:r>
              <a:rPr lang="en-US" sz="3500" dirty="0"/>
              <a:t>4115 BP Limitation of Remedial Coursework</a:t>
            </a:r>
          </a:p>
          <a:p>
            <a:r>
              <a:rPr lang="en-US" sz="3500" dirty="0"/>
              <a:t>4222 AP Remedial Coursework (new)</a:t>
            </a:r>
          </a:p>
          <a:p>
            <a:r>
              <a:rPr lang="en-US" sz="3500" dirty="0"/>
              <a:t>4226 BP Multiple and Overlapping Enrollment (new)</a:t>
            </a:r>
          </a:p>
          <a:p>
            <a:r>
              <a:rPr lang="en-US" sz="3500" dirty="0"/>
              <a:t>4227 BP Repeatable Courses (new)</a:t>
            </a:r>
          </a:p>
          <a:p>
            <a:r>
              <a:rPr lang="en-US" sz="3500" dirty="0">
                <a:solidFill>
                  <a:srgbClr val="FF0000"/>
                </a:solidFill>
              </a:rPr>
              <a:t>4230 BP/AP Grading and Academic Record Symbols (AP new)</a:t>
            </a:r>
          </a:p>
          <a:p>
            <a:r>
              <a:rPr lang="en-US" sz="3500" dirty="0">
                <a:solidFill>
                  <a:srgbClr val="FF0000"/>
                </a:solidFill>
              </a:rPr>
              <a:t>4236 BP/AP Credit by Exam (AP new)</a:t>
            </a:r>
          </a:p>
          <a:p>
            <a:endParaRPr lang="en-US" dirty="0"/>
          </a:p>
        </p:txBody>
      </p:sp>
      <p:sp>
        <p:nvSpPr>
          <p:cNvPr id="5" name="Content Placeholder 4"/>
          <p:cNvSpPr>
            <a:spLocks noGrp="1"/>
          </p:cNvSpPr>
          <p:nvPr>
            <p:ph sz="half" idx="2"/>
          </p:nvPr>
        </p:nvSpPr>
        <p:spPr>
          <a:xfrm>
            <a:off x="5223353" y="2438400"/>
            <a:ext cx="3554850" cy="4250500"/>
          </a:xfrm>
        </p:spPr>
        <p:txBody>
          <a:bodyPr>
            <a:normAutofit fontScale="40000" lnSpcReduction="20000"/>
          </a:bodyPr>
          <a:lstStyle/>
          <a:p>
            <a:r>
              <a:rPr lang="en-US" sz="3500" dirty="0"/>
              <a:t>4250 BP/AP Probation Dismissal and Readmission</a:t>
            </a:r>
          </a:p>
          <a:p>
            <a:r>
              <a:rPr lang="en-US" sz="3500" dirty="0"/>
              <a:t>4300 BP/AP Field Trips and Excursion</a:t>
            </a:r>
          </a:p>
          <a:p>
            <a:r>
              <a:rPr lang="en-US" sz="3500" dirty="0"/>
              <a:t>5010 BP/AP Admissions</a:t>
            </a:r>
          </a:p>
          <a:p>
            <a:r>
              <a:rPr lang="en-US" sz="3500" dirty="0"/>
              <a:t>5011 AP Concurrent Enrollment</a:t>
            </a:r>
          </a:p>
          <a:p>
            <a:r>
              <a:rPr lang="en-US" sz="3500" dirty="0"/>
              <a:t>5031 AP Instructional Materials Fees (new</a:t>
            </a:r>
            <a:r>
              <a:rPr lang="en-US" sz="3500" dirty="0" smtClean="0"/>
              <a:t>)</a:t>
            </a:r>
          </a:p>
          <a:p>
            <a:endParaRPr lang="en-US" sz="3500" dirty="0" smtClean="0">
              <a:solidFill>
                <a:srgbClr val="C00000"/>
              </a:solidFill>
            </a:endParaRPr>
          </a:p>
          <a:p>
            <a:pPr marL="0" indent="0">
              <a:buNone/>
            </a:pPr>
            <a:endParaRPr lang="en-US" dirty="0"/>
          </a:p>
        </p:txBody>
      </p:sp>
    </p:spTree>
    <p:extLst>
      <p:ext uri="{BB962C8B-B14F-4D97-AF65-F5344CB8AC3E}">
        <p14:creationId xmlns:p14="http://schemas.microsoft.com/office/powerpoint/2010/main" val="2078797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 Officer Reports: </a:t>
            </a:r>
            <a:br>
              <a:rPr lang="en-US" sz="4000" dirty="0"/>
            </a:br>
            <a:r>
              <a:rPr lang="en-US" sz="3600" dirty="0" smtClean="0"/>
              <a:t>VP, Ed. Policies, Chris Gold</a:t>
            </a:r>
            <a:r>
              <a:rPr lang="en-US" sz="4000" dirty="0"/>
              <a:t/>
            </a:r>
            <a:br>
              <a:rPr lang="en-US" sz="4000" dirty="0"/>
            </a:br>
            <a:endParaRPr lang="en-US" dirty="0"/>
          </a:p>
        </p:txBody>
      </p:sp>
      <p:sp>
        <p:nvSpPr>
          <p:cNvPr id="4" name="Content Placeholder 3"/>
          <p:cNvSpPr>
            <a:spLocks noGrp="1"/>
          </p:cNvSpPr>
          <p:nvPr>
            <p:ph sz="half" idx="1"/>
          </p:nvPr>
        </p:nvSpPr>
        <p:spPr>
          <a:xfrm>
            <a:off x="1014607" y="2329842"/>
            <a:ext cx="7763595" cy="4359058"/>
          </a:xfrm>
        </p:spPr>
        <p:txBody>
          <a:bodyPr>
            <a:normAutofit fontScale="77500" lnSpcReduction="20000"/>
          </a:bodyPr>
          <a:lstStyle/>
          <a:p>
            <a:pPr marL="0" indent="0">
              <a:buNone/>
            </a:pPr>
            <a:r>
              <a:rPr lang="en-US" dirty="0" smtClean="0">
                <a:solidFill>
                  <a:schemeClr val="accent4"/>
                </a:solidFill>
              </a:rPr>
              <a:t>Additional EPC Goals for Spring Semester:</a:t>
            </a:r>
          </a:p>
          <a:p>
            <a:pPr marL="257175" indent="-257175">
              <a:buAutoNum type="arabicPeriod"/>
            </a:pPr>
            <a:r>
              <a:rPr lang="en-US" dirty="0" smtClean="0">
                <a:solidFill>
                  <a:schemeClr val="accent4"/>
                </a:solidFill>
              </a:rPr>
              <a:t>Expand </a:t>
            </a:r>
            <a:r>
              <a:rPr lang="en-US" dirty="0">
                <a:solidFill>
                  <a:schemeClr val="accent4"/>
                </a:solidFill>
              </a:rPr>
              <a:t>membership</a:t>
            </a:r>
          </a:p>
          <a:p>
            <a:pPr marL="257175" indent="-257175">
              <a:buAutoNum type="arabicPeriod"/>
            </a:pPr>
            <a:r>
              <a:rPr lang="en-US" dirty="0">
                <a:solidFill>
                  <a:schemeClr val="accent4"/>
                </a:solidFill>
              </a:rPr>
              <a:t>Advanced Placement Tests and Units</a:t>
            </a:r>
          </a:p>
          <a:p>
            <a:pPr marL="257175" indent="-257175">
              <a:buAutoNum type="arabicPeriod"/>
            </a:pPr>
            <a:r>
              <a:rPr lang="en-US" dirty="0">
                <a:solidFill>
                  <a:schemeClr val="accent4"/>
                </a:solidFill>
              </a:rPr>
              <a:t>Minimum Qualifications</a:t>
            </a:r>
          </a:p>
          <a:p>
            <a:pPr marL="0" indent="0">
              <a:buNone/>
            </a:pPr>
            <a:r>
              <a:rPr lang="en-US" b="1" dirty="0" smtClean="0"/>
              <a:t>Ed </a:t>
            </a:r>
            <a:r>
              <a:rPr lang="en-US" b="1" dirty="0"/>
              <a:t>Policies Committee meets</a:t>
            </a:r>
          </a:p>
          <a:p>
            <a:pPr marL="0" indent="0">
              <a:buNone/>
            </a:pPr>
            <a:r>
              <a:rPr lang="en-US" b="1" dirty="0"/>
              <a:t>2</a:t>
            </a:r>
            <a:r>
              <a:rPr lang="en-US" b="1" baseline="30000" dirty="0"/>
              <a:t>nd</a:t>
            </a:r>
            <a:r>
              <a:rPr lang="en-US" b="1" dirty="0"/>
              <a:t> and 4</a:t>
            </a:r>
            <a:r>
              <a:rPr lang="en-US" b="1" baseline="30000" dirty="0"/>
              <a:t>th</a:t>
            </a:r>
            <a:r>
              <a:rPr lang="en-US" b="1" dirty="0"/>
              <a:t> Tuesday – SOCS </a:t>
            </a:r>
            <a:r>
              <a:rPr lang="en-US" b="1" dirty="0" smtClean="0"/>
              <a:t>123</a:t>
            </a:r>
          </a:p>
          <a:p>
            <a:pPr marL="0" indent="0">
              <a:buNone/>
            </a:pPr>
            <a:r>
              <a:rPr lang="en-US" b="1" dirty="0" smtClean="0"/>
              <a:t>1-1:50 pm</a:t>
            </a:r>
          </a:p>
          <a:p>
            <a:pPr marL="0" indent="0">
              <a:buNone/>
            </a:pPr>
            <a:r>
              <a:rPr lang="en-US" dirty="0">
                <a:solidFill>
                  <a:srgbClr val="C00000"/>
                </a:solidFill>
              </a:rPr>
              <a:t>The Ed Policies Committee will be busy this semester, supporting the college’s efforts to update existing policies/procedures and develop new ones that are legally required.  </a:t>
            </a:r>
            <a:r>
              <a:rPr lang="en-US" dirty="0" smtClean="0">
                <a:solidFill>
                  <a:srgbClr val="C00000"/>
                </a:solidFill>
              </a:rPr>
              <a:t>Like CCC, EPC </a:t>
            </a:r>
            <a:r>
              <a:rPr lang="en-US" dirty="0">
                <a:solidFill>
                  <a:srgbClr val="C00000"/>
                </a:solidFill>
              </a:rPr>
              <a:t>meetings are </a:t>
            </a:r>
            <a:r>
              <a:rPr lang="en-US" b="1" dirty="0">
                <a:solidFill>
                  <a:srgbClr val="C00000"/>
                </a:solidFill>
              </a:rPr>
              <a:t>also</a:t>
            </a:r>
            <a:r>
              <a:rPr lang="en-US" dirty="0">
                <a:solidFill>
                  <a:srgbClr val="C00000"/>
                </a:solidFill>
              </a:rPr>
              <a:t> open to all and the committee needs additional representatives.  Contact Chris Gold if you are interested</a:t>
            </a:r>
            <a:r>
              <a:rPr lang="en-US" dirty="0" smtClean="0">
                <a:solidFill>
                  <a:srgbClr val="C00000"/>
                </a:solidFill>
              </a:rPr>
              <a:t>.</a:t>
            </a:r>
          </a:p>
          <a:p>
            <a:pPr marL="0" indent="0">
              <a:buNone/>
            </a:pPr>
            <a:r>
              <a:rPr lang="en-US" dirty="0" smtClean="0">
                <a:solidFill>
                  <a:srgbClr val="C00000"/>
                </a:solidFill>
              </a:rPr>
              <a:t>The committee may also consider inserting policies related to recording classroom activities, given the recent concerns that have emerged in local colleges.  It was noted that Ed Code prohibits recording without instructor permission and suggested that faculty consider including a statement on their syllabi.  </a:t>
            </a:r>
            <a:endParaRPr lang="en-US" dirty="0">
              <a:solidFill>
                <a:srgbClr val="C00000"/>
              </a:solidFill>
            </a:endParaRPr>
          </a:p>
          <a:p>
            <a:pPr marL="0" indent="0">
              <a:buNone/>
            </a:pPr>
            <a:endParaRPr lang="en-US" b="1" dirty="0"/>
          </a:p>
          <a:p>
            <a:endParaRPr lang="en-US" dirty="0"/>
          </a:p>
        </p:txBody>
      </p:sp>
      <p:sp>
        <p:nvSpPr>
          <p:cNvPr id="5" name="Content Placeholder 4"/>
          <p:cNvSpPr>
            <a:spLocks noGrp="1"/>
          </p:cNvSpPr>
          <p:nvPr>
            <p:ph sz="half" idx="2"/>
          </p:nvPr>
        </p:nvSpPr>
        <p:spPr>
          <a:xfrm>
            <a:off x="5223353" y="2438400"/>
            <a:ext cx="3554850" cy="4250500"/>
          </a:xfrm>
        </p:spPr>
        <p:txBody>
          <a:bodyPr>
            <a:normAutofit fontScale="77500" lnSpcReduction="20000"/>
          </a:bodyPr>
          <a:lstStyle/>
          <a:p>
            <a:pPr marL="0" indent="0">
              <a:buNone/>
            </a:pPr>
            <a:endParaRPr lang="en-US" sz="3500" dirty="0" smtClean="0"/>
          </a:p>
          <a:p>
            <a:endParaRPr lang="en-US" sz="3500" dirty="0"/>
          </a:p>
          <a:p>
            <a:pPr marL="0" indent="0">
              <a:buNone/>
            </a:pPr>
            <a:r>
              <a:rPr lang="en-US" dirty="0" smtClean="0"/>
              <a:t> </a:t>
            </a:r>
            <a:endParaRPr lang="en-US" dirty="0"/>
          </a:p>
        </p:txBody>
      </p:sp>
    </p:spTree>
    <p:extLst>
      <p:ext uri="{BB962C8B-B14F-4D97-AF65-F5344CB8AC3E}">
        <p14:creationId xmlns:p14="http://schemas.microsoft.com/office/powerpoint/2010/main" val="3379089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  Officer Reports:</a:t>
            </a:r>
            <a:br>
              <a:rPr lang="en-US" dirty="0"/>
            </a:br>
            <a:r>
              <a:rPr lang="en-US" sz="3600" dirty="0"/>
              <a:t>VP Faculty Development, </a:t>
            </a:r>
            <a:r>
              <a:rPr lang="en-US" sz="3600" dirty="0" smtClean="0"/>
              <a:t/>
            </a:r>
            <a:br>
              <a:rPr lang="en-US" sz="3600" dirty="0" smtClean="0"/>
            </a:br>
            <a:r>
              <a:rPr lang="en-US" sz="3600" dirty="0" smtClean="0"/>
              <a:t>Stacey </a:t>
            </a:r>
            <a:r>
              <a:rPr lang="en-US" sz="3600" dirty="0"/>
              <a:t>Allen</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25" y="2490030"/>
            <a:ext cx="3718808" cy="2789106"/>
          </a:xfrm>
          <a:prstGeom prst="rect">
            <a:avLst/>
          </a:prstGeom>
        </p:spPr>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46715" y="3040598"/>
            <a:ext cx="2719461" cy="2231900"/>
          </a:xfrm>
        </p:spPr>
      </p:pic>
      <p:sp>
        <p:nvSpPr>
          <p:cNvPr id="6" name="TextBox 5"/>
          <p:cNvSpPr txBox="1"/>
          <p:nvPr/>
        </p:nvSpPr>
        <p:spPr>
          <a:xfrm>
            <a:off x="4218433" y="2322326"/>
            <a:ext cx="4234096" cy="707886"/>
          </a:xfrm>
          <a:prstGeom prst="rect">
            <a:avLst/>
          </a:prstGeom>
          <a:noFill/>
        </p:spPr>
        <p:txBody>
          <a:bodyPr wrap="square" rtlCol="0">
            <a:spAutoFit/>
          </a:bodyPr>
          <a:lstStyle/>
          <a:p>
            <a:r>
              <a:rPr lang="en-US" sz="2000" dirty="0" smtClean="0">
                <a:solidFill>
                  <a:schemeClr val="accent6"/>
                </a:solidFill>
              </a:rPr>
              <a:t>Getting the Job, Part II: The Faculty Interview, January 27</a:t>
            </a:r>
            <a:r>
              <a:rPr lang="en-US" sz="2000" baseline="30000" dirty="0" smtClean="0">
                <a:solidFill>
                  <a:schemeClr val="accent6"/>
                </a:solidFill>
              </a:rPr>
              <a:t>th</a:t>
            </a:r>
            <a:r>
              <a:rPr lang="en-US" sz="2000" dirty="0" smtClean="0">
                <a:solidFill>
                  <a:schemeClr val="accent6"/>
                </a:solidFill>
              </a:rPr>
              <a:t> 2017</a:t>
            </a:r>
            <a:endParaRPr lang="en-US" sz="2000" dirty="0">
              <a:solidFill>
                <a:schemeClr val="accent6"/>
              </a:solidFill>
            </a:endParaRPr>
          </a:p>
        </p:txBody>
      </p:sp>
      <p:sp>
        <p:nvSpPr>
          <p:cNvPr id="7" name="TextBox 6"/>
          <p:cNvSpPr txBox="1"/>
          <p:nvPr/>
        </p:nvSpPr>
        <p:spPr>
          <a:xfrm>
            <a:off x="219456" y="5279136"/>
            <a:ext cx="8339328" cy="1569660"/>
          </a:xfrm>
          <a:prstGeom prst="rect">
            <a:avLst/>
          </a:prstGeom>
          <a:noFill/>
        </p:spPr>
        <p:txBody>
          <a:bodyPr wrap="square" rtlCol="0">
            <a:spAutoFit/>
          </a:bodyPr>
          <a:lstStyle/>
          <a:p>
            <a:r>
              <a:rPr lang="en-US" sz="1600" dirty="0" smtClean="0">
                <a:solidFill>
                  <a:srgbClr val="C00000"/>
                </a:solidFill>
              </a:rPr>
              <a:t>Not to be outdone by the other VPs, VP Allen noted that FDC meetings are </a:t>
            </a:r>
            <a:r>
              <a:rPr lang="en-US" sz="1600" b="1" dirty="0" smtClean="0">
                <a:solidFill>
                  <a:srgbClr val="C00000"/>
                </a:solidFill>
              </a:rPr>
              <a:t>also</a:t>
            </a:r>
            <a:r>
              <a:rPr lang="en-US" sz="1600" dirty="0" smtClean="0">
                <a:solidFill>
                  <a:srgbClr val="C00000"/>
                </a:solidFill>
              </a:rPr>
              <a:t> open to all and held 2</a:t>
            </a:r>
            <a:r>
              <a:rPr lang="en-US" sz="1600" baseline="30000" dirty="0" smtClean="0">
                <a:solidFill>
                  <a:srgbClr val="C00000"/>
                </a:solidFill>
              </a:rPr>
              <a:t>nd</a:t>
            </a:r>
            <a:r>
              <a:rPr lang="en-US" sz="1600" dirty="0" smtClean="0">
                <a:solidFill>
                  <a:srgbClr val="C00000"/>
                </a:solidFill>
              </a:rPr>
              <a:t> &amp; 4</a:t>
            </a:r>
            <a:r>
              <a:rPr lang="en-US" sz="1600" baseline="30000" dirty="0" smtClean="0">
                <a:solidFill>
                  <a:srgbClr val="C00000"/>
                </a:solidFill>
              </a:rPr>
              <a:t>th</a:t>
            </a:r>
            <a:r>
              <a:rPr lang="en-US" sz="1600" dirty="0" smtClean="0">
                <a:solidFill>
                  <a:srgbClr val="C00000"/>
                </a:solidFill>
              </a:rPr>
              <a:t> Tuesdays, 1-2 in the library basement.  She thanked Dr. Shankweiler and Dr. Maloney for their support of the first, annual tenure reception.  New this semester is a workshop series, “Informed and Inspired” the 1</a:t>
            </a:r>
            <a:r>
              <a:rPr lang="en-US" sz="1600" baseline="30000" dirty="0" smtClean="0">
                <a:solidFill>
                  <a:srgbClr val="C00000"/>
                </a:solidFill>
              </a:rPr>
              <a:t>st</a:t>
            </a:r>
            <a:r>
              <a:rPr lang="en-US" sz="1600" dirty="0" smtClean="0">
                <a:solidFill>
                  <a:srgbClr val="C00000"/>
                </a:solidFill>
              </a:rPr>
              <a:t> and 3</a:t>
            </a:r>
            <a:r>
              <a:rPr lang="en-US" sz="1600" baseline="30000" dirty="0" smtClean="0">
                <a:solidFill>
                  <a:srgbClr val="C00000"/>
                </a:solidFill>
              </a:rPr>
              <a:t>rd</a:t>
            </a:r>
            <a:r>
              <a:rPr lang="en-US" sz="1600" dirty="0" smtClean="0">
                <a:solidFill>
                  <a:srgbClr val="C00000"/>
                </a:solidFill>
              </a:rPr>
              <a:t> Thursday 1-2 in the library basement.  The first topic will be “RISE and Shine” focused on the RISE Center.  The Getting the Job workshop (pictured here) was a success – thanks to all who participated!</a:t>
            </a:r>
            <a:endParaRPr lang="en-US" sz="1600" dirty="0">
              <a:solidFill>
                <a:srgbClr val="C00000"/>
              </a:solidFill>
            </a:endParaRPr>
          </a:p>
        </p:txBody>
      </p:sp>
    </p:spTree>
    <p:extLst>
      <p:ext uri="{BB962C8B-B14F-4D97-AF65-F5344CB8AC3E}">
        <p14:creationId xmlns:p14="http://schemas.microsoft.com/office/powerpoint/2010/main" val="324271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a:t>
            </a:r>
          </a:p>
        </p:txBody>
      </p:sp>
      <p:sp>
        <p:nvSpPr>
          <p:cNvPr id="3" name="Content Placeholder 2"/>
          <p:cNvSpPr>
            <a:spLocks noGrp="1"/>
          </p:cNvSpPr>
          <p:nvPr>
            <p:ph idx="1"/>
          </p:nvPr>
        </p:nvSpPr>
        <p:spPr>
          <a:xfrm>
            <a:off x="451104" y="2438400"/>
            <a:ext cx="8607552" cy="4419600"/>
          </a:xfrm>
        </p:spPr>
        <p:txBody>
          <a:bodyPr>
            <a:normAutofit fontScale="55000" lnSpcReduction="20000"/>
          </a:bodyPr>
          <a:lstStyle/>
          <a:p>
            <a:r>
              <a:rPr lang="en-US" sz="2400" dirty="0"/>
              <a:t>VP, Finance &amp; Special Projects, </a:t>
            </a:r>
            <a:r>
              <a:rPr lang="en-US" sz="2400" dirty="0" smtClean="0"/>
              <a:t>Josh Troesh</a:t>
            </a:r>
            <a:endParaRPr lang="en-US" sz="2400" dirty="0"/>
          </a:p>
          <a:p>
            <a:pPr lvl="1"/>
            <a:r>
              <a:rPr lang="en-US" sz="2200" b="1" dirty="0">
                <a:solidFill>
                  <a:schemeClr val="accent6"/>
                </a:solidFill>
              </a:rPr>
              <a:t>Pages </a:t>
            </a:r>
            <a:r>
              <a:rPr lang="en-US" sz="2200" b="1" dirty="0" smtClean="0">
                <a:solidFill>
                  <a:schemeClr val="accent6"/>
                </a:solidFill>
              </a:rPr>
              <a:t>18-23 </a:t>
            </a:r>
            <a:r>
              <a:rPr lang="en-US" sz="2200" b="1" dirty="0">
                <a:solidFill>
                  <a:schemeClr val="accent6"/>
                </a:solidFill>
              </a:rPr>
              <a:t>in Senate packet. </a:t>
            </a:r>
            <a:endParaRPr lang="en-US" sz="2200" b="1" dirty="0" smtClean="0">
              <a:solidFill>
                <a:schemeClr val="accent6"/>
              </a:solidFill>
            </a:endParaRPr>
          </a:p>
          <a:p>
            <a:r>
              <a:rPr lang="en-US" sz="2400" dirty="0" smtClean="0">
                <a:solidFill>
                  <a:srgbClr val="C00000"/>
                </a:solidFill>
              </a:rPr>
              <a:t>Professor Troesh has agreed to step into Lance Widman’s large shoes and is our newest VP.  Prop 98 is being reduced which means a potential loss of $750 million for ECC.  The CMP was discussed at PBC and emphasizes a future vision with practical steps for achieving that vision.  The Foundation is in need of readers for scholarships.  KDD noted that, at Pete </a:t>
            </a:r>
            <a:r>
              <a:rPr lang="en-US" sz="2400" dirty="0" err="1" smtClean="0">
                <a:solidFill>
                  <a:srgbClr val="C00000"/>
                </a:solidFill>
              </a:rPr>
              <a:t>Marcoux’s</a:t>
            </a:r>
            <a:r>
              <a:rPr lang="en-US" sz="2400" dirty="0" smtClean="0">
                <a:solidFill>
                  <a:srgbClr val="C00000"/>
                </a:solidFill>
              </a:rPr>
              <a:t> request, the Foundation will provide writers feedback on the outcomes of their students’ applications.</a:t>
            </a:r>
          </a:p>
          <a:p>
            <a:r>
              <a:rPr lang="en-US" sz="2400" dirty="0" smtClean="0">
                <a:solidFill>
                  <a:srgbClr val="C00000"/>
                </a:solidFill>
              </a:rPr>
              <a:t>The senate needs an alternate for the PBC – please see Josh if you are interested.  This is an important role, supporting our collegial consultation process and providing faculty representation.  </a:t>
            </a:r>
            <a:endParaRPr lang="en-US" sz="2400" dirty="0">
              <a:solidFill>
                <a:srgbClr val="C00000"/>
              </a:solidFill>
            </a:endParaRPr>
          </a:p>
          <a:p>
            <a:r>
              <a:rPr lang="en-US" sz="2400" dirty="0" smtClean="0"/>
              <a:t>VP</a:t>
            </a:r>
            <a:r>
              <a:rPr lang="en-US" sz="2400" dirty="0"/>
              <a:t>, Academic Technology, Pete </a:t>
            </a:r>
            <a:r>
              <a:rPr lang="en-US" sz="2400" dirty="0" smtClean="0"/>
              <a:t>Marcoux</a:t>
            </a:r>
          </a:p>
          <a:p>
            <a:r>
              <a:rPr lang="en-US" sz="2400" dirty="0" smtClean="0">
                <a:solidFill>
                  <a:srgbClr val="C00000"/>
                </a:solidFill>
              </a:rPr>
              <a:t>The </a:t>
            </a:r>
            <a:r>
              <a:rPr lang="en-US" sz="2400" dirty="0" err="1" smtClean="0">
                <a:solidFill>
                  <a:srgbClr val="C00000"/>
                </a:solidFill>
              </a:rPr>
              <a:t>wifi</a:t>
            </a:r>
            <a:r>
              <a:rPr lang="en-US" sz="2400" dirty="0" smtClean="0">
                <a:solidFill>
                  <a:srgbClr val="C00000"/>
                </a:solidFill>
              </a:rPr>
              <a:t> installation has begun.  The Academic Technology Committee is scheduled for March 31</a:t>
            </a:r>
            <a:r>
              <a:rPr lang="en-US" sz="2400" baseline="30000" dirty="0" smtClean="0">
                <a:solidFill>
                  <a:srgbClr val="C00000"/>
                </a:solidFill>
              </a:rPr>
              <a:t>st</a:t>
            </a:r>
            <a:r>
              <a:rPr lang="en-US" sz="2400" dirty="0">
                <a:solidFill>
                  <a:srgbClr val="C00000"/>
                </a:solidFill>
              </a:rPr>
              <a:t> </a:t>
            </a:r>
            <a:r>
              <a:rPr lang="en-US" sz="2400" dirty="0" smtClean="0">
                <a:solidFill>
                  <a:srgbClr val="C00000"/>
                </a:solidFill>
              </a:rPr>
              <a:t>and interest surveys were sent to all faculty.  VP </a:t>
            </a:r>
            <a:r>
              <a:rPr lang="en-US" sz="2400" dirty="0" err="1" smtClean="0">
                <a:solidFill>
                  <a:srgbClr val="C00000"/>
                </a:solidFill>
              </a:rPr>
              <a:t>Marcoux’s</a:t>
            </a:r>
            <a:r>
              <a:rPr lang="en-US" sz="2400" dirty="0" smtClean="0">
                <a:solidFill>
                  <a:srgbClr val="C00000"/>
                </a:solidFill>
              </a:rPr>
              <a:t> eyes sparkled (and it’s suspected that his heart rate increased, though this was not confirmed) as he reported on a google conference he attended over winter.   </a:t>
            </a:r>
            <a:r>
              <a:rPr lang="en-US" sz="2400" dirty="0">
                <a:solidFill>
                  <a:srgbClr val="C00000"/>
                </a:solidFill>
              </a:rPr>
              <a:t>H</a:t>
            </a:r>
            <a:r>
              <a:rPr lang="en-US" sz="2400" dirty="0" smtClean="0">
                <a:solidFill>
                  <a:srgbClr val="C00000"/>
                </a:solidFill>
              </a:rPr>
              <a:t>e was able to test drive new gadgets and gizmos, including Sonic, 72” touch-screen tabletops.  He has invited some of the vendors to attend the Technology Conference.  (Come to the conference and you, too, can experience sparkly eyes and an increased heartrate.)</a:t>
            </a:r>
            <a:endParaRPr lang="en-US" sz="2400" dirty="0">
              <a:solidFill>
                <a:srgbClr val="C00000"/>
              </a:solidFill>
            </a:endParaRPr>
          </a:p>
          <a:p>
            <a:r>
              <a:rPr lang="en-US" sz="2400" dirty="0"/>
              <a:t>VP, Instructional Effectiveness/ALC &amp; SLOs Update Russell Serr</a:t>
            </a:r>
          </a:p>
          <a:p>
            <a:pPr lvl="1"/>
            <a:r>
              <a:rPr lang="en-US" sz="2200" b="1" dirty="0">
                <a:solidFill>
                  <a:schemeClr val="accent6"/>
                </a:solidFill>
              </a:rPr>
              <a:t>Pages </a:t>
            </a:r>
            <a:r>
              <a:rPr lang="en-US" sz="2200" b="1" dirty="0" smtClean="0">
                <a:solidFill>
                  <a:schemeClr val="accent6"/>
                </a:solidFill>
              </a:rPr>
              <a:t>24-28 </a:t>
            </a:r>
            <a:r>
              <a:rPr lang="en-US" sz="2200" b="1" dirty="0">
                <a:solidFill>
                  <a:schemeClr val="accent6"/>
                </a:solidFill>
              </a:rPr>
              <a:t>in Senate packet</a:t>
            </a:r>
            <a:r>
              <a:rPr lang="en-US" sz="2200" b="1" dirty="0" smtClean="0">
                <a:solidFill>
                  <a:schemeClr val="accent6"/>
                </a:solidFill>
              </a:rPr>
              <a:t>.</a:t>
            </a:r>
          </a:p>
          <a:p>
            <a:r>
              <a:rPr lang="en-US" sz="2400" dirty="0" smtClean="0">
                <a:solidFill>
                  <a:srgbClr val="C00000"/>
                </a:solidFill>
              </a:rPr>
              <a:t>The Program Review committee is seeking two new members.  This is an excellent way to learn about programs on campus.  The slides that follow provide updates on the many activities related to assessment and planning.</a:t>
            </a:r>
            <a:endParaRPr lang="en-US" sz="2400" dirty="0">
              <a:solidFill>
                <a:srgbClr val="C00000"/>
              </a:solidFill>
            </a:endParaRPr>
          </a:p>
          <a:p>
            <a:endParaRPr lang="en-US" dirty="0"/>
          </a:p>
        </p:txBody>
      </p:sp>
    </p:spTree>
    <p:extLst>
      <p:ext uri="{BB962C8B-B14F-4D97-AF65-F5344CB8AC3E}">
        <p14:creationId xmlns:p14="http://schemas.microsoft.com/office/powerpoint/2010/main" val="205911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of Learning Committee</a:t>
            </a:r>
            <a:endParaRPr lang="en-US" dirty="0"/>
          </a:p>
        </p:txBody>
      </p:sp>
      <p:sp>
        <p:nvSpPr>
          <p:cNvPr id="3" name="Subtitle 2"/>
          <p:cNvSpPr>
            <a:spLocks noGrp="1"/>
          </p:cNvSpPr>
          <p:nvPr>
            <p:ph idx="1"/>
          </p:nvPr>
        </p:nvSpPr>
        <p:spPr>
          <a:xfrm>
            <a:off x="1716066" y="2438400"/>
            <a:ext cx="7062138" cy="4112712"/>
          </a:xfrm>
        </p:spPr>
        <p:txBody>
          <a:bodyPr>
            <a:noAutofit/>
          </a:bodyPr>
          <a:lstStyle/>
          <a:p>
            <a:pPr marL="0" indent="0">
              <a:buNone/>
            </a:pPr>
            <a:endParaRPr lang="en-US" sz="1500" dirty="0" smtClean="0"/>
          </a:p>
          <a:p>
            <a:r>
              <a:rPr lang="en-US" sz="2400" dirty="0" smtClean="0"/>
              <a:t>2016 </a:t>
            </a:r>
            <a:r>
              <a:rPr lang="en-US" sz="2400" dirty="0"/>
              <a:t>– Critical thinking ILO completed 1,422 students from 41 sections participated in the assessment, </a:t>
            </a:r>
            <a:r>
              <a:rPr lang="en-US" sz="2400" dirty="0" smtClean="0"/>
              <a:t>disaggregated data </a:t>
            </a:r>
            <a:r>
              <a:rPr lang="en-US" sz="2400" dirty="0"/>
              <a:t>analysis found weakness in analyzing and drawing conclusions. Evidence of gap for African-American students and students with indicated disability. Gaps for African-American students is being addressed by many of the student Equity initiatives currently in process.</a:t>
            </a:r>
          </a:p>
          <a:p>
            <a:r>
              <a:rPr lang="en-US" sz="2400" dirty="0"/>
              <a:t>2017 – Community and Personal development </a:t>
            </a:r>
          </a:p>
        </p:txBody>
      </p:sp>
    </p:spTree>
    <p:extLst>
      <p:ext uri="{BB962C8B-B14F-4D97-AF65-F5344CB8AC3E}">
        <p14:creationId xmlns:p14="http://schemas.microsoft.com/office/powerpoint/2010/main" val="1763547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Senate SLO Symposium</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fontScale="92500" lnSpcReduction="20000"/>
          </a:bodyPr>
          <a:lstStyle/>
          <a:p>
            <a:r>
              <a:rPr lang="en-US" sz="2400" dirty="0"/>
              <a:t>Over 100 attendees </a:t>
            </a:r>
          </a:p>
          <a:p>
            <a:pPr lvl="1"/>
            <a:r>
              <a:rPr lang="en-US" sz="2400" dirty="0"/>
              <a:t>Uses for </a:t>
            </a:r>
            <a:r>
              <a:rPr lang="en-US" sz="2400" dirty="0" err="1"/>
              <a:t>TracDat</a:t>
            </a:r>
            <a:r>
              <a:rPr lang="en-US" sz="2400" dirty="0"/>
              <a:t> – Student Equity Proposals</a:t>
            </a:r>
          </a:p>
          <a:p>
            <a:pPr lvl="1"/>
            <a:r>
              <a:rPr lang="en-US" sz="2400" dirty="0"/>
              <a:t>Hot topic = Disaggregating SLO/PLO/ILO data</a:t>
            </a:r>
          </a:p>
          <a:p>
            <a:pPr lvl="2"/>
            <a:r>
              <a:rPr lang="en-US" sz="2400" dirty="0"/>
              <a:t>ECC and others have done with ILO assessments</a:t>
            </a:r>
          </a:p>
          <a:p>
            <a:pPr lvl="2"/>
            <a:r>
              <a:rPr lang="en-US" sz="2400" dirty="0"/>
              <a:t>ECC pilot with English in 2017</a:t>
            </a:r>
          </a:p>
          <a:p>
            <a:pPr lvl="2"/>
            <a:r>
              <a:rPr lang="en-US" sz="2400" dirty="0"/>
              <a:t>Overload for IR, more to come</a:t>
            </a:r>
          </a:p>
          <a:p>
            <a:pPr lvl="1"/>
            <a:endParaRPr lang="en-US" dirty="0"/>
          </a:p>
        </p:txBody>
      </p:sp>
    </p:spTree>
    <p:extLst>
      <p:ext uri="{BB962C8B-B14F-4D97-AF65-F5344CB8AC3E}">
        <p14:creationId xmlns:p14="http://schemas.microsoft.com/office/powerpoint/2010/main" val="2511046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SLO/PLO assessments</a:t>
            </a:r>
            <a:br>
              <a:rPr lang="en-US" dirty="0" smtClean="0"/>
            </a:b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a:bodyPr>
          <a:lstStyle/>
          <a:p>
            <a:r>
              <a:rPr lang="en-US" sz="2400" dirty="0"/>
              <a:t>Fall 2016 Assessments- Due: March 3</a:t>
            </a:r>
          </a:p>
          <a:p>
            <a:pPr lvl="1"/>
            <a:r>
              <a:rPr lang="en-US" sz="2400" dirty="0"/>
              <a:t>Workshops March 1 &amp; </a:t>
            </a:r>
            <a:r>
              <a:rPr lang="en-US" sz="2400" dirty="0" smtClean="0"/>
              <a:t>2</a:t>
            </a:r>
            <a:endParaRPr lang="en-US" sz="2400" dirty="0"/>
          </a:p>
        </p:txBody>
      </p:sp>
      <p:pic>
        <p:nvPicPr>
          <p:cNvPr id="4" name="Picture 3"/>
          <p:cNvPicPr>
            <a:picLocks noChangeAspect="1"/>
          </p:cNvPicPr>
          <p:nvPr/>
        </p:nvPicPr>
        <p:blipFill>
          <a:blip r:embed="rId2"/>
          <a:stretch>
            <a:fillRect/>
          </a:stretch>
        </p:blipFill>
        <p:spPr>
          <a:xfrm>
            <a:off x="5712250" y="2918564"/>
            <a:ext cx="2745950" cy="3682653"/>
          </a:xfrm>
          <a:prstGeom prst="rect">
            <a:avLst/>
          </a:prstGeom>
        </p:spPr>
      </p:pic>
      <p:sp>
        <p:nvSpPr>
          <p:cNvPr id="5" name="Right Arrow 4"/>
          <p:cNvSpPr/>
          <p:nvPr/>
        </p:nvSpPr>
        <p:spPr>
          <a:xfrm>
            <a:off x="4083485" y="3594970"/>
            <a:ext cx="1540702" cy="102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91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7776" y="3121152"/>
            <a:ext cx="3645407" cy="1463041"/>
          </a:xfrm>
        </p:spPr>
        <p:txBody>
          <a:bodyPr>
            <a:normAutofit fontScale="90000"/>
          </a:bodyPr>
          <a:lstStyle/>
          <a:p>
            <a:r>
              <a:rPr lang="en-US" dirty="0" smtClean="0"/>
              <a:t>ECC </a:t>
            </a:r>
            <a:br>
              <a:rPr lang="en-US" dirty="0" smtClean="0"/>
            </a:br>
            <a:r>
              <a:rPr lang="en-US" dirty="0" smtClean="0"/>
              <a:t>Academic Senate </a:t>
            </a:r>
            <a:r>
              <a:rPr lang="en-US" sz="2200" i="1" dirty="0" smtClean="0"/>
              <a:t>February 21, 2017</a:t>
            </a:r>
            <a:r>
              <a:rPr lang="en-US" dirty="0" smtClean="0"/>
              <a:t/>
            </a:r>
            <a:br>
              <a:rPr lang="en-US" dirty="0" smtClean="0"/>
            </a:br>
            <a:r>
              <a:rPr lang="en-US" dirty="0" smtClean="0"/>
              <a:t/>
            </a:r>
            <a:br>
              <a:rPr lang="en-US" dirty="0" smtClean="0"/>
            </a:br>
            <a:r>
              <a:rPr lang="en-US" sz="2700" b="1" dirty="0" smtClean="0"/>
              <a:t>Please sign in &amp; </a:t>
            </a:r>
            <a:br>
              <a:rPr lang="en-US" sz="2700" b="1" dirty="0" smtClean="0"/>
            </a:br>
            <a:r>
              <a:rPr lang="en-US" sz="2700" b="1" dirty="0" smtClean="0"/>
              <a:t>pick up name card.</a:t>
            </a:r>
            <a:endParaRPr lang="en-US" sz="2700" b="1" dirty="0"/>
          </a:p>
        </p:txBody>
      </p:sp>
      <p:pic>
        <p:nvPicPr>
          <p:cNvPr id="14339" name="Picture 3" descr="ecclogo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131" y="903354"/>
            <a:ext cx="21399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birthday cak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99" y="2286857"/>
            <a:ext cx="2087753" cy="313163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496" y="5218176"/>
            <a:ext cx="3413760" cy="830997"/>
          </a:xfrm>
          <a:prstGeom prst="rect">
            <a:avLst/>
          </a:prstGeom>
          <a:solidFill>
            <a:schemeClr val="accent1"/>
          </a:solidFill>
          <a:ln w="28575">
            <a:solidFill>
              <a:schemeClr val="tx1"/>
            </a:solidFill>
          </a:ln>
        </p:spPr>
        <p:txBody>
          <a:bodyPr wrap="square" rtlCol="0">
            <a:spAutoFit/>
          </a:bodyPr>
          <a:lstStyle/>
          <a:p>
            <a:pPr algn="ctr"/>
            <a:r>
              <a:rPr lang="en-US" sz="2400" dirty="0" smtClean="0">
                <a:ln w="0"/>
                <a:effectLst>
                  <a:outerShdw blurRad="38100" dist="19050" dir="2700000" algn="tl" rotWithShape="0">
                    <a:schemeClr val="dk1">
                      <a:alpha val="40000"/>
                    </a:schemeClr>
                  </a:outerShdw>
                </a:effectLst>
              </a:rPr>
              <a:t>Happy 70</a:t>
            </a:r>
            <a:r>
              <a:rPr lang="en-US" sz="2400" baseline="30000" dirty="0" smtClean="0">
                <a:ln w="0"/>
                <a:effectLst>
                  <a:outerShdw blurRad="38100" dist="19050" dir="2700000" algn="tl" rotWithShape="0">
                    <a:schemeClr val="dk1">
                      <a:alpha val="40000"/>
                    </a:schemeClr>
                  </a:outerShdw>
                </a:effectLst>
              </a:rPr>
              <a:t>th</a:t>
            </a:r>
            <a:r>
              <a:rPr lang="en-US" sz="2400" dirty="0" smtClean="0">
                <a:ln w="0"/>
                <a:effectLst>
                  <a:outerShdw blurRad="38100" dist="19050" dir="2700000" algn="tl" rotWithShape="0">
                    <a:schemeClr val="dk1">
                      <a:alpha val="40000"/>
                    </a:schemeClr>
                  </a:outerShdw>
                </a:effectLst>
              </a:rPr>
              <a:t> Birthday ECC: 1947-2017</a:t>
            </a:r>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014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Review</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sz="2400" dirty="0"/>
              <a:t>2017 O</a:t>
            </a:r>
            <a:r>
              <a:rPr lang="en-US" sz="2400" dirty="0" smtClean="0"/>
              <a:t>rientation </a:t>
            </a:r>
            <a:r>
              <a:rPr lang="en-US" sz="2400" dirty="0"/>
              <a:t>– March 16 1:00-2:00, TLC area in library basement</a:t>
            </a:r>
          </a:p>
          <a:p>
            <a:r>
              <a:rPr lang="en-US" sz="2400" dirty="0"/>
              <a:t>2017 – Created a new Program review electronic template to help with organization and formatting. </a:t>
            </a:r>
          </a:p>
          <a:p>
            <a:endParaRPr lang="en-US" sz="2100" dirty="0"/>
          </a:p>
          <a:p>
            <a:pPr marL="0" indent="0">
              <a:buNone/>
            </a:pPr>
            <a:endParaRPr lang="en-US" dirty="0"/>
          </a:p>
        </p:txBody>
      </p:sp>
    </p:spTree>
    <p:extLst>
      <p:ext uri="{BB962C8B-B14F-4D97-AF65-F5344CB8AC3E}">
        <p14:creationId xmlns:p14="http://schemas.microsoft.com/office/powerpoint/2010/main" val="2437539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 Special Committee Reports</a:t>
            </a:r>
            <a:endParaRPr lang="en-US" dirty="0"/>
          </a:p>
        </p:txBody>
      </p:sp>
      <p:sp>
        <p:nvSpPr>
          <p:cNvPr id="3" name="Content Placeholder 2"/>
          <p:cNvSpPr>
            <a:spLocks noGrp="1"/>
          </p:cNvSpPr>
          <p:nvPr>
            <p:ph idx="1"/>
          </p:nvPr>
        </p:nvSpPr>
        <p:spPr>
          <a:xfrm>
            <a:off x="694944" y="2438400"/>
            <a:ext cx="8083260" cy="4267200"/>
          </a:xfrm>
        </p:spPr>
        <p:txBody>
          <a:bodyPr>
            <a:normAutofit fontScale="62500" lnSpcReduction="20000"/>
          </a:bodyPr>
          <a:lstStyle/>
          <a:p>
            <a:r>
              <a:rPr lang="en-US" dirty="0">
                <a:solidFill>
                  <a:schemeClr val="accent1"/>
                </a:solidFill>
              </a:rPr>
              <a:t>ECC VP of Academic Affairs – Dr. Jean Shankweiler</a:t>
            </a:r>
            <a:r>
              <a:rPr lang="en-US" dirty="0" smtClean="0">
                <a:solidFill>
                  <a:schemeClr val="accent1"/>
                </a:solidFill>
              </a:rPr>
              <a:t>.</a:t>
            </a:r>
          </a:p>
          <a:p>
            <a:r>
              <a:rPr lang="en-US" dirty="0" smtClean="0">
                <a:solidFill>
                  <a:srgbClr val="C00000"/>
                </a:solidFill>
              </a:rPr>
              <a:t>As noted in Dr. </a:t>
            </a:r>
            <a:r>
              <a:rPr lang="en-US" dirty="0" err="1" smtClean="0">
                <a:solidFill>
                  <a:srgbClr val="C00000"/>
                </a:solidFill>
              </a:rPr>
              <a:t>Shankweiler’s</a:t>
            </a:r>
            <a:r>
              <a:rPr lang="en-US" dirty="0" smtClean="0">
                <a:solidFill>
                  <a:srgbClr val="C00000"/>
                </a:solidFill>
              </a:rPr>
              <a:t> letter to all faculty before the start of the semester, a number of efforts are underway to support enrollment management.  Dr. Shankweiler made a presentation at the 2.21.17 Board of Trustees meeting.  The goal for winter was 200 sections – 224 were offered.  The goal was 800 FTES – a total of 827 FTES enrolled.  Despite this progress, the college is very likely to go into stabilization at the end of this year to allow us to reset since we can no longer borrow from summer enrollments to make our cap.  As noted by VP Gold, we have a number of policies and procedures we’re working on.  Dr. Shankweiler commended the faculty and the Program Review Committee for the improved quality of recent reviews.  Please consider serving on the Enrollment Management Committee, which currently has only two faculty representatives.  Contact Dr. Shankweiler to express your interest.</a:t>
            </a:r>
            <a:endParaRPr lang="en-US" dirty="0">
              <a:solidFill>
                <a:srgbClr val="C00000"/>
              </a:solidFill>
            </a:endParaRPr>
          </a:p>
          <a:p>
            <a:r>
              <a:rPr lang="en-US" dirty="0">
                <a:solidFill>
                  <a:schemeClr val="accent1"/>
                </a:solidFill>
              </a:rPr>
              <a:t>ECC VP of Student &amp; Community Advancement – Dr. Jeanie </a:t>
            </a:r>
            <a:r>
              <a:rPr lang="en-US" dirty="0" smtClean="0">
                <a:solidFill>
                  <a:schemeClr val="accent1"/>
                </a:solidFill>
              </a:rPr>
              <a:t>Nishime</a:t>
            </a:r>
          </a:p>
          <a:p>
            <a:r>
              <a:rPr lang="en-US" dirty="0" smtClean="0">
                <a:solidFill>
                  <a:srgbClr val="C00000"/>
                </a:solidFill>
              </a:rPr>
              <a:t>The Accreditation Mid-Term Report went to the Board of Trustees 2.21.17 for information.  An electronic copy was provided to all senators and the senate (represented by your humble servant KDD) has provided input.  This report focuses on the 11 recommendations from the accreditation team as well as the goals identified by the college.  Please provide any feedback to Dr. Nishime by March 10</a:t>
            </a:r>
            <a:r>
              <a:rPr lang="en-US" baseline="30000" dirty="0" smtClean="0">
                <a:solidFill>
                  <a:srgbClr val="C00000"/>
                </a:solidFill>
              </a:rPr>
              <a:t>th</a:t>
            </a:r>
            <a:r>
              <a:rPr lang="en-US" dirty="0" smtClean="0">
                <a:solidFill>
                  <a:srgbClr val="C00000"/>
                </a:solidFill>
              </a:rPr>
              <a:t> – the report is due March 15</a:t>
            </a:r>
            <a:r>
              <a:rPr lang="en-US" baseline="30000" dirty="0" smtClean="0">
                <a:solidFill>
                  <a:srgbClr val="C00000"/>
                </a:solidFill>
              </a:rPr>
              <a:t>th</a:t>
            </a:r>
            <a:r>
              <a:rPr lang="en-US" dirty="0" smtClean="0">
                <a:solidFill>
                  <a:srgbClr val="C00000"/>
                </a:solidFill>
              </a:rPr>
              <a:t>.</a:t>
            </a:r>
          </a:p>
          <a:p>
            <a:r>
              <a:rPr lang="en-US" dirty="0" smtClean="0">
                <a:solidFill>
                  <a:srgbClr val="C00000"/>
                </a:solidFill>
              </a:rPr>
              <a:t>Unfortunately, the college was not successful in it’s application for a CA Promise Grant for $750K.  However the college still plans to expand the program from 60 students currently to 500 in fall 2018.  Each student would be in a learning community cohort.  The Foundation will lead the fundraising efforts (so if Andrea Sala asks you for money, please say yes).  For more information about the ECC program: </a:t>
            </a:r>
            <a:r>
              <a:rPr lang="en-US" dirty="0" smtClean="0">
                <a:solidFill>
                  <a:schemeClr val="accent1"/>
                </a:solidFill>
                <a:hlinkClick r:id="rId2"/>
              </a:rPr>
              <a:t>http</a:t>
            </a:r>
            <a:r>
              <a:rPr lang="en-US" dirty="0">
                <a:solidFill>
                  <a:schemeClr val="accent1"/>
                </a:solidFill>
                <a:hlinkClick r:id="rId2"/>
              </a:rPr>
              <a:t>://</a:t>
            </a:r>
            <a:r>
              <a:rPr lang="en-US" dirty="0" smtClean="0">
                <a:solidFill>
                  <a:schemeClr val="accent1"/>
                </a:solidFill>
                <a:hlinkClick r:id="rId2"/>
              </a:rPr>
              <a:t>www.elcamino.edu/studentservices/fye/South%20Bay%20Promise%20Page.asp</a:t>
            </a:r>
            <a:endParaRPr lang="en-US" dirty="0" smtClean="0">
              <a:solidFill>
                <a:schemeClr val="accent1"/>
              </a:solidFill>
            </a:endParaRPr>
          </a:p>
          <a:p>
            <a:endParaRPr lang="en-US" dirty="0">
              <a:solidFill>
                <a:schemeClr val="accent1"/>
              </a:solidFill>
            </a:endParaRPr>
          </a:p>
          <a:p>
            <a:endParaRPr lang="en-US" dirty="0"/>
          </a:p>
        </p:txBody>
      </p:sp>
    </p:spTree>
    <p:extLst>
      <p:ext uri="{BB962C8B-B14F-4D97-AF65-F5344CB8AC3E}">
        <p14:creationId xmlns:p14="http://schemas.microsoft.com/office/powerpoint/2010/main" val="259701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 Unfinished Business</a:t>
            </a:r>
            <a:r>
              <a:rPr lang="en-US" dirty="0" smtClean="0"/>
              <a:t>: None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94877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1240077" y="2438400"/>
            <a:ext cx="7538127" cy="3937348"/>
          </a:xfrm>
        </p:spPr>
        <p:txBody>
          <a:bodyPr>
            <a:normAutofit fontScale="62500" lnSpcReduction="20000"/>
          </a:bodyPr>
          <a:lstStyle/>
          <a:p>
            <a:r>
              <a:rPr lang="en-US" b="1" dirty="0">
                <a:solidFill>
                  <a:schemeClr val="accent6"/>
                </a:solidFill>
              </a:rPr>
              <a:t>Pages </a:t>
            </a:r>
            <a:r>
              <a:rPr lang="en-US" b="1" dirty="0" smtClean="0">
                <a:solidFill>
                  <a:schemeClr val="accent6"/>
                </a:solidFill>
              </a:rPr>
              <a:t>29-30 </a:t>
            </a:r>
            <a:r>
              <a:rPr lang="en-US" b="1" dirty="0">
                <a:solidFill>
                  <a:schemeClr val="accent6"/>
                </a:solidFill>
              </a:rPr>
              <a:t>in Senate packet</a:t>
            </a:r>
            <a:r>
              <a:rPr lang="en-US" b="1" dirty="0" smtClean="0">
                <a:solidFill>
                  <a:schemeClr val="accent6"/>
                </a:solidFill>
              </a:rPr>
              <a:t>.</a:t>
            </a:r>
          </a:p>
          <a:p>
            <a:r>
              <a:rPr lang="en-US" dirty="0" smtClean="0">
                <a:solidFill>
                  <a:srgbClr val="C00000"/>
                </a:solidFill>
              </a:rPr>
              <a:t>Members of the executive board provided an overview of progress toward the senate’s goals for the year, which are summarized in the following slides and appear in the senate packet.  Thank you to all who have participated, contributed and led these efforts!</a:t>
            </a:r>
          </a:p>
          <a:p>
            <a:r>
              <a:rPr lang="en-US" i="1" dirty="0" smtClean="0">
                <a:solidFill>
                  <a:schemeClr val="accent1"/>
                </a:solidFill>
              </a:rPr>
              <a:t>Theme: “Effective and Engaged Senate”; goals reflect commitment to ECC’s Strategic Initiative C: Collaboration.</a:t>
            </a:r>
            <a:endParaRPr lang="en-US" i="1" dirty="0">
              <a:solidFill>
                <a:schemeClr val="accent1"/>
              </a:solidFill>
            </a:endParaRPr>
          </a:p>
          <a:p>
            <a:pPr marL="0" lvl="0" indent="0">
              <a:buNone/>
            </a:pPr>
            <a:r>
              <a:rPr lang="en-US" b="1" dirty="0" smtClean="0">
                <a:solidFill>
                  <a:schemeClr val="accent4"/>
                </a:solidFill>
              </a:rPr>
              <a:t>1.  Ensure full faculty involvement in decision-making related to academic and professional matters (BP 2510)</a:t>
            </a:r>
            <a:endParaRPr lang="en-US" dirty="0" smtClean="0">
              <a:solidFill>
                <a:schemeClr val="accent4"/>
              </a:solidFill>
            </a:endParaRPr>
          </a:p>
          <a:p>
            <a:r>
              <a:rPr lang="en-US" b="1" dirty="0" smtClean="0"/>
              <a:t>Progress:</a:t>
            </a:r>
            <a:endParaRPr lang="en-US" dirty="0" smtClean="0"/>
          </a:p>
          <a:p>
            <a:pPr lvl="1"/>
            <a:r>
              <a:rPr lang="en-US" u="sng" dirty="0"/>
              <a:t>R</a:t>
            </a:r>
            <a:r>
              <a:rPr lang="en-US" u="sng" dirty="0" smtClean="0"/>
              <a:t>epresentation</a:t>
            </a:r>
            <a:r>
              <a:rPr lang="en-US" dirty="0" smtClean="0"/>
              <a:t>: Hiring, collegial consultation, and campus committees. Alternate for PBC needed for spring 2017.</a:t>
            </a:r>
          </a:p>
          <a:p>
            <a:pPr lvl="1"/>
            <a:r>
              <a:rPr lang="en-US" u="sng" dirty="0" smtClean="0"/>
              <a:t>Planning</a:t>
            </a:r>
            <a:r>
              <a:rPr lang="en-US" dirty="0" smtClean="0"/>
              <a:t>: Senate consulted on ECC EMP, CMP, TMP and Compton Center Self-Study and CMP.</a:t>
            </a:r>
          </a:p>
          <a:p>
            <a:pPr lvl="1"/>
            <a:r>
              <a:rPr lang="en-US" u="sng" dirty="0" smtClean="0"/>
              <a:t>Officers</a:t>
            </a:r>
            <a:r>
              <a:rPr lang="en-US" dirty="0" smtClean="0"/>
              <a:t>: New Secretary, VP </a:t>
            </a:r>
            <a:r>
              <a:rPr lang="en-US" dirty="0"/>
              <a:t>Faculty </a:t>
            </a:r>
            <a:r>
              <a:rPr lang="en-US" dirty="0" smtClean="0"/>
              <a:t>Development, VP Finance &amp; Special Projects, election </a:t>
            </a:r>
            <a:r>
              <a:rPr lang="en-US" dirty="0"/>
              <a:t>of Curriculum </a:t>
            </a:r>
            <a:r>
              <a:rPr lang="en-US" dirty="0" smtClean="0"/>
              <a:t>Chair. Additional </a:t>
            </a:r>
            <a:r>
              <a:rPr lang="en-US" dirty="0"/>
              <a:t>elections upcoming in spring 2017</a:t>
            </a:r>
            <a:r>
              <a:rPr lang="en-US" dirty="0" smtClean="0"/>
              <a:t>.</a:t>
            </a:r>
          </a:p>
          <a:p>
            <a:pPr lvl="1"/>
            <a:r>
              <a:rPr lang="en-US" u="sng" dirty="0" smtClean="0"/>
              <a:t>Senators</a:t>
            </a:r>
            <a:r>
              <a:rPr lang="en-US" dirty="0" smtClean="0"/>
              <a:t>: Census indicated need for +1 LLR senator, -1 BUS senator. Nine </a:t>
            </a:r>
            <a:r>
              <a:rPr lang="en-US" dirty="0"/>
              <a:t>new </a:t>
            </a:r>
            <a:r>
              <a:rPr lang="en-US" dirty="0" smtClean="0"/>
              <a:t>senators </a:t>
            </a:r>
            <a:r>
              <a:rPr lang="en-US" dirty="0"/>
              <a:t>in </a:t>
            </a:r>
            <a:r>
              <a:rPr lang="en-US" dirty="0" smtClean="0"/>
              <a:t>fall, 2 </a:t>
            </a:r>
            <a:r>
              <a:rPr lang="en-US" dirty="0"/>
              <a:t>in </a:t>
            </a:r>
            <a:r>
              <a:rPr lang="en-US" dirty="0" smtClean="0"/>
              <a:t>spring.</a:t>
            </a:r>
            <a:endParaRPr lang="en-US" dirty="0"/>
          </a:p>
          <a:p>
            <a:pPr lvl="1"/>
            <a:endParaRPr lang="en-US" dirty="0" smtClean="0"/>
          </a:p>
          <a:p>
            <a:pPr marL="0" indent="0">
              <a:buNone/>
            </a:pPr>
            <a:endParaRPr lang="en-US" b="1" dirty="0">
              <a:solidFill>
                <a:schemeClr val="accent6"/>
              </a:solidFill>
            </a:endParaRPr>
          </a:p>
          <a:p>
            <a:endParaRPr lang="en-US" dirty="0"/>
          </a:p>
        </p:txBody>
      </p:sp>
    </p:spTree>
    <p:extLst>
      <p:ext uri="{BB962C8B-B14F-4D97-AF65-F5344CB8AC3E}">
        <p14:creationId xmlns:p14="http://schemas.microsoft.com/office/powerpoint/2010/main" val="3400192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1265129" y="2438400"/>
            <a:ext cx="7513075" cy="3651504"/>
          </a:xfrm>
        </p:spPr>
        <p:txBody>
          <a:bodyPr>
            <a:normAutofit/>
          </a:bodyPr>
          <a:lstStyle/>
          <a:p>
            <a:pPr marL="0" lvl="0" indent="0">
              <a:buNone/>
            </a:pPr>
            <a:r>
              <a:rPr lang="en-US" b="1" dirty="0" smtClean="0">
                <a:solidFill>
                  <a:schemeClr val="accent4"/>
                </a:solidFill>
              </a:rPr>
              <a:t>…continued</a:t>
            </a:r>
          </a:p>
          <a:p>
            <a:pPr marL="0" lvl="0" indent="0">
              <a:buNone/>
            </a:pPr>
            <a:r>
              <a:rPr lang="en-US" b="1" dirty="0" smtClean="0">
                <a:solidFill>
                  <a:schemeClr val="accent4"/>
                </a:solidFill>
              </a:rPr>
              <a:t>1</a:t>
            </a:r>
            <a:r>
              <a:rPr lang="en-US" b="1" dirty="0">
                <a:solidFill>
                  <a:schemeClr val="accent4"/>
                </a:solidFill>
              </a:rPr>
              <a:t>.  Ensure full faculty involvement in decision-making related to academic and professional matters (BP 2510)</a:t>
            </a:r>
            <a:endParaRPr lang="en-US" dirty="0">
              <a:solidFill>
                <a:schemeClr val="accent4"/>
              </a:solidFill>
            </a:endParaRPr>
          </a:p>
          <a:p>
            <a:pPr lvl="0"/>
            <a:r>
              <a:rPr lang="en-US" u="sng" dirty="0" smtClean="0"/>
              <a:t>Faculty Handbook</a:t>
            </a:r>
            <a:r>
              <a:rPr lang="en-US" dirty="0" smtClean="0"/>
              <a:t>: Models </a:t>
            </a:r>
            <a:r>
              <a:rPr lang="en-US" dirty="0"/>
              <a:t>reviewed and input sought from Ed Policies Committee, Faculty Development, Academic Senate,  Council of Deans, new faculty, and administrative assistants.  </a:t>
            </a:r>
            <a:r>
              <a:rPr lang="en-US" dirty="0" smtClean="0"/>
              <a:t>C. Gold liaising with relevant offices; anticipated completion F17.</a:t>
            </a:r>
            <a:endParaRPr lang="en-US" dirty="0"/>
          </a:p>
          <a:p>
            <a:r>
              <a:rPr lang="en-US" u="sng" dirty="0"/>
              <a:t>C</a:t>
            </a:r>
            <a:r>
              <a:rPr lang="en-US" u="sng" dirty="0" smtClean="0"/>
              <a:t>ollaboration </a:t>
            </a:r>
            <a:r>
              <a:rPr lang="en-US" u="sng" dirty="0"/>
              <a:t>with </a:t>
            </a:r>
            <a:r>
              <a:rPr lang="en-US" u="sng" dirty="0" smtClean="0"/>
              <a:t>AFT</a:t>
            </a:r>
            <a:r>
              <a:rPr lang="en-US" dirty="0" smtClean="0"/>
              <a:t>: presentation at 10.4.16 meeting, C</a:t>
            </a:r>
            <a:r>
              <a:rPr lang="en-US" dirty="0"/>
              <a:t>. Gold and Ed </a:t>
            </a:r>
            <a:r>
              <a:rPr lang="en-US" dirty="0" smtClean="0"/>
              <a:t>Policies updating Appendix G, presidents collaborate.</a:t>
            </a:r>
            <a:r>
              <a:rPr lang="en-US" b="1" dirty="0" smtClean="0">
                <a:solidFill>
                  <a:schemeClr val="accent6"/>
                </a:solidFill>
              </a:rPr>
              <a:t> </a:t>
            </a:r>
            <a:endParaRPr lang="en-US" b="1" dirty="0">
              <a:solidFill>
                <a:schemeClr val="accent6"/>
              </a:solidFill>
            </a:endParaRPr>
          </a:p>
          <a:p>
            <a:endParaRPr lang="en-US" dirty="0"/>
          </a:p>
        </p:txBody>
      </p:sp>
    </p:spTree>
    <p:extLst>
      <p:ext uri="{BB962C8B-B14F-4D97-AF65-F5344CB8AC3E}">
        <p14:creationId xmlns:p14="http://schemas.microsoft.com/office/powerpoint/2010/main" val="1063883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826719" y="2438400"/>
            <a:ext cx="7951486" cy="3849666"/>
          </a:xfrm>
        </p:spPr>
        <p:txBody>
          <a:bodyPr>
            <a:normAutofit fontScale="77500" lnSpcReduction="20000"/>
          </a:bodyPr>
          <a:lstStyle/>
          <a:p>
            <a:pPr marL="0" lvl="0" indent="0">
              <a:buNone/>
            </a:pPr>
            <a:r>
              <a:rPr lang="en-US" b="1" dirty="0" smtClean="0">
                <a:solidFill>
                  <a:schemeClr val="accent4"/>
                </a:solidFill>
              </a:rPr>
              <a:t>2.  Strengthen </a:t>
            </a:r>
            <a:r>
              <a:rPr lang="en-US" b="1" dirty="0">
                <a:solidFill>
                  <a:schemeClr val="accent4"/>
                </a:solidFill>
              </a:rPr>
              <a:t>faculty involvement in the activities of the Academic Senate</a:t>
            </a:r>
            <a:endParaRPr lang="en-US" dirty="0">
              <a:solidFill>
                <a:schemeClr val="accent4"/>
              </a:solidFill>
            </a:endParaRPr>
          </a:p>
          <a:p>
            <a:r>
              <a:rPr lang="en-US" b="1" dirty="0" smtClean="0"/>
              <a:t>Progress</a:t>
            </a:r>
            <a:endParaRPr lang="en-US" dirty="0" smtClean="0"/>
          </a:p>
          <a:p>
            <a:pPr lvl="1"/>
            <a:r>
              <a:rPr lang="en-US" u="sng" dirty="0" smtClean="0"/>
              <a:t>Orientation</a:t>
            </a:r>
            <a:r>
              <a:rPr lang="en-US" dirty="0" smtClean="0"/>
              <a:t>: Senate </a:t>
            </a:r>
            <a:r>
              <a:rPr lang="en-US" dirty="0"/>
              <a:t>Handbook </a:t>
            </a:r>
            <a:r>
              <a:rPr lang="en-US" dirty="0" smtClean="0"/>
              <a:t>updated, orientation @  1st meeting, “ECC Acronyms” included in packets.</a:t>
            </a:r>
            <a:endParaRPr lang="en-US" dirty="0"/>
          </a:p>
          <a:p>
            <a:pPr lvl="1"/>
            <a:r>
              <a:rPr lang="en-US" u="sng" dirty="0" smtClean="0"/>
              <a:t>Communication with all faculty</a:t>
            </a:r>
            <a:r>
              <a:rPr lang="en-US" dirty="0" smtClean="0"/>
              <a:t>: Packet front matter streamlined, packets and </a:t>
            </a:r>
            <a:r>
              <a:rPr lang="en-US" dirty="0"/>
              <a:t>meeting notes distributed to all faculty and posted on Senate website.  </a:t>
            </a:r>
          </a:p>
          <a:p>
            <a:pPr lvl="1"/>
            <a:r>
              <a:rPr lang="en-US" dirty="0" smtClean="0"/>
              <a:t>ECC </a:t>
            </a:r>
            <a:r>
              <a:rPr lang="en-US" dirty="0"/>
              <a:t>faculty encouraged to participate in statewide awards and events (e.g., Exemplary Program and Hayward Awards, ASCCC institutes).  </a:t>
            </a:r>
          </a:p>
          <a:p>
            <a:pPr lvl="1"/>
            <a:r>
              <a:rPr lang="en-US" dirty="0"/>
              <a:t>Expanded faculty learning opportunities offered through new initiatives (e.g., “Fitness &amp; Fun” workshop series, “Dreamers 101” forum).  </a:t>
            </a:r>
          </a:p>
          <a:p>
            <a:pPr lvl="1"/>
            <a:r>
              <a:rPr lang="en-US" dirty="0"/>
              <a:t>Faculty reps recruited for new campus initiatives (e.g., Process Improvement, Dreamers Task Force).  </a:t>
            </a:r>
          </a:p>
          <a:p>
            <a:pPr lvl="1"/>
            <a:r>
              <a:rPr lang="en-US" dirty="0"/>
              <a:t>Initiatives underway to involve faculty earlier in process of developing </a:t>
            </a:r>
            <a:r>
              <a:rPr lang="en-US" dirty="0" err="1"/>
              <a:t>ed</a:t>
            </a:r>
            <a:r>
              <a:rPr lang="en-US" dirty="0"/>
              <a:t> policies (e.g., establishing dean/faculty working teams).  </a:t>
            </a:r>
            <a:endParaRPr lang="en-US" dirty="0" smtClean="0"/>
          </a:p>
          <a:p>
            <a:pPr lvl="1"/>
            <a:r>
              <a:rPr lang="en-US" b="1" dirty="0" smtClean="0">
                <a:solidFill>
                  <a:schemeClr val="accent6"/>
                </a:solidFill>
              </a:rPr>
              <a:t>ADDED: Senate meetings posted to ECC calendar.</a:t>
            </a:r>
            <a:endParaRPr lang="en-US" b="1" dirty="0">
              <a:solidFill>
                <a:schemeClr val="accent6"/>
              </a:solidFill>
            </a:endParaRPr>
          </a:p>
        </p:txBody>
      </p:sp>
    </p:spTree>
    <p:extLst>
      <p:ext uri="{BB962C8B-B14F-4D97-AF65-F5344CB8AC3E}">
        <p14:creationId xmlns:p14="http://schemas.microsoft.com/office/powerpoint/2010/main" val="1758224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1177447" y="2438400"/>
            <a:ext cx="7600757" cy="3651504"/>
          </a:xfrm>
        </p:spPr>
        <p:txBody>
          <a:bodyPr>
            <a:normAutofit fontScale="77500" lnSpcReduction="20000"/>
          </a:bodyPr>
          <a:lstStyle/>
          <a:p>
            <a:pPr marL="0" indent="0">
              <a:buNone/>
            </a:pPr>
            <a:r>
              <a:rPr lang="en-US" b="1" dirty="0">
                <a:solidFill>
                  <a:schemeClr val="accent4"/>
                </a:solidFill>
              </a:rPr>
              <a:t>…continued</a:t>
            </a:r>
          </a:p>
          <a:p>
            <a:pPr marL="0" lvl="0" indent="0">
              <a:buNone/>
            </a:pPr>
            <a:r>
              <a:rPr lang="en-US" b="1" dirty="0">
                <a:solidFill>
                  <a:schemeClr val="accent4"/>
                </a:solidFill>
              </a:rPr>
              <a:t>2.  Strengthen faculty involvement in the activities of the Academic </a:t>
            </a:r>
            <a:r>
              <a:rPr lang="en-US" b="1" dirty="0" smtClean="0">
                <a:solidFill>
                  <a:schemeClr val="accent4"/>
                </a:solidFill>
              </a:rPr>
              <a:t>Senate</a:t>
            </a:r>
            <a:endParaRPr lang="en-US" dirty="0">
              <a:solidFill>
                <a:schemeClr val="accent4"/>
              </a:solidFill>
            </a:endParaRPr>
          </a:p>
          <a:p>
            <a:pPr lvl="0"/>
            <a:r>
              <a:rPr lang="en-US" u="sng" dirty="0" smtClean="0"/>
              <a:t>Participation </a:t>
            </a:r>
            <a:r>
              <a:rPr lang="en-US" u="sng" dirty="0"/>
              <a:t>of </a:t>
            </a:r>
            <a:r>
              <a:rPr lang="en-US" u="sng" dirty="0" smtClean="0"/>
              <a:t>senators</a:t>
            </a:r>
            <a:r>
              <a:rPr lang="en-US" dirty="0" smtClean="0"/>
              <a:t>: </a:t>
            </a:r>
          </a:p>
          <a:p>
            <a:pPr lvl="0"/>
            <a:r>
              <a:rPr lang="en-US" dirty="0" smtClean="0"/>
              <a:t>brainstorming session implemented &amp;  </a:t>
            </a:r>
            <a:r>
              <a:rPr lang="en-US" dirty="0"/>
              <a:t>i</a:t>
            </a:r>
            <a:r>
              <a:rPr lang="en-US" dirty="0" smtClean="0"/>
              <a:t>nput </a:t>
            </a:r>
            <a:r>
              <a:rPr lang="en-US" dirty="0"/>
              <a:t>incorporated into packet (e.g., “ECC Acronyms”), meetings (e.g., dean introductions, campus safety, Canvas), workshops (e.g., new “Informed &amp; Inspired” workshop series), and campus-wide events (e.g., Spring PD Day).  </a:t>
            </a:r>
          </a:p>
          <a:p>
            <a:r>
              <a:rPr lang="en-US" dirty="0" smtClean="0"/>
              <a:t>Senators provided leadership for EMP, OEI, FACCC, </a:t>
            </a:r>
            <a:r>
              <a:rPr lang="en-US" dirty="0"/>
              <a:t>and regional meetings of </a:t>
            </a:r>
            <a:r>
              <a:rPr lang="en-US" dirty="0" smtClean="0"/>
              <a:t>ASCCC.</a:t>
            </a:r>
            <a:endParaRPr lang="en-US" dirty="0"/>
          </a:p>
          <a:p>
            <a:r>
              <a:rPr lang="en-US" dirty="0"/>
              <a:t>Senators provided leadership </a:t>
            </a:r>
            <a:r>
              <a:rPr lang="en-US" dirty="0" smtClean="0"/>
              <a:t>for </a:t>
            </a:r>
            <a:r>
              <a:rPr lang="en-US" dirty="0"/>
              <a:t>“Dreamers” event &amp;</a:t>
            </a:r>
            <a:r>
              <a:rPr lang="en-US" dirty="0" smtClean="0"/>
              <a:t> </a:t>
            </a:r>
            <a:r>
              <a:rPr lang="en-US" dirty="0"/>
              <a:t>visit by ASCCC executive board.  </a:t>
            </a:r>
          </a:p>
          <a:p>
            <a:r>
              <a:rPr lang="en-US" dirty="0" smtClean="0"/>
              <a:t>ECC deans to include </a:t>
            </a:r>
            <a:r>
              <a:rPr lang="en-US" dirty="0"/>
              <a:t>Academic Senate on agenda for all </a:t>
            </a:r>
            <a:r>
              <a:rPr lang="en-US" dirty="0" smtClean="0"/>
              <a:t>division-wide, </a:t>
            </a:r>
            <a:r>
              <a:rPr lang="en-US" dirty="0" err="1" smtClean="0"/>
              <a:t>dept</a:t>
            </a:r>
            <a:r>
              <a:rPr lang="en-US" dirty="0" smtClean="0"/>
              <a:t> meetings; </a:t>
            </a:r>
            <a:r>
              <a:rPr lang="en-US" dirty="0"/>
              <a:t>senators </a:t>
            </a:r>
            <a:r>
              <a:rPr lang="en-US" dirty="0" smtClean="0"/>
              <a:t>asked </a:t>
            </a:r>
            <a:r>
              <a:rPr lang="en-US" dirty="0"/>
              <a:t>to convey updates</a:t>
            </a:r>
            <a:r>
              <a:rPr lang="en-US" dirty="0" smtClean="0"/>
              <a:t>.</a:t>
            </a:r>
          </a:p>
          <a:p>
            <a:pPr lvl="1"/>
            <a:endParaRPr lang="en-US" dirty="0"/>
          </a:p>
        </p:txBody>
      </p:sp>
    </p:spTree>
    <p:extLst>
      <p:ext uri="{BB962C8B-B14F-4D97-AF65-F5344CB8AC3E}">
        <p14:creationId xmlns:p14="http://schemas.microsoft.com/office/powerpoint/2010/main" val="4208604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1177447" y="2438400"/>
            <a:ext cx="7600757" cy="3651504"/>
          </a:xfrm>
        </p:spPr>
        <p:txBody>
          <a:bodyPr>
            <a:normAutofit/>
          </a:bodyPr>
          <a:lstStyle/>
          <a:p>
            <a:pPr marL="0" indent="0">
              <a:buNone/>
            </a:pPr>
            <a:r>
              <a:rPr lang="en-US" b="1" dirty="0">
                <a:solidFill>
                  <a:schemeClr val="accent4"/>
                </a:solidFill>
              </a:rPr>
              <a:t>…continued</a:t>
            </a:r>
          </a:p>
          <a:p>
            <a:pPr marL="0" lvl="0" indent="0">
              <a:buNone/>
            </a:pPr>
            <a:r>
              <a:rPr lang="en-US" b="1" dirty="0">
                <a:solidFill>
                  <a:schemeClr val="accent4"/>
                </a:solidFill>
              </a:rPr>
              <a:t>2.  Strengthen faculty involvement in the activities of the Academic </a:t>
            </a:r>
            <a:r>
              <a:rPr lang="en-US" b="1" dirty="0" smtClean="0">
                <a:solidFill>
                  <a:schemeClr val="accent4"/>
                </a:solidFill>
              </a:rPr>
              <a:t>Senate</a:t>
            </a:r>
            <a:endParaRPr lang="en-US" dirty="0">
              <a:solidFill>
                <a:schemeClr val="accent4"/>
              </a:solidFill>
            </a:endParaRPr>
          </a:p>
          <a:p>
            <a:pPr lvl="0"/>
            <a:r>
              <a:rPr lang="en-US" u="sng" dirty="0" smtClean="0"/>
              <a:t>Senate </a:t>
            </a:r>
            <a:r>
              <a:rPr lang="en-US" u="sng" dirty="0"/>
              <a:t>Office </a:t>
            </a:r>
            <a:r>
              <a:rPr lang="en-US" u="sng" dirty="0" smtClean="0"/>
              <a:t>relocation</a:t>
            </a:r>
            <a:r>
              <a:rPr lang="en-US" dirty="0" smtClean="0"/>
              <a:t>: Completed and communicated.  In progress: signage and reminders to campus.  .</a:t>
            </a:r>
            <a:endParaRPr lang="en-US" dirty="0"/>
          </a:p>
          <a:p>
            <a:pPr lvl="0"/>
            <a:r>
              <a:rPr lang="en-US" u="sng" dirty="0" smtClean="0"/>
              <a:t>Tenure recognition</a:t>
            </a:r>
            <a:r>
              <a:rPr lang="en-US" dirty="0" smtClean="0"/>
              <a:t>: With ECC </a:t>
            </a:r>
            <a:r>
              <a:rPr lang="en-US" dirty="0"/>
              <a:t>President and VPAA, </a:t>
            </a:r>
            <a:r>
              <a:rPr lang="en-US" dirty="0" smtClean="0"/>
              <a:t>Senate initiated </a:t>
            </a:r>
            <a:r>
              <a:rPr lang="en-US" dirty="0"/>
              <a:t>annual tenure reception at 2017 Spring </a:t>
            </a:r>
            <a:r>
              <a:rPr lang="en-US" dirty="0" smtClean="0"/>
              <a:t>PD Day.  14 </a:t>
            </a:r>
            <a:r>
              <a:rPr lang="en-US" dirty="0"/>
              <a:t>honorees received a gift, provided by Academic Senate and VPAA.</a:t>
            </a:r>
          </a:p>
          <a:p>
            <a:pPr lvl="1"/>
            <a:endParaRPr lang="en-US" dirty="0"/>
          </a:p>
        </p:txBody>
      </p:sp>
    </p:spTree>
    <p:extLst>
      <p:ext uri="{BB962C8B-B14F-4D97-AF65-F5344CB8AC3E}">
        <p14:creationId xmlns:p14="http://schemas.microsoft.com/office/powerpoint/2010/main" val="934053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1177447" y="2438400"/>
            <a:ext cx="7600757" cy="3651504"/>
          </a:xfrm>
        </p:spPr>
        <p:txBody>
          <a:bodyPr>
            <a:normAutofit fontScale="92500" lnSpcReduction="20000"/>
          </a:bodyPr>
          <a:lstStyle/>
          <a:p>
            <a:pPr marL="0" lvl="0" indent="0">
              <a:buNone/>
            </a:pPr>
            <a:r>
              <a:rPr lang="en-US" b="1" dirty="0" smtClean="0">
                <a:solidFill>
                  <a:schemeClr val="accent4"/>
                </a:solidFill>
              </a:rPr>
              <a:t>3.  Support </a:t>
            </a:r>
            <a:r>
              <a:rPr lang="en-US" b="1" dirty="0">
                <a:solidFill>
                  <a:schemeClr val="accent4"/>
                </a:solidFill>
              </a:rPr>
              <a:t>the college’s institutional effectiveness goal that more students from our diverse communities will attain educational success and achieve their academic goals.</a:t>
            </a:r>
            <a:endParaRPr lang="en-US" dirty="0">
              <a:solidFill>
                <a:schemeClr val="accent4"/>
              </a:solidFill>
            </a:endParaRPr>
          </a:p>
          <a:p>
            <a:r>
              <a:rPr lang="en-US" b="1" dirty="0" smtClean="0"/>
              <a:t>Progress</a:t>
            </a:r>
            <a:endParaRPr lang="en-US" dirty="0"/>
          </a:p>
          <a:p>
            <a:r>
              <a:rPr lang="en-US" u="sng" dirty="0" smtClean="0"/>
              <a:t>Enrollment management</a:t>
            </a:r>
            <a:r>
              <a:rPr lang="en-US" dirty="0" smtClean="0"/>
              <a:t>: FDC </a:t>
            </a:r>
            <a:r>
              <a:rPr lang="en-US" dirty="0"/>
              <a:t>collaborating with VPAA on interventions to support success and </a:t>
            </a:r>
            <a:r>
              <a:rPr lang="en-US" dirty="0" smtClean="0"/>
              <a:t>retention, ECC </a:t>
            </a:r>
            <a:r>
              <a:rPr lang="en-US" dirty="0"/>
              <a:t>VPs providing ongoing updates on EMP </a:t>
            </a:r>
            <a:r>
              <a:rPr lang="en-US" dirty="0" smtClean="0"/>
              <a:t>efforts, additional </a:t>
            </a:r>
            <a:r>
              <a:rPr lang="en-US" dirty="0"/>
              <a:t>presentations scheduled for spring semester.</a:t>
            </a:r>
          </a:p>
          <a:p>
            <a:pPr lvl="0"/>
            <a:r>
              <a:rPr lang="en-US" u="sng" dirty="0"/>
              <a:t>Support Compton </a:t>
            </a:r>
            <a:r>
              <a:rPr lang="en-US" u="sng" dirty="0" smtClean="0"/>
              <a:t>Center’s accreditation</a:t>
            </a:r>
            <a:r>
              <a:rPr lang="en-US" dirty="0" smtClean="0"/>
              <a:t>:  Senate </a:t>
            </a:r>
            <a:r>
              <a:rPr lang="en-US" dirty="0"/>
              <a:t>reviewed </a:t>
            </a:r>
            <a:r>
              <a:rPr lang="en-US" dirty="0" smtClean="0"/>
              <a:t>self-study </a:t>
            </a:r>
            <a:r>
              <a:rPr lang="en-US" dirty="0"/>
              <a:t>and </a:t>
            </a:r>
            <a:r>
              <a:rPr lang="en-US" dirty="0" smtClean="0"/>
              <a:t>CMP &amp; endorsed unanimously.  March Senate meeting rescheduled, Senate president to attend Faculty Council, Faculty Council president on ECC </a:t>
            </a:r>
            <a:r>
              <a:rPr lang="en-US" dirty="0" err="1" smtClean="0"/>
              <a:t>eboard</a:t>
            </a:r>
            <a:r>
              <a:rPr lang="en-US" dirty="0" smtClean="0"/>
              <a:t>, handbook shared as model.  </a:t>
            </a:r>
            <a:endParaRPr lang="en-US" dirty="0"/>
          </a:p>
        </p:txBody>
      </p:sp>
    </p:spTree>
    <p:extLst>
      <p:ext uri="{BB962C8B-B14F-4D97-AF65-F5344CB8AC3E}">
        <p14:creationId xmlns:p14="http://schemas.microsoft.com/office/powerpoint/2010/main" val="169992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Review Senate Goals for 2016-2017</a:t>
            </a:r>
            <a:endParaRPr lang="en-US" dirty="0"/>
          </a:p>
        </p:txBody>
      </p:sp>
      <p:sp>
        <p:nvSpPr>
          <p:cNvPr id="3" name="Content Placeholder 2"/>
          <p:cNvSpPr>
            <a:spLocks noGrp="1"/>
          </p:cNvSpPr>
          <p:nvPr>
            <p:ph idx="1"/>
          </p:nvPr>
        </p:nvSpPr>
        <p:spPr>
          <a:xfrm>
            <a:off x="1177447" y="2438400"/>
            <a:ext cx="7600757" cy="3651504"/>
          </a:xfrm>
        </p:spPr>
        <p:txBody>
          <a:bodyPr>
            <a:normAutofit fontScale="77500" lnSpcReduction="20000"/>
          </a:bodyPr>
          <a:lstStyle/>
          <a:p>
            <a:pPr marL="0" lvl="0" indent="0">
              <a:buNone/>
            </a:pPr>
            <a:r>
              <a:rPr lang="en-US" b="1" dirty="0" smtClean="0">
                <a:solidFill>
                  <a:schemeClr val="accent4"/>
                </a:solidFill>
              </a:rPr>
              <a:t>…continued</a:t>
            </a:r>
          </a:p>
          <a:p>
            <a:pPr marL="0" lvl="0" indent="0">
              <a:buNone/>
            </a:pPr>
            <a:r>
              <a:rPr lang="en-US" b="1" dirty="0" smtClean="0">
                <a:solidFill>
                  <a:schemeClr val="accent4"/>
                </a:solidFill>
              </a:rPr>
              <a:t>3.  Support </a:t>
            </a:r>
            <a:r>
              <a:rPr lang="en-US" b="1" dirty="0">
                <a:solidFill>
                  <a:schemeClr val="accent4"/>
                </a:solidFill>
              </a:rPr>
              <a:t>the college’s institutional effectiveness goal that more students from our diverse communities will attain educational success and achieve their academic goals</a:t>
            </a:r>
            <a:r>
              <a:rPr lang="en-US" b="1" dirty="0" smtClean="0">
                <a:solidFill>
                  <a:schemeClr val="accent4"/>
                </a:solidFill>
              </a:rPr>
              <a:t>.</a:t>
            </a:r>
            <a:endParaRPr lang="en-US" dirty="0">
              <a:solidFill>
                <a:schemeClr val="accent4"/>
              </a:solidFill>
            </a:endParaRPr>
          </a:p>
          <a:p>
            <a:pPr lvl="0"/>
            <a:r>
              <a:rPr lang="en-US" u="sng" dirty="0" smtClean="0"/>
              <a:t>Awareness and involvement in initiatives related to student success, equity, enrollment, retention and completion</a:t>
            </a:r>
            <a:r>
              <a:rPr lang="en-US" dirty="0" smtClean="0"/>
              <a:t>: </a:t>
            </a:r>
          </a:p>
          <a:p>
            <a:pPr lvl="0"/>
            <a:r>
              <a:rPr lang="en-US" dirty="0" smtClean="0"/>
              <a:t>Statewide initiatives incorporated into new Informed &amp; Inspired workshop series (e.g., The RISE Center). </a:t>
            </a:r>
          </a:p>
          <a:p>
            <a:pPr lvl="0"/>
            <a:r>
              <a:rPr lang="en-US" dirty="0" smtClean="0"/>
              <a:t>Regular updates from </a:t>
            </a:r>
            <a:r>
              <a:rPr lang="en-US" dirty="0"/>
              <a:t>Student Success Advisory Committee.  </a:t>
            </a:r>
          </a:p>
          <a:p>
            <a:r>
              <a:rPr lang="en-US" dirty="0"/>
              <a:t>Collaboration with Dreamers Task Force is ongoing. </a:t>
            </a:r>
          </a:p>
          <a:p>
            <a:r>
              <a:rPr lang="en-US" dirty="0" smtClean="0"/>
              <a:t>Spring 2017 meetings: Discussion of </a:t>
            </a:r>
            <a:r>
              <a:rPr lang="en-US" dirty="0"/>
              <a:t>statewide initiatives and </a:t>
            </a:r>
            <a:r>
              <a:rPr lang="en-US" dirty="0" smtClean="0"/>
              <a:t>their implementation (Multiple Measures Assessment Program, Strong Workforce Project, etc.)</a:t>
            </a:r>
            <a:endParaRPr lang="en-US" dirty="0"/>
          </a:p>
          <a:p>
            <a:pPr lvl="1"/>
            <a:endParaRPr lang="en-US" dirty="0"/>
          </a:p>
        </p:txBody>
      </p:sp>
    </p:spTree>
    <p:extLst>
      <p:ext uri="{BB962C8B-B14F-4D97-AF65-F5344CB8AC3E}">
        <p14:creationId xmlns:p14="http://schemas.microsoft.com/office/powerpoint/2010/main" val="149376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38406" y="2489200"/>
            <a:ext cx="6343201" cy="4082288"/>
          </a:xfrm>
        </p:spPr>
        <p:txBody>
          <a:bodyPr>
            <a:normAutofit fontScale="92500" lnSpcReduction="20000"/>
          </a:bodyPr>
          <a:lstStyle/>
          <a:p>
            <a:pPr>
              <a:buFont typeface="+mj-lt"/>
              <a:buAutoNum type="alphaUcPeriod"/>
            </a:pPr>
            <a:r>
              <a:rPr lang="en-US" dirty="0"/>
              <a:t>Call to </a:t>
            </a:r>
            <a:r>
              <a:rPr lang="en-US" dirty="0" smtClean="0"/>
              <a:t>Order</a:t>
            </a:r>
          </a:p>
          <a:p>
            <a:pPr>
              <a:buFont typeface="+mj-lt"/>
              <a:buAutoNum type="alphaUcPeriod"/>
            </a:pPr>
            <a:r>
              <a:rPr lang="en-US" dirty="0" smtClean="0"/>
              <a:t>Approval </a:t>
            </a:r>
            <a:r>
              <a:rPr lang="en-US" dirty="0"/>
              <a:t>of </a:t>
            </a:r>
            <a:r>
              <a:rPr lang="en-US" dirty="0" smtClean="0"/>
              <a:t>Minutes: </a:t>
            </a:r>
            <a:r>
              <a:rPr lang="en-US" dirty="0" smtClean="0">
                <a:solidFill>
                  <a:srgbClr val="C00000"/>
                </a:solidFill>
              </a:rPr>
              <a:t>Minutes were approved, with no corrections/revisions.</a:t>
            </a:r>
          </a:p>
          <a:p>
            <a:pPr>
              <a:buFont typeface="+mj-lt"/>
              <a:buAutoNum type="alphaUcPeriod"/>
            </a:pPr>
            <a:r>
              <a:rPr lang="en-US" dirty="0" smtClean="0"/>
              <a:t>Officer </a:t>
            </a:r>
            <a:r>
              <a:rPr lang="en-US" dirty="0"/>
              <a:t>Reports</a:t>
            </a:r>
          </a:p>
          <a:p>
            <a:pPr>
              <a:buFont typeface="+mj-lt"/>
              <a:buAutoNum type="alphaUcPeriod"/>
            </a:pPr>
            <a:r>
              <a:rPr lang="en-US" dirty="0"/>
              <a:t>Special Committee Reports</a:t>
            </a:r>
          </a:p>
          <a:p>
            <a:pPr>
              <a:buFont typeface="+mj-lt"/>
              <a:buAutoNum type="alphaUcPeriod"/>
            </a:pPr>
            <a:r>
              <a:rPr lang="en-US" dirty="0"/>
              <a:t>Unfinished Business</a:t>
            </a:r>
          </a:p>
          <a:p>
            <a:pPr>
              <a:buFont typeface="+mj-lt"/>
              <a:buAutoNum type="alphaUcPeriod"/>
            </a:pPr>
            <a:r>
              <a:rPr lang="en-US" dirty="0"/>
              <a:t>New Business</a:t>
            </a:r>
          </a:p>
          <a:p>
            <a:pPr>
              <a:buFont typeface="+mj-lt"/>
              <a:buAutoNum type="alphaUcPeriod"/>
            </a:pPr>
            <a:r>
              <a:rPr lang="en-US" dirty="0"/>
              <a:t>Information Items – Discussion</a:t>
            </a:r>
          </a:p>
          <a:p>
            <a:pPr>
              <a:buFont typeface="+mj-lt"/>
              <a:buAutoNum type="alphaUcPeriod"/>
            </a:pPr>
            <a:r>
              <a:rPr lang="en-US" dirty="0"/>
              <a:t>Future Agenda Items</a:t>
            </a:r>
          </a:p>
          <a:p>
            <a:pPr>
              <a:buFont typeface="+mj-lt"/>
              <a:buAutoNum type="alphaUcPeriod"/>
            </a:pPr>
            <a:r>
              <a:rPr lang="en-US" dirty="0"/>
              <a:t>Public Comment</a:t>
            </a:r>
          </a:p>
          <a:p>
            <a:pPr>
              <a:buFont typeface="+mj-lt"/>
              <a:buAutoNum type="alphaUcPeriod"/>
            </a:pPr>
            <a:r>
              <a:rPr lang="en-US" dirty="0" smtClean="0"/>
              <a:t>Adjourn</a:t>
            </a:r>
            <a:endParaRPr lang="en-US" dirty="0"/>
          </a:p>
        </p:txBody>
      </p:sp>
    </p:spTree>
    <p:extLst>
      <p:ext uri="{BB962C8B-B14F-4D97-AF65-F5344CB8AC3E}">
        <p14:creationId xmlns:p14="http://schemas.microsoft.com/office/powerpoint/2010/main" val="39051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 ECC Comprehensive Master Plan</a:t>
            </a:r>
            <a:endParaRPr lang="en-US" dirty="0"/>
          </a:p>
        </p:txBody>
      </p:sp>
      <p:sp>
        <p:nvSpPr>
          <p:cNvPr id="3" name="Content Placeholder 2"/>
          <p:cNvSpPr>
            <a:spLocks noGrp="1"/>
          </p:cNvSpPr>
          <p:nvPr>
            <p:ph idx="1"/>
          </p:nvPr>
        </p:nvSpPr>
        <p:spPr/>
        <p:txBody>
          <a:bodyPr/>
          <a:lstStyle/>
          <a:p>
            <a:r>
              <a:rPr lang="en-US" b="1" dirty="0">
                <a:solidFill>
                  <a:schemeClr val="accent6"/>
                </a:solidFill>
              </a:rPr>
              <a:t>Pages </a:t>
            </a:r>
            <a:r>
              <a:rPr lang="en-US" b="1" dirty="0" smtClean="0">
                <a:solidFill>
                  <a:schemeClr val="accent6"/>
                </a:solidFill>
              </a:rPr>
              <a:t>31-41 </a:t>
            </a:r>
            <a:r>
              <a:rPr lang="en-US" b="1" dirty="0">
                <a:solidFill>
                  <a:schemeClr val="accent6"/>
                </a:solidFill>
              </a:rPr>
              <a:t>in Senate packet</a:t>
            </a:r>
            <a:r>
              <a:rPr lang="en-US" b="1" dirty="0" smtClean="0">
                <a:solidFill>
                  <a:schemeClr val="accent6"/>
                </a:solidFill>
              </a:rPr>
              <a:t>.</a:t>
            </a:r>
            <a:endParaRPr lang="en-US" dirty="0" smtClean="0"/>
          </a:p>
          <a:p>
            <a:r>
              <a:rPr lang="en-US" dirty="0" smtClean="0"/>
              <a:t>Irene Graff, Institutional Research &amp; Planning</a:t>
            </a:r>
            <a:endParaRPr lang="en-US" dirty="0"/>
          </a:p>
        </p:txBody>
      </p:sp>
    </p:spTree>
    <p:extLst>
      <p:ext uri="{BB962C8B-B14F-4D97-AF65-F5344CB8AC3E}">
        <p14:creationId xmlns:p14="http://schemas.microsoft.com/office/powerpoint/2010/main" val="3787549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Comprehensive Master Plan 2017</a:t>
            </a:r>
          </a:p>
        </p:txBody>
      </p:sp>
      <p:sp>
        <p:nvSpPr>
          <p:cNvPr id="3" name="Content Placeholder 2"/>
          <p:cNvSpPr>
            <a:spLocks noGrp="1"/>
          </p:cNvSpPr>
          <p:nvPr>
            <p:ph idx="1"/>
          </p:nvPr>
        </p:nvSpPr>
        <p:spPr/>
        <p:txBody>
          <a:bodyPr>
            <a:normAutofit fontScale="70000" lnSpcReduction="20000"/>
          </a:bodyPr>
          <a:lstStyle/>
          <a:p>
            <a:r>
              <a:rPr lang="en-US" sz="2400" dirty="0" smtClean="0">
                <a:solidFill>
                  <a:srgbClr val="C00000"/>
                </a:solidFill>
              </a:rPr>
              <a:t>Irene Graff noted that the CMP is composed of four detailed plans, all of which have been through the consultation process.  The Staffing Plan was finalized in December, which didn’t allow sufficient time to consult during the fall.  That’s why the plan is coming to the senate now.  The staffing plan was based on a consultants’ report, a link to which is provided in the senate packet.  The college Planning Summit will be April 21</a:t>
            </a:r>
            <a:r>
              <a:rPr lang="en-US" sz="2400" baseline="30000" dirty="0" smtClean="0">
                <a:solidFill>
                  <a:srgbClr val="C00000"/>
                </a:solidFill>
              </a:rPr>
              <a:t>st</a:t>
            </a:r>
            <a:r>
              <a:rPr lang="en-US" sz="2400" dirty="0">
                <a:solidFill>
                  <a:srgbClr val="C00000"/>
                </a:solidFill>
              </a:rPr>
              <a:t> </a:t>
            </a:r>
            <a:r>
              <a:rPr lang="en-US" sz="2400" dirty="0" smtClean="0">
                <a:solidFill>
                  <a:srgbClr val="C00000"/>
                </a:solidFill>
              </a:rPr>
              <a:t>– the senate’s engraved invitation is in the mail.  </a:t>
            </a:r>
          </a:p>
          <a:p>
            <a:r>
              <a:rPr lang="en-US" sz="2400" dirty="0" smtClean="0"/>
              <a:t>Educational </a:t>
            </a:r>
            <a:r>
              <a:rPr lang="en-US" sz="2400" dirty="0"/>
              <a:t>Master Plan</a:t>
            </a:r>
          </a:p>
          <a:p>
            <a:r>
              <a:rPr lang="en-US" sz="2400" dirty="0"/>
              <a:t>Facilities Plan</a:t>
            </a:r>
          </a:p>
          <a:p>
            <a:r>
              <a:rPr lang="en-US" sz="2400" dirty="0"/>
              <a:t>Staffing Plan</a:t>
            </a:r>
          </a:p>
          <a:p>
            <a:r>
              <a:rPr lang="en-US" sz="2400" dirty="0"/>
              <a:t>Technology Plan</a:t>
            </a:r>
          </a:p>
        </p:txBody>
      </p:sp>
    </p:spTree>
    <p:extLst>
      <p:ext uri="{BB962C8B-B14F-4D97-AF65-F5344CB8AC3E}">
        <p14:creationId xmlns:p14="http://schemas.microsoft.com/office/powerpoint/2010/main" val="1500912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Staffing Plan</a:t>
            </a:r>
          </a:p>
        </p:txBody>
      </p:sp>
      <p:sp>
        <p:nvSpPr>
          <p:cNvPr id="3" name="Content Placeholder 2"/>
          <p:cNvSpPr>
            <a:spLocks noGrp="1"/>
          </p:cNvSpPr>
          <p:nvPr>
            <p:ph idx="1"/>
          </p:nvPr>
        </p:nvSpPr>
        <p:spPr>
          <a:xfrm>
            <a:off x="508001" y="2220383"/>
            <a:ext cx="6447501" cy="3369734"/>
          </a:xfrm>
        </p:spPr>
        <p:txBody>
          <a:bodyPr>
            <a:normAutofit fontScale="92500"/>
          </a:bodyPr>
          <a:lstStyle/>
          <a:p>
            <a:r>
              <a:rPr lang="en-US" sz="2400" dirty="0"/>
              <a:t>Review of staffing levels by employment category</a:t>
            </a:r>
          </a:p>
          <a:p>
            <a:pPr lvl="1"/>
            <a:r>
              <a:rPr lang="en-US" sz="2100" dirty="0"/>
              <a:t>Past, Present, Future</a:t>
            </a:r>
          </a:p>
          <a:p>
            <a:r>
              <a:rPr lang="en-US" sz="2400" dirty="0"/>
              <a:t>Staffing considerations </a:t>
            </a:r>
          </a:p>
          <a:p>
            <a:pPr lvl="1"/>
            <a:r>
              <a:rPr lang="en-US" sz="2100" dirty="0"/>
              <a:t>Aging workforce</a:t>
            </a:r>
          </a:p>
          <a:p>
            <a:pPr lvl="1"/>
            <a:r>
              <a:rPr lang="en-US" sz="2100" dirty="0"/>
              <a:t>Employee turnover &amp; retention</a:t>
            </a:r>
          </a:p>
          <a:p>
            <a:r>
              <a:rPr lang="en-US" sz="2400" dirty="0"/>
              <a:t>Professional development</a:t>
            </a:r>
          </a:p>
          <a:p>
            <a:r>
              <a:rPr lang="en-US" sz="2400" dirty="0"/>
              <a:t>Recommended planning agendas</a:t>
            </a:r>
          </a:p>
          <a:p>
            <a:endParaRPr lang="en-US" sz="2100" dirty="0"/>
          </a:p>
          <a:p>
            <a:endParaRPr lang="en-US" dirty="0"/>
          </a:p>
        </p:txBody>
      </p:sp>
    </p:spTree>
    <p:extLst>
      <p:ext uri="{BB962C8B-B14F-4D97-AF65-F5344CB8AC3E}">
        <p14:creationId xmlns:p14="http://schemas.microsoft.com/office/powerpoint/2010/main" val="775243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Next Steps</a:t>
            </a:r>
          </a:p>
        </p:txBody>
      </p:sp>
      <p:sp>
        <p:nvSpPr>
          <p:cNvPr id="3" name="Content Placeholder 2"/>
          <p:cNvSpPr>
            <a:spLocks noGrp="1"/>
          </p:cNvSpPr>
          <p:nvPr>
            <p:ph idx="1"/>
          </p:nvPr>
        </p:nvSpPr>
        <p:spPr/>
        <p:txBody>
          <a:bodyPr>
            <a:noAutofit/>
          </a:bodyPr>
          <a:lstStyle/>
          <a:p>
            <a:r>
              <a:rPr lang="en-US" sz="2100" dirty="0"/>
              <a:t>Proceed to Phase II – integrated planning to the “program” level across the College</a:t>
            </a:r>
          </a:p>
          <a:p>
            <a:r>
              <a:rPr lang="en-US" sz="2100" dirty="0"/>
              <a:t>Development of the Implementation Plan, including integration into the annual planning and resource allocation process</a:t>
            </a:r>
          </a:p>
          <a:p>
            <a:r>
              <a:rPr lang="en-US" sz="2100" dirty="0"/>
              <a:t>Finalize an annual evaluation process for marking progress and ensuring a “living” plan that can change to respond to emerging needs</a:t>
            </a:r>
          </a:p>
        </p:txBody>
      </p:sp>
    </p:spTree>
    <p:extLst>
      <p:ext uri="{BB962C8B-B14F-4D97-AF65-F5344CB8AC3E}">
        <p14:creationId xmlns:p14="http://schemas.microsoft.com/office/powerpoint/2010/main" val="2611037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t>
            </a:r>
            <a:r>
              <a:rPr lang="en-US" dirty="0" smtClean="0"/>
              <a:t>. Information Items -- Discussion: Dreamers Task Force Update</a:t>
            </a:r>
            <a:endParaRPr lang="en-US" dirty="0"/>
          </a:p>
        </p:txBody>
      </p:sp>
      <p:sp>
        <p:nvSpPr>
          <p:cNvPr id="3" name="Content Placeholder 2"/>
          <p:cNvSpPr>
            <a:spLocks noGrp="1"/>
          </p:cNvSpPr>
          <p:nvPr>
            <p:ph idx="1"/>
          </p:nvPr>
        </p:nvSpPr>
        <p:spPr/>
        <p:txBody>
          <a:bodyPr/>
          <a:lstStyle/>
          <a:p>
            <a:r>
              <a:rPr lang="en-US" b="1" dirty="0">
                <a:solidFill>
                  <a:schemeClr val="accent6"/>
                </a:solidFill>
              </a:rPr>
              <a:t>Pages </a:t>
            </a:r>
            <a:r>
              <a:rPr lang="en-US" b="1" dirty="0" smtClean="0">
                <a:solidFill>
                  <a:schemeClr val="accent6"/>
                </a:solidFill>
              </a:rPr>
              <a:t>42-43 </a:t>
            </a:r>
            <a:r>
              <a:rPr lang="en-US" b="1" dirty="0">
                <a:solidFill>
                  <a:schemeClr val="accent6"/>
                </a:solidFill>
              </a:rPr>
              <a:t>in Senate packet</a:t>
            </a:r>
            <a:r>
              <a:rPr lang="en-US" b="1" dirty="0" smtClean="0">
                <a:solidFill>
                  <a:schemeClr val="accent6"/>
                </a:solidFill>
              </a:rPr>
              <a:t>.</a:t>
            </a:r>
            <a:endParaRPr lang="en-US" b="1" dirty="0" smtClean="0"/>
          </a:p>
          <a:p>
            <a:r>
              <a:rPr lang="en-US" b="1" dirty="0" smtClean="0"/>
              <a:t>Senate </a:t>
            </a:r>
            <a:r>
              <a:rPr lang="en-US" b="1" dirty="0"/>
              <a:t>Efforts:</a:t>
            </a:r>
          </a:p>
          <a:p>
            <a:r>
              <a:rPr lang="en-US" b="1" dirty="0"/>
              <a:t>Resolution</a:t>
            </a:r>
            <a:r>
              <a:rPr lang="en-US" dirty="0"/>
              <a:t> of Support for All Students</a:t>
            </a:r>
          </a:p>
          <a:p>
            <a:r>
              <a:rPr lang="en-US" b="1" dirty="0"/>
              <a:t>Dreamers 101 </a:t>
            </a:r>
            <a:r>
              <a:rPr lang="en-US" dirty="0"/>
              <a:t>workshop (12.1.16):  +44 faculty/staff</a:t>
            </a:r>
          </a:p>
          <a:p>
            <a:r>
              <a:rPr lang="en-US" b="1" dirty="0"/>
              <a:t>Post-Election Task Force</a:t>
            </a:r>
            <a:r>
              <a:rPr lang="en-US" dirty="0"/>
              <a:t>: Faculty reps include Rene Lozano, Cynthia Cervantes (CDEV), Kristie </a:t>
            </a:r>
            <a:r>
              <a:rPr lang="en-US" dirty="0" smtClean="0"/>
              <a:t>Daniel-DiGregorio</a:t>
            </a:r>
          </a:p>
          <a:p>
            <a:endParaRPr lang="en-US" dirty="0"/>
          </a:p>
        </p:txBody>
      </p:sp>
      <p:pic>
        <p:nvPicPr>
          <p:cNvPr id="4" name="Picture 3"/>
          <p:cNvPicPr>
            <a:picLocks noChangeAspect="1"/>
          </p:cNvPicPr>
          <p:nvPr/>
        </p:nvPicPr>
        <p:blipFill>
          <a:blip r:embed="rId2"/>
          <a:stretch>
            <a:fillRect/>
          </a:stretch>
        </p:blipFill>
        <p:spPr>
          <a:xfrm>
            <a:off x="273295" y="3735273"/>
            <a:ext cx="1831735" cy="2442313"/>
          </a:xfrm>
          <a:prstGeom prst="rect">
            <a:avLst/>
          </a:prstGeom>
        </p:spPr>
      </p:pic>
    </p:spTree>
    <p:extLst>
      <p:ext uri="{BB962C8B-B14F-4D97-AF65-F5344CB8AC3E}">
        <p14:creationId xmlns:p14="http://schemas.microsoft.com/office/powerpoint/2010/main" val="2018533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 Information Items -- Discussion: Dreamers Task Force Update</a:t>
            </a:r>
          </a:p>
        </p:txBody>
      </p:sp>
      <p:sp>
        <p:nvSpPr>
          <p:cNvPr id="3" name="Content Placeholder 2"/>
          <p:cNvSpPr>
            <a:spLocks noGrp="1"/>
          </p:cNvSpPr>
          <p:nvPr>
            <p:ph idx="1"/>
          </p:nvPr>
        </p:nvSpPr>
        <p:spPr>
          <a:xfrm>
            <a:off x="501041" y="2438400"/>
            <a:ext cx="8277163" cy="3651504"/>
          </a:xfrm>
        </p:spPr>
        <p:txBody>
          <a:bodyPr>
            <a:normAutofit fontScale="70000" lnSpcReduction="20000"/>
          </a:bodyPr>
          <a:lstStyle/>
          <a:p>
            <a:r>
              <a:rPr lang="en-US" b="1" dirty="0">
                <a:solidFill>
                  <a:schemeClr val="accent6"/>
                </a:solidFill>
              </a:rPr>
              <a:t>Pages </a:t>
            </a:r>
            <a:r>
              <a:rPr lang="en-US" b="1" dirty="0" smtClean="0">
                <a:solidFill>
                  <a:schemeClr val="accent6"/>
                </a:solidFill>
              </a:rPr>
              <a:t>42-43 </a:t>
            </a:r>
            <a:r>
              <a:rPr lang="en-US" b="1" dirty="0">
                <a:solidFill>
                  <a:schemeClr val="accent6"/>
                </a:solidFill>
              </a:rPr>
              <a:t>in Senate </a:t>
            </a:r>
            <a:r>
              <a:rPr lang="en-US" b="1" dirty="0" smtClean="0">
                <a:solidFill>
                  <a:schemeClr val="accent6"/>
                </a:solidFill>
              </a:rPr>
              <a:t>packet, </a:t>
            </a:r>
            <a:r>
              <a:rPr lang="en-US" b="1" u="sng" dirty="0" smtClean="0">
                <a:solidFill>
                  <a:schemeClr val="accent6"/>
                </a:solidFill>
              </a:rPr>
              <a:t>Board of Governor’s Resolution</a:t>
            </a:r>
            <a:endParaRPr lang="en-US" b="1" u="sng" dirty="0" smtClean="0"/>
          </a:p>
          <a:p>
            <a:r>
              <a:rPr lang="en-US" dirty="0" smtClean="0"/>
              <a:t>All CCCs “open, safe and welcoming to </a:t>
            </a:r>
            <a:r>
              <a:rPr lang="en-US" b="1" dirty="0" smtClean="0"/>
              <a:t>all students who meet minimum requirements…regardless of immigration status…financial aid remains available </a:t>
            </a:r>
            <a:r>
              <a:rPr lang="en-US" dirty="0" smtClean="0"/>
              <a:t>to certain undocumented students.”</a:t>
            </a:r>
          </a:p>
          <a:p>
            <a:r>
              <a:rPr lang="en-US" dirty="0" smtClean="0"/>
              <a:t>Administration </a:t>
            </a:r>
            <a:r>
              <a:rPr lang="en-US" b="1" dirty="0" smtClean="0"/>
              <a:t>urged to continue DACA </a:t>
            </a:r>
            <a:r>
              <a:rPr lang="en-US" dirty="0" smtClean="0"/>
              <a:t>in which students brought to the US by parents have “reprieve from deportation.”</a:t>
            </a:r>
          </a:p>
          <a:p>
            <a:r>
              <a:rPr lang="en-US" dirty="0" smtClean="0"/>
              <a:t>CCCO will </a:t>
            </a:r>
            <a:r>
              <a:rPr lang="en-US" b="1" dirty="0" smtClean="0"/>
              <a:t>release no student info related to immigration status </a:t>
            </a:r>
            <a:r>
              <a:rPr lang="en-US" dirty="0" smtClean="0"/>
              <a:t>without warrant, subpoena, court order or student permission.</a:t>
            </a:r>
          </a:p>
          <a:p>
            <a:r>
              <a:rPr lang="en-US" dirty="0" smtClean="0"/>
              <a:t>CCCO will </a:t>
            </a:r>
            <a:r>
              <a:rPr lang="en-US" b="1" dirty="0" smtClean="0"/>
              <a:t>not cooperate with efforts to create registry </a:t>
            </a:r>
            <a:r>
              <a:rPr lang="en-US" dirty="0" smtClean="0"/>
              <a:t>based on characteristics such as religion</a:t>
            </a:r>
            <a:r>
              <a:rPr lang="en-US" dirty="0"/>
              <a:t>, national </a:t>
            </a:r>
            <a:r>
              <a:rPr lang="en-US" dirty="0" smtClean="0"/>
              <a:t>origin, race</a:t>
            </a:r>
            <a:r>
              <a:rPr lang="en-US" dirty="0"/>
              <a:t>, or sexual orientation; </a:t>
            </a:r>
            <a:endParaRPr lang="en-US" dirty="0" smtClean="0"/>
          </a:p>
          <a:p>
            <a:r>
              <a:rPr lang="en-US" dirty="0"/>
              <a:t>E</a:t>
            </a:r>
            <a:r>
              <a:rPr lang="en-US" dirty="0" smtClean="0"/>
              <a:t>ncourage </a:t>
            </a:r>
            <a:r>
              <a:rPr lang="en-US" dirty="0"/>
              <a:t>districts to ensure students can receive </a:t>
            </a:r>
            <a:r>
              <a:rPr lang="en-US" b="1" dirty="0"/>
              <a:t>education</a:t>
            </a:r>
            <a:r>
              <a:rPr lang="en-US" dirty="0"/>
              <a:t> </a:t>
            </a:r>
            <a:r>
              <a:rPr lang="en-US" b="1" dirty="0"/>
              <a:t>regardless of immigration status</a:t>
            </a:r>
            <a:r>
              <a:rPr lang="en-US" dirty="0"/>
              <a:t>.  </a:t>
            </a:r>
            <a:endParaRPr lang="en-US" dirty="0" smtClean="0"/>
          </a:p>
          <a:p>
            <a:r>
              <a:rPr lang="en-US" dirty="0" smtClean="0"/>
              <a:t>Encourage </a:t>
            </a:r>
            <a:r>
              <a:rPr lang="en-US" dirty="0"/>
              <a:t>districts to consider CCC values </a:t>
            </a:r>
            <a:r>
              <a:rPr lang="en-US" dirty="0" smtClean="0"/>
              <a:t>when from </a:t>
            </a:r>
            <a:r>
              <a:rPr lang="en-US" dirty="0"/>
              <a:t>government </a:t>
            </a:r>
            <a:r>
              <a:rPr lang="en-US" dirty="0" smtClean="0"/>
              <a:t>agencies </a:t>
            </a:r>
            <a:r>
              <a:rPr lang="en-US" b="1" dirty="0" smtClean="0"/>
              <a:t>request assistance enforcing </a:t>
            </a:r>
            <a:r>
              <a:rPr lang="en-US" b="1" dirty="0"/>
              <a:t>immigration law </a:t>
            </a:r>
            <a:r>
              <a:rPr lang="en-US" b="1" dirty="0" smtClean="0"/>
              <a:t>or </a:t>
            </a:r>
            <a:r>
              <a:rPr lang="en-US" b="1" dirty="0"/>
              <a:t>student information</a:t>
            </a:r>
            <a:r>
              <a:rPr lang="en-US" dirty="0"/>
              <a:t>, </a:t>
            </a:r>
          </a:p>
          <a:p>
            <a:r>
              <a:rPr lang="en-US" dirty="0"/>
              <a:t>V</a:t>
            </a:r>
            <a:r>
              <a:rPr lang="en-US" dirty="0" smtClean="0"/>
              <a:t>igorously </a:t>
            </a:r>
            <a:r>
              <a:rPr lang="en-US" b="1" dirty="0"/>
              <a:t>advocate at every level of government </a:t>
            </a:r>
            <a:r>
              <a:rPr lang="en-US" dirty="0"/>
              <a:t>to protect our students and our system’s values.</a:t>
            </a:r>
          </a:p>
          <a:p>
            <a:endParaRPr lang="en-US" dirty="0"/>
          </a:p>
          <a:p>
            <a:endParaRPr lang="en-US" dirty="0" smtClean="0"/>
          </a:p>
        </p:txBody>
      </p:sp>
    </p:spTree>
    <p:extLst>
      <p:ext uri="{BB962C8B-B14F-4D97-AF65-F5344CB8AC3E}">
        <p14:creationId xmlns:p14="http://schemas.microsoft.com/office/powerpoint/2010/main" val="1879487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74" y="568345"/>
            <a:ext cx="7876330" cy="1560716"/>
          </a:xfrm>
        </p:spPr>
        <p:txBody>
          <a:bodyPr>
            <a:normAutofit fontScale="90000"/>
          </a:bodyPr>
          <a:lstStyle/>
          <a:p>
            <a:r>
              <a:rPr lang="en-US" dirty="0"/>
              <a:t>G. Information Items -- Discussion: Dreamers Task Force Update</a:t>
            </a:r>
            <a:br>
              <a:rPr lang="en-US" dirty="0"/>
            </a:br>
            <a:r>
              <a:rPr lang="en-US" dirty="0"/>
              <a:t>Rene Lozano (Counseling)</a:t>
            </a:r>
          </a:p>
        </p:txBody>
      </p:sp>
      <p:sp>
        <p:nvSpPr>
          <p:cNvPr id="3" name="Content Placeholder 2"/>
          <p:cNvSpPr>
            <a:spLocks noGrp="1"/>
          </p:cNvSpPr>
          <p:nvPr>
            <p:ph idx="1"/>
          </p:nvPr>
        </p:nvSpPr>
        <p:spPr/>
        <p:txBody>
          <a:bodyPr>
            <a:normAutofit fontScale="62500" lnSpcReduction="20000"/>
          </a:bodyPr>
          <a:lstStyle/>
          <a:p>
            <a:pPr lvl="0"/>
            <a:r>
              <a:rPr lang="en-US" dirty="0" smtClean="0">
                <a:solidFill>
                  <a:srgbClr val="C00000"/>
                </a:solidFill>
              </a:rPr>
              <a:t>Senator Rene Lozano, who is providing leadership for efforts to support undocumented students, gave an update on progress by the Dreamers Task Force (chaired by Dean Dipte Patel).  He noted that, currently, 66% as many students have applied for Dream Act funding compared to last year.  </a:t>
            </a:r>
            <a:r>
              <a:rPr lang="en-US" dirty="0">
                <a:solidFill>
                  <a:srgbClr val="C00000"/>
                </a:solidFill>
              </a:rPr>
              <a:t>(See </a:t>
            </a:r>
            <a:r>
              <a:rPr lang="en-US" dirty="0">
                <a:solidFill>
                  <a:srgbClr val="C00000"/>
                </a:solidFill>
                <a:hlinkClick r:id="rId2"/>
              </a:rPr>
              <a:t>http://</a:t>
            </a:r>
            <a:r>
              <a:rPr lang="en-US" dirty="0" smtClean="0">
                <a:solidFill>
                  <a:srgbClr val="C00000"/>
                </a:solidFill>
                <a:hlinkClick r:id="rId2"/>
              </a:rPr>
              <a:t>www.latimes.com/local/education/la-me-dream-act-applications-trump-20170222-story.html</a:t>
            </a:r>
            <a:r>
              <a:rPr lang="en-US" dirty="0" smtClean="0">
                <a:solidFill>
                  <a:srgbClr val="C00000"/>
                </a:solidFill>
              </a:rPr>
              <a:t> for more information.)</a:t>
            </a:r>
          </a:p>
          <a:p>
            <a:pPr lvl="0"/>
            <a:r>
              <a:rPr lang="en-US" dirty="0" smtClean="0"/>
              <a:t>AB540 </a:t>
            </a:r>
            <a:r>
              <a:rPr lang="en-US" dirty="0"/>
              <a:t>Task force was created by President Maloney to streamline all programs and services that can better serve our undocumented population. We met at the end of Fall 2016 semester. </a:t>
            </a:r>
          </a:p>
          <a:p>
            <a:pPr lvl="0"/>
            <a:r>
              <a:rPr lang="en-US" dirty="0"/>
              <a:t>The AB540 webpage was added to the main ECC page to increase visibility to all new and continuing students (originally housed on the FYE webpage.) Additionally, other programs have added links to this page as well such as EOPS, financial aid, transfer center, etc.</a:t>
            </a:r>
          </a:p>
          <a:p>
            <a:pPr lvl="0"/>
            <a:r>
              <a:rPr lang="en-US" dirty="0"/>
              <a:t>Financial Aid has increased the number </a:t>
            </a:r>
            <a:r>
              <a:rPr lang="en-US" b="1" dirty="0"/>
              <a:t>Dream Act</a:t>
            </a:r>
            <a:r>
              <a:rPr lang="en-US" dirty="0"/>
              <a:t> application workshops offered to students and flyers were distributed at flex but more information is available online at the financial aid webpage and ECC campus calendar of events.</a:t>
            </a:r>
          </a:p>
          <a:p>
            <a:pPr lvl="0"/>
            <a:r>
              <a:rPr lang="en-US" dirty="0"/>
              <a:t>FYE and Transfer Center faculty and staff hosted a Saturday Dream Act application on Saturday, January 28</a:t>
            </a:r>
            <a:r>
              <a:rPr lang="en-US" baseline="30000" dirty="0"/>
              <a:t>th</a:t>
            </a:r>
            <a:r>
              <a:rPr lang="en-US" dirty="0"/>
              <a:t>.   </a:t>
            </a:r>
          </a:p>
          <a:p>
            <a:pPr lvl="0"/>
            <a:endParaRPr lang="en-US" dirty="0"/>
          </a:p>
          <a:p>
            <a:endParaRPr lang="en-US" dirty="0"/>
          </a:p>
        </p:txBody>
      </p:sp>
    </p:spTree>
    <p:extLst>
      <p:ext uri="{BB962C8B-B14F-4D97-AF65-F5344CB8AC3E}">
        <p14:creationId xmlns:p14="http://schemas.microsoft.com/office/powerpoint/2010/main" val="122027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74" y="568345"/>
            <a:ext cx="7876330" cy="1560716"/>
          </a:xfrm>
        </p:spPr>
        <p:txBody>
          <a:bodyPr>
            <a:normAutofit fontScale="90000"/>
          </a:bodyPr>
          <a:lstStyle/>
          <a:p>
            <a:r>
              <a:rPr lang="en-US" dirty="0"/>
              <a:t>G. Information Items -- Discussion: Dreamers Task Force Update</a:t>
            </a:r>
            <a:br>
              <a:rPr lang="en-US" dirty="0"/>
            </a:br>
            <a:r>
              <a:rPr lang="en-US" dirty="0"/>
              <a:t>Rene Lozano (Counseling)</a:t>
            </a:r>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smtClean="0"/>
              <a:t> </a:t>
            </a:r>
            <a:endParaRPr lang="en-US" dirty="0"/>
          </a:p>
          <a:p>
            <a:pPr lvl="0"/>
            <a:r>
              <a:rPr lang="en-US" dirty="0"/>
              <a:t>The “FAQ” pdf was approved a couple of weeks ago and is now available for download for our undocumented student population online at the ECC  AB540 page.</a:t>
            </a:r>
          </a:p>
          <a:p>
            <a:pPr lvl="0"/>
            <a:r>
              <a:rPr lang="en-US" dirty="0"/>
              <a:t>Our next “student event” is happening next Tuesday, Feb 28th from 5-7pm in the Alondra Room </a:t>
            </a:r>
          </a:p>
          <a:p>
            <a:pPr lvl="0"/>
            <a:r>
              <a:rPr lang="en-US" dirty="0"/>
              <a:t>Three grad interns from USC, LMU, and CSUDH have begun working on the undocumented resource handbook for ECC students. There are many resource handbooks out there but we want something that is more local to our neighborhood as well as national resources.</a:t>
            </a:r>
          </a:p>
          <a:p>
            <a:endParaRPr lang="en-US" dirty="0"/>
          </a:p>
        </p:txBody>
      </p:sp>
    </p:spTree>
    <p:extLst>
      <p:ext uri="{BB962C8B-B14F-4D97-AF65-F5344CB8AC3E}">
        <p14:creationId xmlns:p14="http://schemas.microsoft.com/office/powerpoint/2010/main" val="3356046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20920"/>
            <a:ext cx="6858000" cy="5143500"/>
          </a:xfrm>
          <a:prstGeom prst="rect">
            <a:avLst/>
          </a:prstGeom>
        </p:spPr>
      </p:pic>
      <p:sp>
        <p:nvSpPr>
          <p:cNvPr id="2" name="TextBox 1"/>
          <p:cNvSpPr txBox="1"/>
          <p:nvPr/>
        </p:nvSpPr>
        <p:spPr>
          <a:xfrm>
            <a:off x="977029" y="237995"/>
            <a:ext cx="7114783" cy="954107"/>
          </a:xfrm>
          <a:prstGeom prst="rect">
            <a:avLst/>
          </a:prstGeom>
          <a:noFill/>
        </p:spPr>
        <p:txBody>
          <a:bodyPr wrap="square" rtlCol="0">
            <a:spAutoFit/>
          </a:bodyPr>
          <a:lstStyle/>
          <a:p>
            <a:pPr algn="ctr"/>
            <a:r>
              <a:rPr lang="en-US" sz="2800" dirty="0" smtClean="0">
                <a:solidFill>
                  <a:schemeClr val="accent1"/>
                </a:solidFill>
              </a:rPr>
              <a:t>Professor Rachel Williams (Humanities) &amp; </a:t>
            </a:r>
          </a:p>
          <a:p>
            <a:pPr algn="ctr"/>
            <a:r>
              <a:rPr lang="en-US" sz="2800" dirty="0" smtClean="0">
                <a:solidFill>
                  <a:schemeClr val="accent1"/>
                </a:solidFill>
              </a:rPr>
              <a:t>Chris Dela Cruz (Student Development)</a:t>
            </a:r>
            <a:endParaRPr lang="en-US" sz="2800" dirty="0">
              <a:solidFill>
                <a:schemeClr val="accent1"/>
              </a:solidFill>
            </a:endParaRPr>
          </a:p>
        </p:txBody>
      </p:sp>
    </p:spTree>
    <p:extLst>
      <p:ext uri="{BB962C8B-B14F-4D97-AF65-F5344CB8AC3E}">
        <p14:creationId xmlns:p14="http://schemas.microsoft.com/office/powerpoint/2010/main" val="3726296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64" y="568345"/>
            <a:ext cx="7351740" cy="1560716"/>
          </a:xfrm>
        </p:spPr>
        <p:txBody>
          <a:bodyPr>
            <a:noAutofit/>
          </a:bodyPr>
          <a:lstStyle/>
          <a:p>
            <a:r>
              <a:rPr lang="en-US" sz="2800" dirty="0">
                <a:solidFill>
                  <a:schemeClr val="accent1"/>
                </a:solidFill>
              </a:rPr>
              <a:t>Professor Rachel Williams (Humanities) &amp; </a:t>
            </a:r>
            <a:br>
              <a:rPr lang="en-US" sz="2800" dirty="0">
                <a:solidFill>
                  <a:schemeClr val="accent1"/>
                </a:solidFill>
              </a:rPr>
            </a:br>
            <a:r>
              <a:rPr lang="en-US" sz="2800" dirty="0">
                <a:solidFill>
                  <a:schemeClr val="accent1"/>
                </a:solidFill>
              </a:rPr>
              <a:t>Chris Dela Cruz (Student Development)</a:t>
            </a:r>
            <a:br>
              <a:rPr lang="en-US" sz="2800" dirty="0">
                <a:solidFill>
                  <a:schemeClr val="accent1"/>
                </a:solidFill>
              </a:rPr>
            </a:b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00000"/>
                </a:solidFill>
              </a:rPr>
              <a:t>Professor Williams and Mr. Dela Cruz asked faculty to let students know about their efforts to create safe spaces for students to talk about and discuss their experiences.  A workshop series begins this Thursday, February 23</a:t>
            </a:r>
            <a:r>
              <a:rPr lang="en-US" baseline="30000" dirty="0" smtClean="0">
                <a:solidFill>
                  <a:srgbClr val="C00000"/>
                </a:solidFill>
              </a:rPr>
              <a:t>rd</a:t>
            </a:r>
            <a:r>
              <a:rPr lang="en-US" dirty="0" smtClean="0">
                <a:solidFill>
                  <a:srgbClr val="C00000"/>
                </a:solidFill>
              </a:rPr>
              <a:t>, 5:30-7 pm in the Alondra Room (see previous slide for details).  Student are anxious to share and find a sense of community with fellow students on campus.  This gives students resources for civic engagement, mental health and more.  Students are welcome to come join conversations on topics regarding but not limited to race, ethnicity, gender, sexuality, religion, etc.  Panelists will include Dr. Barbara Jaffe and Dr. Jan Schaeffer.  Facilitators are needed – please email </a:t>
            </a:r>
            <a:r>
              <a:rPr lang="en-US" dirty="0" smtClean="0">
                <a:solidFill>
                  <a:srgbClr val="C00000"/>
                </a:solidFill>
                <a:hlinkClick r:id="rId2"/>
              </a:rPr>
              <a:t>rawilliams@elcamino.edu</a:t>
            </a:r>
            <a:r>
              <a:rPr lang="en-US" dirty="0" smtClean="0">
                <a:solidFill>
                  <a:srgbClr val="C00000"/>
                </a:solidFill>
              </a:rPr>
              <a:t> if you are willing to serve. </a:t>
            </a:r>
          </a:p>
          <a:p>
            <a:r>
              <a:rPr lang="en-US" dirty="0" smtClean="0">
                <a:solidFill>
                  <a:srgbClr val="C00000"/>
                </a:solidFill>
              </a:rPr>
              <a:t>If you are reading this, send an email to </a:t>
            </a:r>
            <a:r>
              <a:rPr lang="en-US" dirty="0" smtClean="0">
                <a:solidFill>
                  <a:srgbClr val="C00000"/>
                </a:solidFill>
                <a:hlinkClick r:id="rId3"/>
              </a:rPr>
              <a:t>kdaniel@elcamino.edu</a:t>
            </a:r>
            <a:r>
              <a:rPr lang="en-US" dirty="0" smtClean="0">
                <a:solidFill>
                  <a:srgbClr val="C00000"/>
                </a:solidFill>
              </a:rPr>
              <a:t> to receive a gift card for a coffee break.  The first to respond will be our winner!  It pays to stay informed!</a:t>
            </a:r>
            <a:endParaRPr lang="en-US" dirty="0">
              <a:solidFill>
                <a:srgbClr val="C00000"/>
              </a:solidFill>
            </a:endParaRPr>
          </a:p>
        </p:txBody>
      </p:sp>
    </p:spTree>
    <p:extLst>
      <p:ext uri="{BB962C8B-B14F-4D97-AF65-F5344CB8AC3E}">
        <p14:creationId xmlns:p14="http://schemas.microsoft.com/office/powerpoint/2010/main" val="8743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p:txBody>
          <a:bodyPr/>
          <a:lstStyle/>
          <a:p>
            <a:r>
              <a:rPr lang="en-US" b="1" dirty="0" smtClean="0">
                <a:solidFill>
                  <a:schemeClr val="accent1"/>
                </a:solidFill>
              </a:rPr>
              <a:t>Welcome &amp; Introductions:</a:t>
            </a:r>
          </a:p>
          <a:p>
            <a:r>
              <a:rPr lang="en-US" dirty="0" smtClean="0">
                <a:solidFill>
                  <a:schemeClr val="accent1"/>
                </a:solidFill>
              </a:rPr>
              <a:t>New Senators: </a:t>
            </a:r>
          </a:p>
          <a:p>
            <a:pPr lvl="1"/>
            <a:r>
              <a:rPr lang="en-US" dirty="0" smtClean="0">
                <a:solidFill>
                  <a:schemeClr val="accent1"/>
                </a:solidFill>
              </a:rPr>
              <a:t>Dr. Renee Galbavy, Psychology (BSS): </a:t>
            </a:r>
            <a:r>
              <a:rPr lang="en-US" dirty="0" smtClean="0">
                <a:solidFill>
                  <a:srgbClr val="C00000"/>
                </a:solidFill>
              </a:rPr>
              <a:t>Dr. Galbavy will be filling Lance Widman’s large shoes as senator from BSS.  One of her first steps as senator has been to volunteer for the Distance Education Advisory Committee.  </a:t>
            </a:r>
          </a:p>
          <a:p>
            <a:pPr lvl="1"/>
            <a:r>
              <a:rPr lang="en-US" dirty="0" smtClean="0">
                <a:solidFill>
                  <a:schemeClr val="accent1"/>
                </a:solidFill>
              </a:rPr>
              <a:t>Charlene Brewer-Smith, Cosmetology (I&amp;T): </a:t>
            </a:r>
            <a:r>
              <a:rPr lang="en-US" dirty="0" smtClean="0">
                <a:solidFill>
                  <a:srgbClr val="C00000"/>
                </a:solidFill>
              </a:rPr>
              <a:t>Professor Brewer-Smith served as an alternate last semester but with Patty </a:t>
            </a:r>
            <a:r>
              <a:rPr lang="en-US" dirty="0" err="1" smtClean="0">
                <a:solidFill>
                  <a:srgbClr val="C00000"/>
                </a:solidFill>
              </a:rPr>
              <a:t>Gebert’s</a:t>
            </a:r>
            <a:r>
              <a:rPr lang="en-US" dirty="0" smtClean="0">
                <a:solidFill>
                  <a:srgbClr val="C00000"/>
                </a:solidFill>
              </a:rPr>
              <a:t> retirement in the fall, the I&amp;T faculty support her move to senator.  </a:t>
            </a:r>
            <a:endParaRPr lang="en-US" dirty="0">
              <a:solidFill>
                <a:srgbClr val="C00000"/>
              </a:solidFill>
            </a:endParaRPr>
          </a:p>
          <a:p>
            <a:endParaRPr lang="en-US" dirty="0" smtClean="0">
              <a:solidFill>
                <a:schemeClr val="accent1"/>
              </a:solidFill>
            </a:endParaRPr>
          </a:p>
          <a:p>
            <a:endParaRPr lang="en-US" dirty="0">
              <a:solidFill>
                <a:schemeClr val="accent1"/>
              </a:solidFill>
            </a:endParaRPr>
          </a:p>
          <a:p>
            <a:endParaRPr lang="en-US" dirty="0"/>
          </a:p>
        </p:txBody>
      </p:sp>
    </p:spTree>
    <p:extLst>
      <p:ext uri="{BB962C8B-B14F-4D97-AF65-F5344CB8AC3E}">
        <p14:creationId xmlns:p14="http://schemas.microsoft.com/office/powerpoint/2010/main" val="543536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lnSpcReduction="10000"/>
          </a:bodyPr>
          <a:lstStyle/>
          <a:p>
            <a:r>
              <a:rPr lang="en-US" b="1" dirty="0">
                <a:solidFill>
                  <a:schemeClr val="accent1"/>
                </a:solidFill>
              </a:rPr>
              <a:t>H.  Future Agenda Items</a:t>
            </a:r>
          </a:p>
          <a:p>
            <a:pPr lvl="0"/>
            <a:r>
              <a:rPr lang="en-US" dirty="0">
                <a:solidFill>
                  <a:schemeClr val="accent1"/>
                </a:solidFill>
              </a:rPr>
              <a:t>Ed Policies: </a:t>
            </a:r>
            <a:r>
              <a:rPr lang="en-US" dirty="0" smtClean="0">
                <a:solidFill>
                  <a:schemeClr val="accent1"/>
                </a:solidFill>
              </a:rPr>
              <a:t>BP/AP 4230 Grading and Academic Symbols</a:t>
            </a:r>
            <a:endParaRPr lang="en-US" dirty="0">
              <a:solidFill>
                <a:schemeClr val="accent1"/>
              </a:solidFill>
            </a:endParaRPr>
          </a:p>
          <a:p>
            <a:pPr lvl="0"/>
            <a:r>
              <a:rPr lang="en-US" dirty="0">
                <a:solidFill>
                  <a:schemeClr val="accent1"/>
                </a:solidFill>
              </a:rPr>
              <a:t>Student Success Initiatives (SSSP, SEP, BSI, BSSOT, MMA, etc.) </a:t>
            </a:r>
          </a:p>
          <a:p>
            <a:pPr lvl="0"/>
            <a:r>
              <a:rPr lang="en-US" dirty="0">
                <a:solidFill>
                  <a:schemeClr val="accent1"/>
                </a:solidFill>
              </a:rPr>
              <a:t>Enrollment Management Plan, including Dual Enrollment Initiatives</a:t>
            </a:r>
          </a:p>
          <a:p>
            <a:r>
              <a:rPr lang="en-US" dirty="0">
                <a:solidFill>
                  <a:schemeClr val="accent1"/>
                </a:solidFill>
              </a:rPr>
              <a:t>Strong Workforce Program</a:t>
            </a:r>
          </a:p>
          <a:p>
            <a:r>
              <a:rPr lang="en-US" b="1" dirty="0">
                <a:solidFill>
                  <a:schemeClr val="accent1"/>
                </a:solidFill>
              </a:rPr>
              <a:t>I. Public Comment</a:t>
            </a:r>
          </a:p>
          <a:p>
            <a:r>
              <a:rPr lang="en-US" b="1" dirty="0">
                <a:solidFill>
                  <a:schemeClr val="accent1"/>
                </a:solidFill>
              </a:rPr>
              <a:t>J. Adjourn</a:t>
            </a:r>
          </a:p>
        </p:txBody>
      </p:sp>
    </p:spTree>
    <p:extLst>
      <p:ext uri="{BB962C8B-B14F-4D97-AF65-F5344CB8AC3E}">
        <p14:creationId xmlns:p14="http://schemas.microsoft.com/office/powerpoint/2010/main" val="229880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1499616" y="2438400"/>
            <a:ext cx="7278588" cy="3651504"/>
          </a:xfrm>
        </p:spPr>
        <p:txBody>
          <a:bodyPr>
            <a:normAutofit fontScale="77500" lnSpcReduction="20000"/>
          </a:bodyPr>
          <a:lstStyle/>
          <a:p>
            <a:r>
              <a:rPr lang="en-US" b="1" dirty="0" smtClean="0">
                <a:solidFill>
                  <a:schemeClr val="accent1"/>
                </a:solidFill>
              </a:rPr>
              <a:t>Welcome &amp; Introductions, continued…</a:t>
            </a:r>
          </a:p>
          <a:p>
            <a:r>
              <a:rPr lang="en-US" dirty="0" smtClean="0">
                <a:solidFill>
                  <a:srgbClr val="C00000"/>
                </a:solidFill>
              </a:rPr>
              <a:t>At the senate’s fall brainstorming session, senators requested more opportunities to interact with their fellow senators.  So, senators </a:t>
            </a:r>
            <a:r>
              <a:rPr lang="en-US" dirty="0">
                <a:solidFill>
                  <a:srgbClr val="C00000"/>
                </a:solidFill>
              </a:rPr>
              <a:t>were invited to </a:t>
            </a:r>
            <a:r>
              <a:rPr lang="en-US" dirty="0" smtClean="0">
                <a:solidFill>
                  <a:srgbClr val="C00000"/>
                </a:solidFill>
              </a:rPr>
              <a:t>participate in a “Think-Square-Share” activity which gave them a chance to meet and exchange ideas with other senators.  Ideas were gathered with the goal of finding useful ways to continue the exchange of ideas, possibly with a campus-wide newsletter.</a:t>
            </a:r>
          </a:p>
          <a:p>
            <a:r>
              <a:rPr lang="en-US" b="1" dirty="0" smtClean="0">
                <a:solidFill>
                  <a:schemeClr val="accent1"/>
                </a:solidFill>
              </a:rPr>
              <a:t>Think-Square-Share</a:t>
            </a:r>
          </a:p>
          <a:p>
            <a:r>
              <a:rPr lang="en-US" dirty="0" smtClean="0">
                <a:solidFill>
                  <a:schemeClr val="accent1"/>
                </a:solidFill>
              </a:rPr>
              <a:t>1.  </a:t>
            </a:r>
            <a:r>
              <a:rPr lang="en-US" b="1" dirty="0" smtClean="0">
                <a:solidFill>
                  <a:schemeClr val="accent1"/>
                </a:solidFill>
              </a:rPr>
              <a:t>THINK</a:t>
            </a:r>
            <a:r>
              <a:rPr lang="en-US" dirty="0" smtClean="0">
                <a:solidFill>
                  <a:schemeClr val="accent1"/>
                </a:solidFill>
              </a:rPr>
              <a:t>: 1-2 sentences (see handout).  </a:t>
            </a:r>
            <a:r>
              <a:rPr lang="en-US" dirty="0" smtClean="0">
                <a:solidFill>
                  <a:srgbClr val="C00000"/>
                </a:solidFill>
              </a:rPr>
              <a:t>Senators were asked to share “a strategy or approach you use with students to support their success and retention.”  </a:t>
            </a:r>
          </a:p>
          <a:p>
            <a:r>
              <a:rPr lang="en-US" dirty="0" smtClean="0">
                <a:solidFill>
                  <a:schemeClr val="accent1"/>
                </a:solidFill>
              </a:rPr>
              <a:t>2.  </a:t>
            </a:r>
            <a:r>
              <a:rPr lang="en-US" b="1" dirty="0" smtClean="0">
                <a:solidFill>
                  <a:schemeClr val="accent1"/>
                </a:solidFill>
              </a:rPr>
              <a:t>SQUARE</a:t>
            </a:r>
            <a:r>
              <a:rPr lang="en-US" dirty="0" smtClean="0">
                <a:solidFill>
                  <a:schemeClr val="accent1"/>
                </a:solidFill>
              </a:rPr>
              <a:t>: Form groups of 4 and share ideas.  Choose ONE to share with Senate.</a:t>
            </a:r>
          </a:p>
          <a:p>
            <a:r>
              <a:rPr lang="en-US" dirty="0" smtClean="0">
                <a:solidFill>
                  <a:schemeClr val="accent1"/>
                </a:solidFill>
              </a:rPr>
              <a:t>3. </a:t>
            </a:r>
            <a:r>
              <a:rPr lang="en-US" b="1" dirty="0" smtClean="0">
                <a:solidFill>
                  <a:schemeClr val="accent1"/>
                </a:solidFill>
              </a:rPr>
              <a:t>SHARE</a:t>
            </a:r>
            <a:r>
              <a:rPr lang="en-US" dirty="0" smtClean="0">
                <a:solidFill>
                  <a:schemeClr val="accent1"/>
                </a:solidFill>
              </a:rPr>
              <a:t>: </a:t>
            </a:r>
            <a:r>
              <a:rPr lang="en-US" u="sng" dirty="0" smtClean="0">
                <a:solidFill>
                  <a:schemeClr val="accent1"/>
                </a:solidFill>
              </a:rPr>
              <a:t>Introduce</a:t>
            </a:r>
            <a:r>
              <a:rPr lang="en-US" dirty="0" smtClean="0">
                <a:solidFill>
                  <a:schemeClr val="accent1"/>
                </a:solidFill>
              </a:rPr>
              <a:t> ONE idea from group.  Want more information later?  See/email author.  </a:t>
            </a:r>
          </a:p>
          <a:p>
            <a:endParaRPr lang="en-US" dirty="0">
              <a:solidFill>
                <a:schemeClr val="accent1"/>
              </a:solidFill>
            </a:endParaRPr>
          </a:p>
          <a:p>
            <a:endParaRPr lang="en-US" dirty="0"/>
          </a:p>
        </p:txBody>
      </p:sp>
    </p:spTree>
    <p:extLst>
      <p:ext uri="{BB962C8B-B14F-4D97-AF65-F5344CB8AC3E}">
        <p14:creationId xmlns:p14="http://schemas.microsoft.com/office/powerpoint/2010/main" val="319729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2200276" y="2438399"/>
            <a:ext cx="6577928" cy="4275551"/>
          </a:xfrm>
        </p:spPr>
        <p:txBody>
          <a:bodyPr>
            <a:normAutofit fontScale="70000" lnSpcReduction="20000"/>
          </a:bodyPr>
          <a:lstStyle/>
          <a:p>
            <a:pPr marL="0" indent="0">
              <a:buNone/>
            </a:pPr>
            <a:r>
              <a:rPr lang="en-US" sz="2600" b="1" u="sng" dirty="0" smtClean="0">
                <a:solidFill>
                  <a:schemeClr val="accent4"/>
                </a:solidFill>
              </a:rPr>
              <a:t>Reminder: Next Senate Meeting is THURSDAY 3.9.17</a:t>
            </a:r>
          </a:p>
          <a:p>
            <a:r>
              <a:rPr lang="en-US" dirty="0" smtClean="0">
                <a:solidFill>
                  <a:srgbClr val="C00000"/>
                </a:solidFill>
              </a:rPr>
              <a:t>KDD noted that the next senate meeting has been moved to Thursday so our Compton colleagues could schedule their Faculty Council meeting during the senate’s typical time slot on Tuesdays.  This is to coincide with the accreditation team visit.</a:t>
            </a:r>
          </a:p>
          <a:p>
            <a:r>
              <a:rPr lang="en-US" b="1" dirty="0" smtClean="0">
                <a:solidFill>
                  <a:schemeClr val="accent6"/>
                </a:solidFill>
              </a:rPr>
              <a:t>Pages 14-17 </a:t>
            </a:r>
            <a:r>
              <a:rPr lang="en-US" b="1" dirty="0">
                <a:solidFill>
                  <a:schemeClr val="accent6"/>
                </a:solidFill>
              </a:rPr>
              <a:t>in Senate Packet</a:t>
            </a:r>
          </a:p>
          <a:p>
            <a:r>
              <a:rPr lang="en-US" b="1" dirty="0"/>
              <a:t>Collegial Consultation at ECC</a:t>
            </a:r>
          </a:p>
          <a:p>
            <a:r>
              <a:rPr lang="en-US" dirty="0"/>
              <a:t>Minutes </a:t>
            </a:r>
            <a:r>
              <a:rPr lang="en-US" dirty="0" smtClean="0"/>
              <a:t>from two of the college’s </a:t>
            </a:r>
            <a:r>
              <a:rPr lang="en-US" dirty="0"/>
              <a:t>collegial consultation </a:t>
            </a:r>
            <a:r>
              <a:rPr lang="en-US" dirty="0" smtClean="0"/>
              <a:t>committees were included in the packet: </a:t>
            </a:r>
            <a:r>
              <a:rPr lang="en-US" dirty="0"/>
              <a:t>College Council &amp; PBC.  For all official meeting agendas and minutes visit:</a:t>
            </a:r>
          </a:p>
          <a:p>
            <a:r>
              <a:rPr lang="en-US" u="sng" dirty="0">
                <a:hlinkClick r:id="rId2"/>
              </a:rPr>
              <a:t>http://www.elcamino.edu/administration/campus-committees/college-council/index.asp</a:t>
            </a:r>
            <a:endParaRPr lang="en-US" dirty="0"/>
          </a:p>
          <a:p>
            <a:r>
              <a:rPr lang="en-US" u="sng" dirty="0">
                <a:hlinkClick r:id="rId3"/>
              </a:rPr>
              <a:t>http://www.elcamino.edu/administration/president/pbc/</a:t>
            </a:r>
            <a:r>
              <a:rPr lang="en-US" dirty="0"/>
              <a:t>.</a:t>
            </a:r>
          </a:p>
          <a:p>
            <a:r>
              <a:rPr lang="en-US" dirty="0" smtClean="0"/>
              <a:t>Review </a:t>
            </a:r>
            <a:r>
              <a:rPr lang="en-US" dirty="0"/>
              <a:t>“Making Decisions at El Camino College” to learn more about how campus decisions are made, included in Senate Handbook and available at:</a:t>
            </a:r>
          </a:p>
          <a:p>
            <a:r>
              <a:rPr lang="en-US" u="sng" dirty="0">
                <a:hlinkClick r:id="rId4"/>
              </a:rPr>
              <a:t>https://</a:t>
            </a:r>
            <a:r>
              <a:rPr lang="en-US" u="sng" dirty="0" smtClean="0">
                <a:hlinkClick r:id="rId4"/>
              </a:rPr>
              <a:t>www.elcamino.edu/administration/ir/docs/planning/MakingDecisionsElCaminoCollege2015.pdf</a:t>
            </a:r>
            <a:endParaRPr lang="en-US" dirty="0"/>
          </a:p>
        </p:txBody>
      </p:sp>
    </p:spTree>
    <p:extLst>
      <p:ext uri="{BB962C8B-B14F-4D97-AF65-F5344CB8AC3E}">
        <p14:creationId xmlns:p14="http://schemas.microsoft.com/office/powerpoint/2010/main" val="228327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987552" y="2438400"/>
            <a:ext cx="7790652" cy="4157472"/>
          </a:xfrm>
        </p:spPr>
        <p:txBody>
          <a:bodyPr>
            <a:normAutofit fontScale="62500" lnSpcReduction="20000"/>
          </a:bodyPr>
          <a:lstStyle/>
          <a:p>
            <a:r>
              <a:rPr lang="en-US" dirty="0" smtClean="0">
                <a:solidFill>
                  <a:srgbClr val="C00000"/>
                </a:solidFill>
              </a:rPr>
              <a:t>In an effort to support the senate’s Goal #2 (Strengthen faculty involvement in the activities of the Academic Senate), deans and directors have agreed to include the Academic Senate as a standing agenda item at division and department meetings.  Senators were asked to support these efforts by providing updates on senate business and activities and by inviting faculty input and involvement.   Senators were reminded that each senator represents 12 FT faculty and that senators are asked to:  </a:t>
            </a:r>
          </a:p>
          <a:p>
            <a:r>
              <a:rPr lang="en-US" u="sng" dirty="0" smtClean="0"/>
              <a:t>Before </a:t>
            </a:r>
            <a:r>
              <a:rPr lang="en-US" u="sng" dirty="0"/>
              <a:t>meetings</a:t>
            </a:r>
            <a:r>
              <a:rPr lang="en-US" dirty="0"/>
              <a:t>: Review packet, consult with constituents. </a:t>
            </a:r>
          </a:p>
          <a:p>
            <a:r>
              <a:rPr lang="en-US" u="sng" dirty="0"/>
              <a:t>During meetings</a:t>
            </a:r>
            <a:r>
              <a:rPr lang="en-US" dirty="0"/>
              <a:t>: </a:t>
            </a:r>
            <a:r>
              <a:rPr lang="en-US" dirty="0" smtClean="0"/>
              <a:t>Offer comments</a:t>
            </a:r>
            <a:r>
              <a:rPr lang="en-US" dirty="0"/>
              <a:t>, input and feedback. </a:t>
            </a:r>
            <a:endParaRPr lang="en-US" dirty="0" smtClean="0"/>
          </a:p>
          <a:p>
            <a:r>
              <a:rPr lang="en-US" u="sng" dirty="0" smtClean="0"/>
              <a:t>After </a:t>
            </a:r>
            <a:r>
              <a:rPr lang="en-US" u="sng" dirty="0"/>
              <a:t>meetings</a:t>
            </a:r>
            <a:r>
              <a:rPr lang="en-US" dirty="0"/>
              <a:t>: Share information and consult with constituents (e.g., share at division/</a:t>
            </a:r>
            <a:r>
              <a:rPr lang="en-US" dirty="0" err="1"/>
              <a:t>dept</a:t>
            </a:r>
            <a:r>
              <a:rPr lang="en-US" dirty="0"/>
              <a:t> meetings, post meeting packet in mailroom</a:t>
            </a:r>
            <a:r>
              <a:rPr lang="en-US" dirty="0" smtClean="0"/>
              <a:t>).</a:t>
            </a:r>
            <a:endParaRPr lang="en-US" b="1" dirty="0" smtClean="0"/>
          </a:p>
          <a:p>
            <a:r>
              <a:rPr lang="en-US" b="1" dirty="0" smtClean="0"/>
              <a:t>Institutional Effectiveness Outcomes: Certificates</a:t>
            </a:r>
          </a:p>
          <a:p>
            <a:r>
              <a:rPr lang="en-US" dirty="0" smtClean="0">
                <a:solidFill>
                  <a:srgbClr val="C00000"/>
                </a:solidFill>
              </a:rPr>
              <a:t>There has been a recent drop in the number of students earning certificates. </a:t>
            </a:r>
            <a:r>
              <a:rPr lang="en-US" dirty="0" smtClean="0"/>
              <a:t> Please encourage students to consider certificates.  They should see their counselor to make an informed choice and prevent any issues with financial aid.</a:t>
            </a:r>
          </a:p>
          <a:p>
            <a:r>
              <a:rPr lang="en-US" b="1" dirty="0">
                <a:solidFill>
                  <a:schemeClr val="accent1"/>
                </a:solidFill>
              </a:rPr>
              <a:t>THANK YOU: Faculty Search Committee Representatives</a:t>
            </a:r>
          </a:p>
          <a:p>
            <a:r>
              <a:rPr lang="en-US" dirty="0"/>
              <a:t>John Baranski (Library), Sue Dowden (HDEV), Renee Galbavy (History), Janet Young (</a:t>
            </a:r>
            <a:r>
              <a:rPr lang="en-US" dirty="0" err="1"/>
              <a:t>Poli</a:t>
            </a:r>
            <a:r>
              <a:rPr lang="en-US" dirty="0"/>
              <a:t> </a:t>
            </a:r>
            <a:r>
              <a:rPr lang="en-US" dirty="0" err="1"/>
              <a:t>Sci</a:t>
            </a:r>
            <a:r>
              <a:rPr lang="en-US" dirty="0" smtClean="0"/>
              <a:t>)</a:t>
            </a:r>
          </a:p>
          <a:p>
            <a:r>
              <a:rPr lang="en-US" dirty="0" smtClean="0">
                <a:solidFill>
                  <a:srgbClr val="C00000"/>
                </a:solidFill>
              </a:rPr>
              <a:t>There will be a number of faculty searches this semester and all require senate representation, so please consider serving.</a:t>
            </a:r>
            <a:endParaRPr lang="en-US" dirty="0">
              <a:solidFill>
                <a:srgbClr val="C00000"/>
              </a:solidFill>
            </a:endParaRPr>
          </a:p>
          <a:p>
            <a:endParaRPr lang="en-US" b="1" dirty="0"/>
          </a:p>
        </p:txBody>
      </p:sp>
    </p:spTree>
    <p:extLst>
      <p:ext uri="{BB962C8B-B14F-4D97-AF65-F5344CB8AC3E}">
        <p14:creationId xmlns:p14="http://schemas.microsoft.com/office/powerpoint/2010/main" val="2973379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2200276" y="2438400"/>
            <a:ext cx="6577928" cy="4157472"/>
          </a:xfrm>
        </p:spPr>
        <p:txBody>
          <a:bodyPr>
            <a:normAutofit/>
          </a:bodyPr>
          <a:lstStyle/>
          <a:p>
            <a:r>
              <a:rPr lang="en-US" b="1" dirty="0" smtClean="0"/>
              <a:t>ASCCC Events: Exec Committee </a:t>
            </a:r>
            <a:r>
              <a:rPr lang="en-US" b="1" dirty="0"/>
              <a:t>m</a:t>
            </a:r>
            <a:r>
              <a:rPr lang="en-US" b="1" dirty="0" smtClean="0"/>
              <a:t>eeting was hosted by ECC on February 2nd</a:t>
            </a:r>
            <a:endParaRPr lang="en-US" b="1" dirty="0"/>
          </a:p>
          <a:p>
            <a:r>
              <a:rPr lang="en-US" dirty="0" smtClean="0"/>
              <a:t>Thank </a:t>
            </a:r>
            <a:r>
              <a:rPr lang="en-US" dirty="0" err="1" smtClean="0"/>
              <a:t>you’s</a:t>
            </a:r>
            <a:r>
              <a:rPr lang="en-US" dirty="0" smtClean="0"/>
              <a:t>:</a:t>
            </a:r>
          </a:p>
          <a:p>
            <a:r>
              <a:rPr lang="en-US" dirty="0" smtClean="0"/>
              <a:t>Dr. Shankweiler for sponsoring lunch &amp; attending.</a:t>
            </a:r>
          </a:p>
          <a:p>
            <a:r>
              <a:rPr lang="en-US" dirty="0" smtClean="0"/>
              <a:t>Chris Gold for helping welcome the team.</a:t>
            </a:r>
          </a:p>
          <a:p>
            <a:r>
              <a:rPr lang="en-US" dirty="0" smtClean="0"/>
              <a:t>Donna Baldwin (Library), Sal Valencia (Media Services), Mimi (Catering), Araceli Palacio Broadhead (VPAA), Sheryl Kimball (ITS), Maria Cortez (BSS), Debbie Turano &amp; Robert Brobst (Facilities).</a:t>
            </a:r>
            <a:endParaRPr lang="en-US" dirty="0"/>
          </a:p>
          <a:p>
            <a:endParaRPr lang="en-US" dirty="0"/>
          </a:p>
        </p:txBody>
      </p:sp>
      <p:pic>
        <p:nvPicPr>
          <p:cNvPr id="4" name="Picture 3"/>
          <p:cNvPicPr>
            <a:picLocks noChangeAspect="1"/>
          </p:cNvPicPr>
          <p:nvPr/>
        </p:nvPicPr>
        <p:blipFill>
          <a:blip r:embed="rId2"/>
          <a:stretch>
            <a:fillRect/>
          </a:stretch>
        </p:blipFill>
        <p:spPr>
          <a:xfrm>
            <a:off x="2227675" y="5720474"/>
            <a:ext cx="5314950" cy="1028700"/>
          </a:xfrm>
          <a:prstGeom prst="rect">
            <a:avLst/>
          </a:prstGeom>
        </p:spPr>
      </p:pic>
    </p:spTree>
    <p:extLst>
      <p:ext uri="{BB962C8B-B14F-4D97-AF65-F5344CB8AC3E}">
        <p14:creationId xmlns:p14="http://schemas.microsoft.com/office/powerpoint/2010/main" val="193100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2200276" y="2438400"/>
            <a:ext cx="6577928" cy="4157472"/>
          </a:xfrm>
        </p:spPr>
        <p:txBody>
          <a:bodyPr>
            <a:normAutofit fontScale="85000" lnSpcReduction="20000"/>
          </a:bodyPr>
          <a:lstStyle/>
          <a:p>
            <a:r>
              <a:rPr lang="en-US" b="1" dirty="0" smtClean="0"/>
              <a:t>ASCCC Events: Upcoming</a:t>
            </a:r>
            <a:endParaRPr lang="en-US" b="1" dirty="0"/>
          </a:p>
          <a:p>
            <a:r>
              <a:rPr lang="en-US" dirty="0"/>
              <a:t>Minimum Qualifications Workshop South, March 10.</a:t>
            </a:r>
          </a:p>
          <a:p>
            <a:r>
              <a:rPr lang="en-US" dirty="0"/>
              <a:t>Spring Plenary: April 20-22</a:t>
            </a:r>
            <a:r>
              <a:rPr lang="en-US" dirty="0" smtClean="0"/>
              <a:t>.  </a:t>
            </a:r>
            <a:r>
              <a:rPr lang="en-US" dirty="0" smtClean="0">
                <a:solidFill>
                  <a:srgbClr val="C00000"/>
                </a:solidFill>
              </a:rPr>
              <a:t>(Please see Kristie if you are interested in attending the Spring Plenary.)</a:t>
            </a:r>
            <a:endParaRPr lang="en-US" dirty="0">
              <a:solidFill>
                <a:srgbClr val="C00000"/>
              </a:solidFill>
            </a:endParaRPr>
          </a:p>
          <a:p>
            <a:r>
              <a:rPr lang="en-US" dirty="0"/>
              <a:t>Instructional Design and Innovation, March 17-18. </a:t>
            </a:r>
          </a:p>
          <a:p>
            <a:r>
              <a:rPr lang="en-US" dirty="0"/>
              <a:t>CTE Leadership Institute, May 5-6.</a:t>
            </a:r>
          </a:p>
          <a:p>
            <a:r>
              <a:rPr lang="en-US" dirty="0"/>
              <a:t>Legislative Advocacy Day, May 9. </a:t>
            </a:r>
          </a:p>
          <a:p>
            <a:r>
              <a:rPr lang="en-US" dirty="0"/>
              <a:t>Faculty Leadership Institute, June 15-17.</a:t>
            </a:r>
          </a:p>
          <a:p>
            <a:r>
              <a:rPr lang="en-US" dirty="0"/>
              <a:t>Curriculum Institute, July 12-15.</a:t>
            </a:r>
          </a:p>
          <a:p>
            <a:r>
              <a:rPr lang="en-US" dirty="0"/>
              <a:t>More info: </a:t>
            </a:r>
            <a:r>
              <a:rPr lang="en-US" dirty="0">
                <a:hlinkClick r:id="rId2"/>
              </a:rPr>
              <a:t>www.asccc.org</a:t>
            </a:r>
            <a:r>
              <a:rPr lang="en-US" dirty="0"/>
              <a:t>.</a:t>
            </a:r>
          </a:p>
          <a:p>
            <a:r>
              <a:rPr lang="en-US" dirty="0"/>
              <a:t>Apply through your division office for funding through the District-Wide Conference Committee</a:t>
            </a:r>
            <a:r>
              <a:rPr lang="en-US" dirty="0" smtClean="0"/>
              <a:t>.</a:t>
            </a:r>
          </a:p>
          <a:p>
            <a:endParaRPr lang="en-US" dirty="0"/>
          </a:p>
        </p:txBody>
      </p:sp>
    </p:spTree>
    <p:extLst>
      <p:ext uri="{BB962C8B-B14F-4D97-AF65-F5344CB8AC3E}">
        <p14:creationId xmlns:p14="http://schemas.microsoft.com/office/powerpoint/2010/main" val="1305897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80019</TotalTime>
  <Words>4018</Words>
  <Application>Microsoft Office PowerPoint</Application>
  <PresentationFormat>On-screen Show (4:3)</PresentationFormat>
  <Paragraphs>265</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Century Schoolbook</vt:lpstr>
      <vt:lpstr>Corbel</vt:lpstr>
      <vt:lpstr>Feathered</vt:lpstr>
      <vt:lpstr>Important note: </vt:lpstr>
      <vt:lpstr>ECC  Academic Senate February 21, 2017  Please sign in &amp;  pick up name card.</vt:lpstr>
      <vt:lpstr>Agenda</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Congrats ECC Educational Development Department! Honorable Mention, Exemplary Program Award from the CCC Board of Governors. </vt:lpstr>
      <vt:lpstr>C. Officer Reports:  VP Compton Ctr., Paul Flor</vt:lpstr>
      <vt:lpstr>C. Officer Reports:  Chair, Curriculum: Allison Carr  </vt:lpstr>
      <vt:lpstr>C. Officer Reports:  VP, Ed. Policies, Chris Gold </vt:lpstr>
      <vt:lpstr>C. Officer Reports:  VP, Ed. Policies, Chris Gold </vt:lpstr>
      <vt:lpstr>C.  Officer Reports: VP Faculty Development,  Stacey Allen</vt:lpstr>
      <vt:lpstr>C. Officer Reports:</vt:lpstr>
      <vt:lpstr>Assessment of Learning Committee</vt:lpstr>
      <vt:lpstr>Academic Senate SLO Symposium</vt:lpstr>
      <vt:lpstr>SLO/PLO assessments </vt:lpstr>
      <vt:lpstr>Program Review</vt:lpstr>
      <vt:lpstr>D. Special Committee Reports</vt:lpstr>
      <vt:lpstr>E. Unfinished Business: None</vt:lpstr>
      <vt:lpstr>F. New Business: Review Senate Goals for 2016-2017</vt:lpstr>
      <vt:lpstr>F. New Business: Review Senate Goals for 2016-2017</vt:lpstr>
      <vt:lpstr>F. New Business: Review Senate Goals for 2016-2017</vt:lpstr>
      <vt:lpstr>F. New Business: Review Senate Goals for 2016-2017</vt:lpstr>
      <vt:lpstr>F. New Business: Review Senate Goals for 2016-2017</vt:lpstr>
      <vt:lpstr>F. New Business: Review Senate Goals for 2016-2017</vt:lpstr>
      <vt:lpstr>F. New Business: Review Senate Goals for 2016-2017</vt:lpstr>
      <vt:lpstr>F. New Business: ECC Comprehensive Master Plan</vt:lpstr>
      <vt:lpstr>Comprehensive Master Plan 2017</vt:lpstr>
      <vt:lpstr>Staffing Plan</vt:lpstr>
      <vt:lpstr>Next Steps</vt:lpstr>
      <vt:lpstr>G. Information Items -- Discussion: Dreamers Task Force Update</vt:lpstr>
      <vt:lpstr>G. Information Items -- Discussion: Dreamers Task Force Update</vt:lpstr>
      <vt:lpstr>G. Information Items -- Discussion: Dreamers Task Force Update Rene Lozano (Counseling)</vt:lpstr>
      <vt:lpstr>G. Information Items -- Discussion: Dreamers Task Force Update Rene Lozano (Counseling)</vt:lpstr>
      <vt:lpstr>PowerPoint Presentation</vt:lpstr>
      <vt:lpstr>Professor Rachel Williams (Humanities) &amp;  Chris Dela Cruz (Student Development) </vt:lpstr>
      <vt:lpstr>Agenda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DanielDiGregorio</dc:creator>
  <cp:lastModifiedBy>Kristie DanielDiGregorio</cp:lastModifiedBy>
  <cp:revision>212</cp:revision>
  <cp:lastPrinted>2017-07-27T20:10:29Z</cp:lastPrinted>
  <dcterms:created xsi:type="dcterms:W3CDTF">2016-09-06T01:44:30Z</dcterms:created>
  <dcterms:modified xsi:type="dcterms:W3CDTF">2017-08-17T15:55:29Z</dcterms:modified>
</cp:coreProperties>
</file>