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6" r:id="rId1"/>
  </p:sldMasterIdLst>
  <p:notesMasterIdLst>
    <p:notesMasterId r:id="rId33"/>
  </p:notesMasterIdLst>
  <p:handoutMasterIdLst>
    <p:handoutMasterId r:id="rId34"/>
  </p:handoutMasterIdLst>
  <p:sldIdLst>
    <p:sldId id="312" r:id="rId2"/>
    <p:sldId id="257" r:id="rId3"/>
    <p:sldId id="261" r:id="rId4"/>
    <p:sldId id="287" r:id="rId5"/>
    <p:sldId id="308" r:id="rId6"/>
    <p:sldId id="299" r:id="rId7"/>
    <p:sldId id="297" r:id="rId8"/>
    <p:sldId id="300" r:id="rId9"/>
    <p:sldId id="274" r:id="rId10"/>
    <p:sldId id="288" r:id="rId11"/>
    <p:sldId id="291" r:id="rId12"/>
    <p:sldId id="279" r:id="rId13"/>
    <p:sldId id="292" r:id="rId14"/>
    <p:sldId id="298" r:id="rId15"/>
    <p:sldId id="280" r:id="rId16"/>
    <p:sldId id="301" r:id="rId17"/>
    <p:sldId id="294" r:id="rId18"/>
    <p:sldId id="295" r:id="rId19"/>
    <p:sldId id="296" r:id="rId20"/>
    <p:sldId id="284" r:id="rId21"/>
    <p:sldId id="310" r:id="rId22"/>
    <p:sldId id="309" r:id="rId23"/>
    <p:sldId id="307" r:id="rId24"/>
    <p:sldId id="304" r:id="rId25"/>
    <p:sldId id="305" r:id="rId26"/>
    <p:sldId id="302" r:id="rId27"/>
    <p:sldId id="303" r:id="rId28"/>
    <p:sldId id="285" r:id="rId29"/>
    <p:sldId id="311" r:id="rId30"/>
    <p:sldId id="306" r:id="rId31"/>
    <p:sldId id="286" r:id="rId32"/>
  </p:sldIdLst>
  <p:sldSz cx="9144000" cy="6858000" type="screen4x3"/>
  <p:notesSz cx="6858000" cy="9296400"/>
  <p:custDataLst>
    <p:tags r:id="rId3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2988" autoAdjust="0"/>
  </p:normalViewPr>
  <p:slideViewPr>
    <p:cSldViewPr snapToGrid="0">
      <p:cViewPr varScale="1">
        <p:scale>
          <a:sx n="49" d="100"/>
          <a:sy n="49" d="100"/>
        </p:scale>
        <p:origin x="178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66434"/>
          </a:xfrm>
          <a:prstGeom prst="rect">
            <a:avLst/>
          </a:prstGeom>
        </p:spPr>
        <p:txBody>
          <a:bodyPr vert="horz" lIns="91429" tIns="45715" rIns="91429" bIns="45715" rtlCol="0"/>
          <a:lstStyle>
            <a:lvl1pPr algn="l">
              <a:defRPr sz="1200"/>
            </a:lvl1pPr>
          </a:lstStyle>
          <a:p>
            <a:endParaRPr lang="en-US"/>
          </a:p>
        </p:txBody>
      </p:sp>
      <p:sp>
        <p:nvSpPr>
          <p:cNvPr id="3" name="Date Placeholder 2"/>
          <p:cNvSpPr>
            <a:spLocks noGrp="1"/>
          </p:cNvSpPr>
          <p:nvPr>
            <p:ph type="dt" sz="quarter" idx="1"/>
          </p:nvPr>
        </p:nvSpPr>
        <p:spPr>
          <a:xfrm>
            <a:off x="3884614" y="0"/>
            <a:ext cx="2971800" cy="466434"/>
          </a:xfrm>
          <a:prstGeom prst="rect">
            <a:avLst/>
          </a:prstGeom>
        </p:spPr>
        <p:txBody>
          <a:bodyPr vert="horz" lIns="91429" tIns="45715" rIns="91429" bIns="45715" rtlCol="0"/>
          <a:lstStyle>
            <a:lvl1pPr algn="r">
              <a:defRPr sz="1200"/>
            </a:lvl1pPr>
          </a:lstStyle>
          <a:p>
            <a:fld id="{5A5F7256-7716-419B-A67C-0E60B508AC89}" type="datetimeFigureOut">
              <a:rPr lang="en-US" smtClean="0"/>
              <a:t>8/16/2017</a:t>
            </a:fld>
            <a:endParaRPr lang="en-US"/>
          </a:p>
        </p:txBody>
      </p:sp>
      <p:sp>
        <p:nvSpPr>
          <p:cNvPr id="4" name="Footer Placeholder 3"/>
          <p:cNvSpPr>
            <a:spLocks noGrp="1"/>
          </p:cNvSpPr>
          <p:nvPr>
            <p:ph type="ftr" sz="quarter" idx="2"/>
          </p:nvPr>
        </p:nvSpPr>
        <p:spPr>
          <a:xfrm>
            <a:off x="1" y="8829968"/>
            <a:ext cx="2971800" cy="466433"/>
          </a:xfrm>
          <a:prstGeom prst="rect">
            <a:avLst/>
          </a:prstGeom>
        </p:spPr>
        <p:txBody>
          <a:bodyPr vert="horz" lIns="91429" tIns="45715" rIns="91429"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3884614" y="8829968"/>
            <a:ext cx="2971800" cy="466433"/>
          </a:xfrm>
          <a:prstGeom prst="rect">
            <a:avLst/>
          </a:prstGeom>
        </p:spPr>
        <p:txBody>
          <a:bodyPr vert="horz" lIns="91429" tIns="45715" rIns="91429" bIns="45715" rtlCol="0" anchor="b"/>
          <a:lstStyle>
            <a:lvl1pPr algn="r">
              <a:defRPr sz="1200"/>
            </a:lvl1pPr>
          </a:lstStyle>
          <a:p>
            <a:fld id="{0477DDDD-0D76-4E36-ABBD-E5DE0F43DB19}" type="slidenum">
              <a:rPr lang="en-US" smtClean="0"/>
              <a:t>‹#›</a:t>
            </a:fld>
            <a:endParaRPr lang="en-US"/>
          </a:p>
        </p:txBody>
      </p:sp>
    </p:spTree>
    <p:extLst>
      <p:ext uri="{BB962C8B-B14F-4D97-AF65-F5344CB8AC3E}">
        <p14:creationId xmlns:p14="http://schemas.microsoft.com/office/powerpoint/2010/main" val="39328951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66434"/>
          </a:xfrm>
          <a:prstGeom prst="rect">
            <a:avLst/>
          </a:prstGeom>
        </p:spPr>
        <p:txBody>
          <a:bodyPr vert="horz" lIns="91429" tIns="45715" rIns="91429" bIns="45715" rtlCol="0"/>
          <a:lstStyle>
            <a:lvl1pPr algn="l">
              <a:defRPr sz="1200"/>
            </a:lvl1pPr>
          </a:lstStyle>
          <a:p>
            <a:endParaRPr lang="en-US"/>
          </a:p>
        </p:txBody>
      </p:sp>
      <p:sp>
        <p:nvSpPr>
          <p:cNvPr id="3" name="Date Placeholder 2"/>
          <p:cNvSpPr>
            <a:spLocks noGrp="1"/>
          </p:cNvSpPr>
          <p:nvPr>
            <p:ph type="dt" idx="1"/>
          </p:nvPr>
        </p:nvSpPr>
        <p:spPr>
          <a:xfrm>
            <a:off x="3884614" y="0"/>
            <a:ext cx="2971800" cy="466434"/>
          </a:xfrm>
          <a:prstGeom prst="rect">
            <a:avLst/>
          </a:prstGeom>
        </p:spPr>
        <p:txBody>
          <a:bodyPr vert="horz" lIns="91429" tIns="45715" rIns="91429" bIns="45715" rtlCol="0"/>
          <a:lstStyle>
            <a:lvl1pPr algn="r">
              <a:defRPr sz="1200"/>
            </a:lvl1pPr>
          </a:lstStyle>
          <a:p>
            <a:fld id="{E012693C-D338-4AFC-B7A4-091B0C228124}" type="datetimeFigureOut">
              <a:rPr lang="en-US" smtClean="0"/>
              <a:t>8/16/2017</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29" tIns="45715" rIns="91429" bIns="45715"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29" tIns="45715" rIns="91429" bIns="457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8"/>
            <a:ext cx="2971800" cy="466433"/>
          </a:xfrm>
          <a:prstGeom prst="rect">
            <a:avLst/>
          </a:prstGeom>
        </p:spPr>
        <p:txBody>
          <a:bodyPr vert="horz" lIns="91429" tIns="45715" rIns="91429" bIns="45715"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829968"/>
            <a:ext cx="2971800" cy="466433"/>
          </a:xfrm>
          <a:prstGeom prst="rect">
            <a:avLst/>
          </a:prstGeom>
        </p:spPr>
        <p:txBody>
          <a:bodyPr vert="horz" lIns="91429" tIns="45715" rIns="91429" bIns="45715" rtlCol="0" anchor="b"/>
          <a:lstStyle>
            <a:lvl1pPr algn="r">
              <a:defRPr sz="1200"/>
            </a:lvl1pPr>
          </a:lstStyle>
          <a:p>
            <a:fld id="{B84A4A27-DC68-400F-ABD7-FA2FF2FA4928}" type="slidenum">
              <a:rPr lang="en-US" smtClean="0"/>
              <a:t>‹#›</a:t>
            </a:fld>
            <a:endParaRPr lang="en-US"/>
          </a:p>
        </p:txBody>
      </p:sp>
    </p:spTree>
    <p:extLst>
      <p:ext uri="{BB962C8B-B14F-4D97-AF65-F5344CB8AC3E}">
        <p14:creationId xmlns:p14="http://schemas.microsoft.com/office/powerpoint/2010/main" val="2534788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FF3C07-C359-430D-8890-2FDCEA1D6D08}" type="slidenum">
              <a:rPr lang="en-US" smtClean="0"/>
              <a:t>3</a:t>
            </a:fld>
            <a:endParaRPr lang="en-US"/>
          </a:p>
        </p:txBody>
      </p:sp>
    </p:spTree>
    <p:extLst>
      <p:ext uri="{BB962C8B-B14F-4D97-AF65-F5344CB8AC3E}">
        <p14:creationId xmlns:p14="http://schemas.microsoft.com/office/powerpoint/2010/main" val="24187720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FF3C07-C359-430D-8890-2FDCEA1D6D08}" type="slidenum">
              <a:rPr lang="en-US" smtClean="0"/>
              <a:t>25</a:t>
            </a:fld>
            <a:endParaRPr lang="en-US"/>
          </a:p>
        </p:txBody>
      </p:sp>
    </p:spTree>
    <p:extLst>
      <p:ext uri="{BB962C8B-B14F-4D97-AF65-F5344CB8AC3E}">
        <p14:creationId xmlns:p14="http://schemas.microsoft.com/office/powerpoint/2010/main" val="27479294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FF3C07-C359-430D-8890-2FDCEA1D6D08}" type="slidenum">
              <a:rPr lang="en-US" smtClean="0"/>
              <a:t>28</a:t>
            </a:fld>
            <a:endParaRPr lang="en-US"/>
          </a:p>
        </p:txBody>
      </p:sp>
    </p:spTree>
    <p:extLst>
      <p:ext uri="{BB962C8B-B14F-4D97-AF65-F5344CB8AC3E}">
        <p14:creationId xmlns:p14="http://schemas.microsoft.com/office/powerpoint/2010/main" val="2584152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FF3C07-C359-430D-8890-2FDCEA1D6D08}" type="slidenum">
              <a:rPr lang="en-US" smtClean="0"/>
              <a:t>29</a:t>
            </a:fld>
            <a:endParaRPr lang="en-US"/>
          </a:p>
        </p:txBody>
      </p:sp>
    </p:spTree>
    <p:extLst>
      <p:ext uri="{BB962C8B-B14F-4D97-AF65-F5344CB8AC3E}">
        <p14:creationId xmlns:p14="http://schemas.microsoft.com/office/powerpoint/2010/main" val="3028061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FF3C07-C359-430D-8890-2FDCEA1D6D08}" type="slidenum">
              <a:rPr lang="en-US" smtClean="0"/>
              <a:t>4</a:t>
            </a:fld>
            <a:endParaRPr lang="en-US"/>
          </a:p>
        </p:txBody>
      </p:sp>
    </p:spTree>
    <p:extLst>
      <p:ext uri="{BB962C8B-B14F-4D97-AF65-F5344CB8AC3E}">
        <p14:creationId xmlns:p14="http://schemas.microsoft.com/office/powerpoint/2010/main" val="2862723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FF3C07-C359-430D-8890-2FDCEA1D6D08}" type="slidenum">
              <a:rPr lang="en-US" smtClean="0"/>
              <a:t>5</a:t>
            </a:fld>
            <a:endParaRPr lang="en-US"/>
          </a:p>
        </p:txBody>
      </p:sp>
    </p:spTree>
    <p:extLst>
      <p:ext uri="{BB962C8B-B14F-4D97-AF65-F5344CB8AC3E}">
        <p14:creationId xmlns:p14="http://schemas.microsoft.com/office/powerpoint/2010/main" val="2754874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FF3C07-C359-430D-8890-2FDCEA1D6D08}" type="slidenum">
              <a:rPr lang="en-US" smtClean="0"/>
              <a:t>6</a:t>
            </a:fld>
            <a:endParaRPr lang="en-US"/>
          </a:p>
        </p:txBody>
      </p:sp>
    </p:spTree>
    <p:extLst>
      <p:ext uri="{BB962C8B-B14F-4D97-AF65-F5344CB8AC3E}">
        <p14:creationId xmlns:p14="http://schemas.microsoft.com/office/powerpoint/2010/main" val="1300991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FF3C07-C359-430D-8890-2FDCEA1D6D08}" type="slidenum">
              <a:rPr lang="en-US" smtClean="0"/>
              <a:t>9</a:t>
            </a:fld>
            <a:endParaRPr lang="en-US"/>
          </a:p>
        </p:txBody>
      </p:sp>
    </p:spTree>
    <p:extLst>
      <p:ext uri="{BB962C8B-B14F-4D97-AF65-F5344CB8AC3E}">
        <p14:creationId xmlns:p14="http://schemas.microsoft.com/office/powerpoint/2010/main" val="40487715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FF3C07-C359-430D-8890-2FDCEA1D6D08}" type="slidenum">
              <a:rPr lang="en-US" smtClean="0"/>
              <a:t>15</a:t>
            </a:fld>
            <a:endParaRPr lang="en-US"/>
          </a:p>
        </p:txBody>
      </p:sp>
    </p:spTree>
    <p:extLst>
      <p:ext uri="{BB962C8B-B14F-4D97-AF65-F5344CB8AC3E}">
        <p14:creationId xmlns:p14="http://schemas.microsoft.com/office/powerpoint/2010/main" val="38686180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FF3C07-C359-430D-8890-2FDCEA1D6D08}" type="slidenum">
              <a:rPr lang="en-US" smtClean="0"/>
              <a:t>16</a:t>
            </a:fld>
            <a:endParaRPr lang="en-US"/>
          </a:p>
        </p:txBody>
      </p:sp>
    </p:spTree>
    <p:extLst>
      <p:ext uri="{BB962C8B-B14F-4D97-AF65-F5344CB8AC3E}">
        <p14:creationId xmlns:p14="http://schemas.microsoft.com/office/powerpoint/2010/main" val="12376136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FF3C07-C359-430D-8890-2FDCEA1D6D08}" type="slidenum">
              <a:rPr lang="en-US" smtClean="0"/>
              <a:t>20</a:t>
            </a:fld>
            <a:endParaRPr lang="en-US"/>
          </a:p>
        </p:txBody>
      </p:sp>
    </p:spTree>
    <p:extLst>
      <p:ext uri="{BB962C8B-B14F-4D97-AF65-F5344CB8AC3E}">
        <p14:creationId xmlns:p14="http://schemas.microsoft.com/office/powerpoint/2010/main" val="2645260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FF3C07-C359-430D-8890-2FDCEA1D6D08}" type="slidenum">
              <a:rPr lang="en-US" smtClean="0"/>
              <a:t>21</a:t>
            </a:fld>
            <a:endParaRPr lang="en-US"/>
          </a:p>
        </p:txBody>
      </p:sp>
    </p:spTree>
    <p:extLst>
      <p:ext uri="{BB962C8B-B14F-4D97-AF65-F5344CB8AC3E}">
        <p14:creationId xmlns:p14="http://schemas.microsoft.com/office/powerpoint/2010/main" val="329835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CCFB280-0E88-4547-A15D-DCED6EA52CC8}"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03FBD-8C9C-4C99-A171-31B5F403012E}" type="slidenum">
              <a:rPr lang="en-US" smtClean="0"/>
              <a:t>‹#›</a:t>
            </a:fld>
            <a:endParaRPr lang="en-US"/>
          </a:p>
        </p:txBody>
      </p:sp>
    </p:spTree>
    <p:extLst>
      <p:ext uri="{BB962C8B-B14F-4D97-AF65-F5344CB8AC3E}">
        <p14:creationId xmlns:p14="http://schemas.microsoft.com/office/powerpoint/2010/main" val="4243315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CFB280-0E88-4547-A15D-DCED6EA52CC8}"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03FBD-8C9C-4C99-A171-31B5F403012E}" type="slidenum">
              <a:rPr lang="en-US" smtClean="0"/>
              <a:t>‹#›</a:t>
            </a:fld>
            <a:endParaRPr lang="en-US"/>
          </a:p>
        </p:txBody>
      </p:sp>
    </p:spTree>
    <p:extLst>
      <p:ext uri="{BB962C8B-B14F-4D97-AF65-F5344CB8AC3E}">
        <p14:creationId xmlns:p14="http://schemas.microsoft.com/office/powerpoint/2010/main" val="4186648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CFB280-0E88-4547-A15D-DCED6EA52CC8}"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03FBD-8C9C-4C99-A171-31B5F403012E}"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043661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CFB280-0E88-4547-A15D-DCED6EA52CC8}"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03FBD-8C9C-4C99-A171-31B5F403012E}" type="slidenum">
              <a:rPr lang="en-US" smtClean="0"/>
              <a:t>‹#›</a:t>
            </a:fld>
            <a:endParaRPr lang="en-US"/>
          </a:p>
        </p:txBody>
      </p:sp>
    </p:spTree>
    <p:extLst>
      <p:ext uri="{BB962C8B-B14F-4D97-AF65-F5344CB8AC3E}">
        <p14:creationId xmlns:p14="http://schemas.microsoft.com/office/powerpoint/2010/main" val="2018368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CFB280-0E88-4547-A15D-DCED6EA52CC8}"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03FBD-8C9C-4C99-A171-31B5F403012E}"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810133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CFB280-0E88-4547-A15D-DCED6EA52CC8}"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03FBD-8C9C-4C99-A171-31B5F403012E}" type="slidenum">
              <a:rPr lang="en-US" smtClean="0"/>
              <a:t>‹#›</a:t>
            </a:fld>
            <a:endParaRPr lang="en-US"/>
          </a:p>
        </p:txBody>
      </p:sp>
    </p:spTree>
    <p:extLst>
      <p:ext uri="{BB962C8B-B14F-4D97-AF65-F5344CB8AC3E}">
        <p14:creationId xmlns:p14="http://schemas.microsoft.com/office/powerpoint/2010/main" val="13845033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CFB280-0E88-4547-A15D-DCED6EA52CC8}"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03FBD-8C9C-4C99-A171-31B5F403012E}" type="slidenum">
              <a:rPr lang="en-US" smtClean="0"/>
              <a:t>‹#›</a:t>
            </a:fld>
            <a:endParaRPr lang="en-US"/>
          </a:p>
        </p:txBody>
      </p:sp>
    </p:spTree>
    <p:extLst>
      <p:ext uri="{BB962C8B-B14F-4D97-AF65-F5344CB8AC3E}">
        <p14:creationId xmlns:p14="http://schemas.microsoft.com/office/powerpoint/2010/main" val="14636644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CFB280-0E88-4547-A15D-DCED6EA52CC8}"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03FBD-8C9C-4C99-A171-31B5F403012E}" type="slidenum">
              <a:rPr lang="en-US" smtClean="0"/>
              <a:t>‹#›</a:t>
            </a:fld>
            <a:endParaRPr lang="en-US"/>
          </a:p>
        </p:txBody>
      </p:sp>
    </p:spTree>
    <p:extLst>
      <p:ext uri="{BB962C8B-B14F-4D97-AF65-F5344CB8AC3E}">
        <p14:creationId xmlns:p14="http://schemas.microsoft.com/office/powerpoint/2010/main" val="746414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CFB280-0E88-4547-A15D-DCED6EA52CC8}"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03FBD-8C9C-4C99-A171-31B5F403012E}" type="slidenum">
              <a:rPr lang="en-US" smtClean="0"/>
              <a:t>‹#›</a:t>
            </a:fld>
            <a:endParaRPr lang="en-US"/>
          </a:p>
        </p:txBody>
      </p:sp>
    </p:spTree>
    <p:extLst>
      <p:ext uri="{BB962C8B-B14F-4D97-AF65-F5344CB8AC3E}">
        <p14:creationId xmlns:p14="http://schemas.microsoft.com/office/powerpoint/2010/main" val="1194317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CFB280-0E88-4547-A15D-DCED6EA52CC8}"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03FBD-8C9C-4C99-A171-31B5F403012E}" type="slidenum">
              <a:rPr lang="en-US" smtClean="0"/>
              <a:t>‹#›</a:t>
            </a:fld>
            <a:endParaRPr lang="en-US"/>
          </a:p>
        </p:txBody>
      </p:sp>
    </p:spTree>
    <p:extLst>
      <p:ext uri="{BB962C8B-B14F-4D97-AF65-F5344CB8AC3E}">
        <p14:creationId xmlns:p14="http://schemas.microsoft.com/office/powerpoint/2010/main" val="1729365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CCFB280-0E88-4547-A15D-DCED6EA52CC8}" type="datetimeFigureOut">
              <a:rPr lang="en-US" smtClean="0"/>
              <a:t>8/16/2017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603FBD-8C9C-4C99-A171-31B5F403012E}" type="slidenum">
              <a:rPr lang="en-US" smtClean="0"/>
              <a:t>‹#›</a:t>
            </a:fld>
            <a:endParaRPr lang="en-US"/>
          </a:p>
        </p:txBody>
      </p:sp>
    </p:spTree>
    <p:extLst>
      <p:ext uri="{BB962C8B-B14F-4D97-AF65-F5344CB8AC3E}">
        <p14:creationId xmlns:p14="http://schemas.microsoft.com/office/powerpoint/2010/main" val="723411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CCFB280-0E88-4547-A15D-DCED6EA52CC8}" type="datetimeFigureOut">
              <a:rPr lang="en-US" smtClean="0"/>
              <a:t>8/16/2017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603FBD-8C9C-4C99-A171-31B5F403012E}" type="slidenum">
              <a:rPr lang="en-US" smtClean="0"/>
              <a:t>‹#›</a:t>
            </a:fld>
            <a:endParaRPr lang="en-US"/>
          </a:p>
        </p:txBody>
      </p:sp>
    </p:spTree>
    <p:extLst>
      <p:ext uri="{BB962C8B-B14F-4D97-AF65-F5344CB8AC3E}">
        <p14:creationId xmlns:p14="http://schemas.microsoft.com/office/powerpoint/2010/main" val="3269394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CCFB280-0E88-4547-A15D-DCED6EA52CC8}" type="datetimeFigureOut">
              <a:rPr lang="en-US" smtClean="0"/>
              <a:t>8/16/2017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603FBD-8C9C-4C99-A171-31B5F403012E}" type="slidenum">
              <a:rPr lang="en-US" smtClean="0"/>
              <a:t>‹#›</a:t>
            </a:fld>
            <a:endParaRPr lang="en-US"/>
          </a:p>
        </p:txBody>
      </p:sp>
    </p:spTree>
    <p:extLst>
      <p:ext uri="{BB962C8B-B14F-4D97-AF65-F5344CB8AC3E}">
        <p14:creationId xmlns:p14="http://schemas.microsoft.com/office/powerpoint/2010/main" val="57313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CFB280-0E88-4547-A15D-DCED6EA52CC8}" type="datetimeFigureOut">
              <a:rPr lang="en-US" smtClean="0"/>
              <a:t>8/16/2017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603FBD-8C9C-4C99-A171-31B5F403012E}" type="slidenum">
              <a:rPr lang="en-US" smtClean="0"/>
              <a:t>‹#›</a:t>
            </a:fld>
            <a:endParaRPr lang="en-US"/>
          </a:p>
        </p:txBody>
      </p:sp>
    </p:spTree>
    <p:extLst>
      <p:ext uri="{BB962C8B-B14F-4D97-AF65-F5344CB8AC3E}">
        <p14:creationId xmlns:p14="http://schemas.microsoft.com/office/powerpoint/2010/main" val="2560491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CFB280-0E88-4547-A15D-DCED6EA52CC8}" type="datetimeFigureOut">
              <a:rPr lang="en-US" smtClean="0"/>
              <a:t>8/16/2017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603FBD-8C9C-4C99-A171-31B5F403012E}" type="slidenum">
              <a:rPr lang="en-US" smtClean="0"/>
              <a:t>‹#›</a:t>
            </a:fld>
            <a:endParaRPr lang="en-US"/>
          </a:p>
        </p:txBody>
      </p:sp>
    </p:spTree>
    <p:extLst>
      <p:ext uri="{BB962C8B-B14F-4D97-AF65-F5344CB8AC3E}">
        <p14:creationId xmlns:p14="http://schemas.microsoft.com/office/powerpoint/2010/main" val="3824859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CFB280-0E88-4547-A15D-DCED6EA52CC8}" type="datetimeFigureOut">
              <a:rPr lang="en-US" smtClean="0"/>
              <a:t>8/16/2017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603FBD-8C9C-4C99-A171-31B5F403012E}" type="slidenum">
              <a:rPr lang="en-US" smtClean="0"/>
              <a:t>‹#›</a:t>
            </a:fld>
            <a:endParaRPr lang="en-US"/>
          </a:p>
        </p:txBody>
      </p:sp>
    </p:spTree>
    <p:extLst>
      <p:ext uri="{BB962C8B-B14F-4D97-AF65-F5344CB8AC3E}">
        <p14:creationId xmlns:p14="http://schemas.microsoft.com/office/powerpoint/2010/main" val="635380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CCFB280-0E88-4547-A15D-DCED6EA52CC8}" type="datetimeFigureOut">
              <a:rPr lang="en-US" smtClean="0"/>
              <a:t>8/16/2017</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AB603FBD-8C9C-4C99-A171-31B5F403012E}" type="slidenum">
              <a:rPr lang="en-US" smtClean="0"/>
              <a:t>‹#›</a:t>
            </a:fld>
            <a:endParaRPr lang="en-US"/>
          </a:p>
        </p:txBody>
      </p:sp>
    </p:spTree>
    <p:extLst>
      <p:ext uri="{BB962C8B-B14F-4D97-AF65-F5344CB8AC3E}">
        <p14:creationId xmlns:p14="http://schemas.microsoft.com/office/powerpoint/2010/main" val="4010401102"/>
      </p:ext>
    </p:extLst>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 id="2147483838" r:id="rId12"/>
    <p:sldLayoutId id="2147483839" r:id="rId13"/>
    <p:sldLayoutId id="2147483840" r:id="rId14"/>
    <p:sldLayoutId id="2147483841" r:id="rId15"/>
    <p:sldLayoutId id="214748384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elcamino.edu/academics/academicsenate/"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saddleback.edu/uploads/asenate/documents/FacultyHandbook1213updated.pdf" TargetMode="External"/><Relationship Id="rId2" Type="http://schemas.openxmlformats.org/officeDocument/2006/relationships/hyperlink" Target="http://pasadena.edu/faculty-and-staff/docs/faculty-handbook.pdf" TargetMode="External"/><Relationship Id="rId1" Type="http://schemas.openxmlformats.org/officeDocument/2006/relationships/slideLayout" Target="../slideLayouts/slideLayout2.xml"/><Relationship Id="rId6" Type="http://schemas.openxmlformats.org/officeDocument/2006/relationships/hyperlink" Target="https://drive.google.com/file/d/0B-EwSafm0XzVVjdFOE9lRC0xd1U/view" TargetMode="External"/><Relationship Id="rId5" Type="http://schemas.openxmlformats.org/officeDocument/2006/relationships/hyperlink" Target="http://www.lavc.edu/facultyhandbook/Faculty-handbook-2014.pdf" TargetMode="External"/><Relationship Id="rId4" Type="http://schemas.openxmlformats.org/officeDocument/2006/relationships/hyperlink" Target="http://publications.umw.edu/facultyhandbook/"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vF6VJZEnnpU"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asccc.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smtClean="0"/>
              <a:t>Important </a:t>
            </a:r>
            <a:r>
              <a:rPr lang="en-US" b="1" u="sng"/>
              <a:t>note: </a:t>
            </a:r>
            <a:endParaRPr lang="en-US"/>
          </a:p>
        </p:txBody>
      </p:sp>
      <p:sp>
        <p:nvSpPr>
          <p:cNvPr id="3" name="Content Placeholder 2"/>
          <p:cNvSpPr>
            <a:spLocks noGrp="1"/>
          </p:cNvSpPr>
          <p:nvPr>
            <p:ph idx="1"/>
          </p:nvPr>
        </p:nvSpPr>
        <p:spPr>
          <a:xfrm>
            <a:off x="1663700" y="2438400"/>
            <a:ext cx="7114504" cy="3651504"/>
          </a:xfrm>
        </p:spPr>
        <p:txBody>
          <a:bodyPr>
            <a:normAutofit/>
          </a:bodyPr>
          <a:lstStyle/>
          <a:p>
            <a:pPr marL="0" indent="0" algn="ctr">
              <a:buNone/>
            </a:pPr>
            <a:r>
              <a:rPr lang="en-US" smtClean="0"/>
              <a:t>This </a:t>
            </a:r>
            <a:r>
              <a:rPr lang="en-US"/>
              <a:t>file contains the presentation used at the Senate meeting.  The president’s informal notes have been added in </a:t>
            </a:r>
            <a:r>
              <a:rPr lang="en-US" b="1">
                <a:solidFill>
                  <a:srgbClr val="C00000"/>
                </a:solidFill>
              </a:rPr>
              <a:t>red</a:t>
            </a:r>
            <a:r>
              <a:rPr lang="en-US"/>
              <a:t>. </a:t>
            </a:r>
          </a:p>
          <a:p>
            <a:pPr marL="0" indent="0" algn="ctr">
              <a:buNone/>
            </a:pPr>
            <a:r>
              <a:rPr lang="en-US"/>
              <a:t>These notes have not been reviewed nor have they been approved by the Academic Senate; they were created to provide a prompt (but informal) report about the meeting.  </a:t>
            </a:r>
          </a:p>
          <a:p>
            <a:pPr marL="0" indent="0" algn="ctr">
              <a:buNone/>
            </a:pPr>
            <a:r>
              <a:rPr lang="en-US"/>
              <a:t>For a comprehensive, official accounting of Senate meetings, please refer to Senate meeting minutes: </a:t>
            </a:r>
            <a:r>
              <a:rPr lang="en-US">
                <a:hlinkClick r:id="rId2"/>
              </a:rPr>
              <a:t>http://www.elcamino.edu/academics/academicsenate</a:t>
            </a:r>
            <a:r>
              <a:rPr lang="en-US" smtClean="0">
                <a:hlinkClick r:id="rId2"/>
              </a:rPr>
              <a:t>/</a:t>
            </a:r>
            <a:r>
              <a:rPr lang="en-US" smtClean="0"/>
              <a:t>.</a:t>
            </a:r>
          </a:p>
          <a:p>
            <a:pPr marL="0" indent="0" algn="ctr">
              <a:buNone/>
            </a:pPr>
            <a:r>
              <a:rPr lang="en-US" smtClean="0"/>
              <a:t>Thank </a:t>
            </a:r>
            <a:r>
              <a:rPr lang="en-US"/>
              <a:t>you!   </a:t>
            </a:r>
          </a:p>
          <a:p>
            <a:endParaRPr lang="en-US"/>
          </a:p>
        </p:txBody>
      </p:sp>
    </p:spTree>
    <p:extLst>
      <p:ext uri="{BB962C8B-B14F-4D97-AF65-F5344CB8AC3E}">
        <p14:creationId xmlns:p14="http://schemas.microsoft.com/office/powerpoint/2010/main" val="3972190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C. Officer Reports: </a:t>
            </a:r>
            <a:br>
              <a:rPr lang="en-US" dirty="0"/>
            </a:br>
            <a:r>
              <a:rPr lang="en-US" dirty="0"/>
              <a:t>Chair, Curriculum: Allison Carr </a:t>
            </a:r>
          </a:p>
        </p:txBody>
      </p:sp>
      <p:sp>
        <p:nvSpPr>
          <p:cNvPr id="5" name="Text Placeholder 4"/>
          <p:cNvSpPr>
            <a:spLocks noGrp="1"/>
          </p:cNvSpPr>
          <p:nvPr>
            <p:ph type="body" idx="1"/>
          </p:nvPr>
        </p:nvSpPr>
        <p:spPr>
          <a:xfrm>
            <a:off x="609599" y="1729946"/>
            <a:ext cx="3090672" cy="1007299"/>
          </a:xfrm>
        </p:spPr>
        <p:txBody>
          <a:bodyPr/>
          <a:lstStyle/>
          <a:p>
            <a:r>
              <a:rPr lang="en-US" sz="2000" b="1" u="sng" dirty="0"/>
              <a:t>Full Course </a:t>
            </a:r>
            <a:r>
              <a:rPr lang="en-US" sz="2000" b="1" u="sng" dirty="0" smtClean="0"/>
              <a:t>Review—Approved 9/13/15</a:t>
            </a:r>
            <a:endParaRPr lang="en-US" sz="2000" b="1" dirty="0"/>
          </a:p>
        </p:txBody>
      </p:sp>
      <p:sp>
        <p:nvSpPr>
          <p:cNvPr id="6" name="Content Placeholder 5"/>
          <p:cNvSpPr>
            <a:spLocks noGrp="1"/>
          </p:cNvSpPr>
          <p:nvPr>
            <p:ph sz="half" idx="2"/>
          </p:nvPr>
        </p:nvSpPr>
        <p:spPr>
          <a:xfrm>
            <a:off x="609599" y="2737246"/>
            <a:ext cx="3090672" cy="3861262"/>
          </a:xfrm>
        </p:spPr>
        <p:txBody>
          <a:bodyPr>
            <a:normAutofit lnSpcReduction="10000"/>
          </a:bodyPr>
          <a:lstStyle/>
          <a:p>
            <a:r>
              <a:rPr lang="en-US" dirty="0" smtClean="0"/>
              <a:t>CADD </a:t>
            </a:r>
            <a:r>
              <a:rPr lang="en-US" dirty="0"/>
              <a:t>131</a:t>
            </a:r>
          </a:p>
          <a:p>
            <a:r>
              <a:rPr lang="en-US" dirty="0"/>
              <a:t>CIS 30</a:t>
            </a:r>
          </a:p>
          <a:p>
            <a:r>
              <a:rPr lang="en-US" dirty="0"/>
              <a:t>CIS 40</a:t>
            </a:r>
          </a:p>
          <a:p>
            <a:r>
              <a:rPr lang="en-US" dirty="0"/>
              <a:t>CIS 134</a:t>
            </a:r>
          </a:p>
          <a:p>
            <a:r>
              <a:rPr lang="en-US" dirty="0"/>
              <a:t>FTEC 100</a:t>
            </a:r>
          </a:p>
          <a:p>
            <a:r>
              <a:rPr lang="en-US" dirty="0"/>
              <a:t>FTEC 110A</a:t>
            </a:r>
          </a:p>
          <a:p>
            <a:r>
              <a:rPr lang="en-US" dirty="0"/>
              <a:t>FTEC 40B</a:t>
            </a:r>
          </a:p>
          <a:p>
            <a:r>
              <a:rPr lang="en-US" dirty="0"/>
              <a:t>PE 5ABC</a:t>
            </a:r>
          </a:p>
          <a:p>
            <a:r>
              <a:rPr lang="en-US" dirty="0"/>
              <a:t>SLAN 120</a:t>
            </a:r>
          </a:p>
          <a:p>
            <a:r>
              <a:rPr lang="en-US" dirty="0"/>
              <a:t>SLAN 131</a:t>
            </a:r>
          </a:p>
          <a:p>
            <a:endParaRPr lang="en-US" dirty="0"/>
          </a:p>
        </p:txBody>
      </p:sp>
      <p:sp>
        <p:nvSpPr>
          <p:cNvPr id="7" name="Text Placeholder 6"/>
          <p:cNvSpPr>
            <a:spLocks noGrp="1"/>
          </p:cNvSpPr>
          <p:nvPr>
            <p:ph type="body" sz="quarter" idx="3"/>
          </p:nvPr>
        </p:nvSpPr>
        <p:spPr>
          <a:xfrm>
            <a:off x="3866640" y="1930400"/>
            <a:ext cx="3090672" cy="806845"/>
          </a:xfrm>
        </p:spPr>
        <p:txBody>
          <a:bodyPr/>
          <a:lstStyle/>
          <a:p>
            <a:r>
              <a:rPr lang="en-US" sz="2000" b="1" u="sng" dirty="0" smtClean="0"/>
              <a:t>Full </a:t>
            </a:r>
            <a:r>
              <a:rPr lang="en-US" sz="2000" b="1" u="sng" dirty="0"/>
              <a:t>Review Program </a:t>
            </a:r>
            <a:r>
              <a:rPr lang="en-US" sz="2000" b="1" u="sng" dirty="0" smtClean="0"/>
              <a:t>Proposals</a:t>
            </a:r>
            <a:endParaRPr lang="en-US" sz="2000" b="1" dirty="0"/>
          </a:p>
        </p:txBody>
      </p:sp>
      <p:sp>
        <p:nvSpPr>
          <p:cNvPr id="8" name="Content Placeholder 7"/>
          <p:cNvSpPr>
            <a:spLocks noGrp="1"/>
          </p:cNvSpPr>
          <p:nvPr>
            <p:ph sz="quarter" idx="4"/>
          </p:nvPr>
        </p:nvSpPr>
        <p:spPr>
          <a:xfrm>
            <a:off x="3866640" y="2737246"/>
            <a:ext cx="3090672" cy="3663554"/>
          </a:xfrm>
        </p:spPr>
        <p:txBody>
          <a:bodyPr>
            <a:normAutofit lnSpcReduction="10000"/>
          </a:bodyPr>
          <a:lstStyle/>
          <a:p>
            <a:endParaRPr lang="en-US" sz="2400" dirty="0" smtClean="0"/>
          </a:p>
          <a:p>
            <a:r>
              <a:rPr lang="en-US" sz="2400" dirty="0" smtClean="0"/>
              <a:t>Business </a:t>
            </a:r>
            <a:r>
              <a:rPr lang="en-US" sz="2400" dirty="0"/>
              <a:t>– Retail Management Certificate of Achievement</a:t>
            </a:r>
          </a:p>
          <a:p>
            <a:r>
              <a:rPr lang="en-US" sz="2400" dirty="0" smtClean="0"/>
              <a:t>Real </a:t>
            </a:r>
            <a:r>
              <a:rPr lang="en-US" sz="2400" dirty="0"/>
              <a:t>Estate Assistant Certificate of Achievement – Inactivation</a:t>
            </a:r>
          </a:p>
          <a:p>
            <a:endParaRPr lang="en-US" dirty="0"/>
          </a:p>
        </p:txBody>
      </p:sp>
    </p:spTree>
    <p:extLst>
      <p:ext uri="{BB962C8B-B14F-4D97-AF65-F5344CB8AC3E}">
        <p14:creationId xmlns:p14="http://schemas.microsoft.com/office/powerpoint/2010/main" val="33412201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a:t>C. Officer Reports: </a:t>
            </a:r>
            <a:br>
              <a:rPr lang="en-US" dirty="0"/>
            </a:br>
            <a:r>
              <a:rPr lang="en-US" dirty="0"/>
              <a:t>Chair, Curriculum: Allison Carr </a:t>
            </a:r>
          </a:p>
        </p:txBody>
      </p:sp>
      <p:sp>
        <p:nvSpPr>
          <p:cNvPr id="8" name="Content Placeholder 7"/>
          <p:cNvSpPr>
            <a:spLocks noGrp="1"/>
          </p:cNvSpPr>
          <p:nvPr>
            <p:ph idx="1"/>
          </p:nvPr>
        </p:nvSpPr>
        <p:spPr/>
        <p:txBody>
          <a:bodyPr>
            <a:normAutofit fontScale="92500" lnSpcReduction="20000"/>
          </a:bodyPr>
          <a:lstStyle/>
          <a:p>
            <a:pPr marL="0" indent="0">
              <a:buNone/>
            </a:pPr>
            <a:r>
              <a:rPr lang="en-US" sz="2400" b="1" u="sng" dirty="0"/>
              <a:t>Consent Agenda Proposals</a:t>
            </a:r>
            <a:endParaRPr lang="en-US" sz="2400" b="1" dirty="0"/>
          </a:p>
          <a:p>
            <a:r>
              <a:rPr lang="en-US" sz="2400" dirty="0"/>
              <a:t>ATEC 35</a:t>
            </a:r>
          </a:p>
          <a:p>
            <a:r>
              <a:rPr lang="en-US" sz="2400" dirty="0"/>
              <a:t>BUS 27, 29</a:t>
            </a:r>
          </a:p>
          <a:p>
            <a:r>
              <a:rPr lang="en-US" sz="2400" dirty="0"/>
              <a:t>CSCI 40</a:t>
            </a:r>
          </a:p>
          <a:p>
            <a:r>
              <a:rPr lang="en-US" sz="2400" dirty="0"/>
              <a:t>CTEC 121, 122, 131, 132, 141, 142</a:t>
            </a:r>
          </a:p>
          <a:p>
            <a:r>
              <a:rPr lang="en-US" sz="2400" dirty="0"/>
              <a:t>EDEV 8, 9 (</a:t>
            </a:r>
            <a:r>
              <a:rPr lang="en-US" sz="2400" dirty="0" err="1"/>
              <a:t>Inactivations</a:t>
            </a:r>
            <a:r>
              <a:rPr lang="en-US" sz="2400" dirty="0" smtClean="0"/>
              <a:t>)</a:t>
            </a:r>
          </a:p>
          <a:p>
            <a:r>
              <a:rPr lang="en-US" sz="1900" dirty="0" smtClean="0">
                <a:solidFill>
                  <a:srgbClr val="FF0000"/>
                </a:solidFill>
              </a:rPr>
              <a:t>A. Carr provided an overview of courses and programs recently approved.  She encouraged senators to contact their division representatives to the Curriculum Committee with questions or for assistance with curriculum.  </a:t>
            </a:r>
            <a:endParaRPr lang="en-US" sz="1900" dirty="0">
              <a:solidFill>
                <a:srgbClr val="FF0000"/>
              </a:solidFill>
            </a:endParaRPr>
          </a:p>
          <a:p>
            <a:endParaRPr lang="en-US" dirty="0"/>
          </a:p>
        </p:txBody>
      </p:sp>
    </p:spTree>
    <p:extLst>
      <p:ext uri="{BB962C8B-B14F-4D97-AF65-F5344CB8AC3E}">
        <p14:creationId xmlns:p14="http://schemas.microsoft.com/office/powerpoint/2010/main" val="33725283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940379" cy="1320800"/>
          </a:xfrm>
        </p:spPr>
        <p:txBody>
          <a:bodyPr>
            <a:normAutofit/>
          </a:bodyPr>
          <a:lstStyle/>
          <a:p>
            <a:r>
              <a:rPr lang="en-US" dirty="0" smtClean="0"/>
              <a:t>C.  Officer Reports: VP Ed Policies, Chris Gold, pg. 16</a:t>
            </a:r>
            <a:endParaRPr lang="en-US" sz="3100" dirty="0"/>
          </a:p>
        </p:txBody>
      </p:sp>
      <p:sp>
        <p:nvSpPr>
          <p:cNvPr id="3" name="Content Placeholder 2"/>
          <p:cNvSpPr>
            <a:spLocks noGrp="1"/>
          </p:cNvSpPr>
          <p:nvPr>
            <p:ph idx="1"/>
          </p:nvPr>
        </p:nvSpPr>
        <p:spPr/>
        <p:txBody>
          <a:bodyPr>
            <a:normAutofit fontScale="77500" lnSpcReduction="20000"/>
          </a:bodyPr>
          <a:lstStyle/>
          <a:p>
            <a:r>
              <a:rPr lang="en-US" b="1" u="sng" dirty="0"/>
              <a:t>Ed Policies – 2016/17 To Do </a:t>
            </a:r>
            <a:r>
              <a:rPr lang="en-US" b="1" u="sng" dirty="0" smtClean="0"/>
              <a:t>List</a:t>
            </a:r>
            <a:endParaRPr lang="en-US" dirty="0"/>
          </a:p>
          <a:p>
            <a:r>
              <a:rPr lang="en-US" b="1" dirty="0"/>
              <a:t>3050 AP Institutional Code of Ethics</a:t>
            </a:r>
            <a:endParaRPr lang="en-US" dirty="0"/>
          </a:p>
          <a:p>
            <a:r>
              <a:rPr lang="en-US" b="1" dirty="0"/>
              <a:t>3710 BP/AP Securing of </a:t>
            </a:r>
            <a:r>
              <a:rPr lang="en-US" b="1" dirty="0" smtClean="0"/>
              <a:t>Copyright</a:t>
            </a:r>
            <a:r>
              <a:rPr lang="en-US" dirty="0"/>
              <a:t> </a:t>
            </a:r>
          </a:p>
          <a:p>
            <a:r>
              <a:rPr lang="en-US" b="1" dirty="0"/>
              <a:t>3715 BP/AP Intellectual </a:t>
            </a:r>
            <a:r>
              <a:rPr lang="en-US" b="1" dirty="0" smtClean="0"/>
              <a:t>Property</a:t>
            </a:r>
            <a:r>
              <a:rPr lang="en-US" dirty="0"/>
              <a:t> </a:t>
            </a:r>
          </a:p>
          <a:p>
            <a:r>
              <a:rPr lang="en-US" b="1" dirty="0"/>
              <a:t>4115 BP Limitation of Remedial Coursework</a:t>
            </a:r>
            <a:endParaRPr lang="en-US" dirty="0"/>
          </a:p>
          <a:p>
            <a:r>
              <a:rPr lang="en-US" b="1" dirty="0"/>
              <a:t>4230 BP Grading and Academic </a:t>
            </a:r>
            <a:r>
              <a:rPr lang="en-US" b="1" dirty="0" smtClean="0"/>
              <a:t>Symbols</a:t>
            </a:r>
            <a:r>
              <a:rPr lang="en-US" dirty="0"/>
              <a:t> </a:t>
            </a:r>
          </a:p>
          <a:p>
            <a:r>
              <a:rPr lang="en-US" b="1" dirty="0"/>
              <a:t>4235 BP Credit by Exam</a:t>
            </a:r>
            <a:endParaRPr lang="en-US" dirty="0"/>
          </a:p>
          <a:p>
            <a:r>
              <a:rPr lang="en-US" b="1" dirty="0"/>
              <a:t>5010 BP Admissions and Concurrent Enrollment (and 5011 AP</a:t>
            </a:r>
            <a:r>
              <a:rPr lang="en-US" b="1" dirty="0" smtClean="0"/>
              <a:t>)</a:t>
            </a:r>
            <a:r>
              <a:rPr lang="en-US" b="1" dirty="0"/>
              <a:t> </a:t>
            </a:r>
            <a:endParaRPr lang="en-US" dirty="0"/>
          </a:p>
          <a:p>
            <a:r>
              <a:rPr lang="en-US" b="1" dirty="0"/>
              <a:t>5070 AP </a:t>
            </a:r>
            <a:r>
              <a:rPr lang="en-US" b="1" dirty="0" smtClean="0"/>
              <a:t>Attendance</a:t>
            </a:r>
            <a:r>
              <a:rPr lang="en-US" dirty="0"/>
              <a:t> </a:t>
            </a:r>
          </a:p>
          <a:p>
            <a:r>
              <a:rPr lang="en-US" b="1" dirty="0"/>
              <a:t>Minimum </a:t>
            </a:r>
            <a:r>
              <a:rPr lang="en-US" b="1" dirty="0" smtClean="0"/>
              <a:t>Qualifications</a:t>
            </a:r>
          </a:p>
          <a:p>
            <a:r>
              <a:rPr lang="en-US" sz="2100" b="1" dirty="0" smtClean="0">
                <a:solidFill>
                  <a:srgbClr val="FF0000"/>
                </a:solidFill>
              </a:rPr>
              <a:t>C. Gold provided the priorities for Ed Policies for the year. She will unveil the Ed Policies committee’s ideas for the faculty handbook at the next meeting, October 4</a:t>
            </a:r>
            <a:r>
              <a:rPr lang="en-US" sz="2100" b="1" baseline="30000" dirty="0" smtClean="0">
                <a:solidFill>
                  <a:srgbClr val="FF0000"/>
                </a:solidFill>
              </a:rPr>
              <a:t>th</a:t>
            </a:r>
            <a:r>
              <a:rPr lang="en-US" sz="2100" b="1" dirty="0" smtClean="0">
                <a:solidFill>
                  <a:srgbClr val="FF0000"/>
                </a:solidFill>
              </a:rPr>
              <a:t>.  </a:t>
            </a:r>
            <a:endParaRPr lang="en-US" sz="2100" dirty="0">
              <a:solidFill>
                <a:srgbClr val="FF0000"/>
              </a:solidFill>
            </a:endParaRPr>
          </a:p>
          <a:p>
            <a:pPr marL="0" lvl="0" indent="0">
              <a:buNone/>
            </a:pPr>
            <a:endParaRPr lang="en-US" dirty="0"/>
          </a:p>
          <a:p>
            <a:endParaRPr lang="en-US" dirty="0"/>
          </a:p>
        </p:txBody>
      </p:sp>
    </p:spTree>
    <p:extLst>
      <p:ext uri="{BB962C8B-B14F-4D97-AF65-F5344CB8AC3E}">
        <p14:creationId xmlns:p14="http://schemas.microsoft.com/office/powerpoint/2010/main" val="438238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randombar(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randombar(horizont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randombar(horizontal)">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940379" cy="1320800"/>
          </a:xfrm>
        </p:spPr>
        <p:txBody>
          <a:bodyPr>
            <a:normAutofit fontScale="90000"/>
          </a:bodyPr>
          <a:lstStyle/>
          <a:p>
            <a:r>
              <a:rPr lang="en-US" dirty="0" smtClean="0"/>
              <a:t>C.  Officer Reports: VP Faculty Development, Stacey Allen, </a:t>
            </a:r>
            <a:r>
              <a:rPr lang="en-US" sz="3100" dirty="0" err="1" smtClean="0"/>
              <a:t>pgs</a:t>
            </a:r>
            <a:r>
              <a:rPr lang="en-US" sz="3100" dirty="0" smtClean="0"/>
              <a:t> 17-20</a:t>
            </a:r>
            <a:endParaRPr lang="en-US" sz="3100" dirty="0"/>
          </a:p>
        </p:txBody>
      </p:sp>
      <p:pic>
        <p:nvPicPr>
          <p:cNvPr id="4" name="Content Placeholder 3"/>
          <p:cNvPicPr>
            <a:picLocks noGrp="1" noChangeAspect="1"/>
          </p:cNvPicPr>
          <p:nvPr>
            <p:ph idx="1"/>
          </p:nvPr>
        </p:nvPicPr>
        <p:blipFill rotWithShape="1">
          <a:blip r:embed="rId2"/>
          <a:srcRect l="5233" r="4818" b="28047"/>
          <a:stretch/>
        </p:blipFill>
        <p:spPr>
          <a:xfrm>
            <a:off x="733245" y="1884857"/>
            <a:ext cx="2765859" cy="378921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Picture 4"/>
          <p:cNvPicPr>
            <a:picLocks noChangeAspect="1"/>
          </p:cNvPicPr>
          <p:nvPr/>
        </p:nvPicPr>
        <p:blipFill>
          <a:blip r:embed="rId3"/>
          <a:stretch>
            <a:fillRect/>
          </a:stretch>
        </p:blipFill>
        <p:spPr>
          <a:xfrm>
            <a:off x="4617398" y="1884857"/>
            <a:ext cx="3161780" cy="378921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TextBox 2"/>
          <p:cNvSpPr txBox="1"/>
          <p:nvPr/>
        </p:nvSpPr>
        <p:spPr>
          <a:xfrm>
            <a:off x="609599" y="5913120"/>
            <a:ext cx="6940379" cy="923330"/>
          </a:xfrm>
          <a:prstGeom prst="rect">
            <a:avLst/>
          </a:prstGeom>
          <a:noFill/>
        </p:spPr>
        <p:txBody>
          <a:bodyPr wrap="square" rtlCol="0">
            <a:spAutoFit/>
          </a:bodyPr>
          <a:lstStyle/>
          <a:p>
            <a:r>
              <a:rPr lang="en-US" dirty="0" smtClean="0">
                <a:solidFill>
                  <a:srgbClr val="FF0000"/>
                </a:solidFill>
              </a:rPr>
              <a:t>S. Allen voiced appreciation for the Student Equity Program’s sponsorship of the fall Faculty Book Club. The book selection is an excellent choice and a timely topic. </a:t>
            </a:r>
            <a:endParaRPr lang="en-US" dirty="0">
              <a:solidFill>
                <a:srgbClr val="FF0000"/>
              </a:solidFill>
            </a:endParaRPr>
          </a:p>
        </p:txBody>
      </p:sp>
    </p:spTree>
    <p:extLst>
      <p:ext uri="{BB962C8B-B14F-4D97-AF65-F5344CB8AC3E}">
        <p14:creationId xmlns:p14="http://schemas.microsoft.com/office/powerpoint/2010/main" val="23813393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940379" cy="1320800"/>
          </a:xfrm>
        </p:spPr>
        <p:txBody>
          <a:bodyPr>
            <a:normAutofit fontScale="90000"/>
          </a:bodyPr>
          <a:lstStyle/>
          <a:p>
            <a:r>
              <a:rPr lang="en-US" dirty="0" smtClean="0"/>
              <a:t>C.  Officer Reports: VP Faculty Development, Stacey Allen, </a:t>
            </a:r>
            <a:r>
              <a:rPr lang="en-US" sz="3100" dirty="0" err="1" smtClean="0"/>
              <a:t>pgs</a:t>
            </a:r>
            <a:r>
              <a:rPr lang="en-US" sz="3100" dirty="0" smtClean="0"/>
              <a:t> 17-20</a:t>
            </a:r>
            <a:endParaRPr lang="en-US" sz="3100" dirty="0"/>
          </a:p>
        </p:txBody>
      </p:sp>
      <p:sp>
        <p:nvSpPr>
          <p:cNvPr id="3" name="Content Placeholder 2"/>
          <p:cNvSpPr>
            <a:spLocks noGrp="1"/>
          </p:cNvSpPr>
          <p:nvPr>
            <p:ph idx="1"/>
          </p:nvPr>
        </p:nvSpPr>
        <p:spPr>
          <a:xfrm>
            <a:off x="609599" y="2160590"/>
            <a:ext cx="2913889" cy="3880773"/>
          </a:xfrm>
        </p:spPr>
        <p:txBody>
          <a:bodyPr>
            <a:normAutofit fontScale="92500"/>
          </a:bodyPr>
          <a:lstStyle/>
          <a:p>
            <a:pPr marL="0" indent="0">
              <a:buNone/>
            </a:pPr>
            <a:r>
              <a:rPr lang="en-US" dirty="0" smtClean="0">
                <a:solidFill>
                  <a:srgbClr val="FF0000"/>
                </a:solidFill>
              </a:rPr>
              <a:t>Fitness and Fun for Faculty is an outgrowth of Joy Zhao’s (HUM) Fall Professional Development Day program.  There was strong support for making the program into a series.</a:t>
            </a:r>
          </a:p>
          <a:p>
            <a:pPr marL="0" indent="0">
              <a:buNone/>
            </a:pPr>
            <a:r>
              <a:rPr lang="en-US" dirty="0" smtClean="0">
                <a:solidFill>
                  <a:srgbClr val="FF0000"/>
                </a:solidFill>
              </a:rPr>
              <a:t>The FDC briefly discussed ideas for recognizing newly tenured faculty, including stand-alone programs and combining it with faculty and staff appreciation.  More details to follow.    </a:t>
            </a:r>
            <a:endParaRPr lang="en-US" dirty="0">
              <a:solidFill>
                <a:srgbClr val="FF0000"/>
              </a:solidFill>
            </a:endParaRPr>
          </a:p>
        </p:txBody>
      </p:sp>
      <p:pic>
        <p:nvPicPr>
          <p:cNvPr id="6" name="Picture 5"/>
          <p:cNvPicPr>
            <a:picLocks noChangeAspect="1"/>
          </p:cNvPicPr>
          <p:nvPr/>
        </p:nvPicPr>
        <p:blipFill>
          <a:blip r:embed="rId2"/>
          <a:stretch>
            <a:fillRect/>
          </a:stretch>
        </p:blipFill>
        <p:spPr>
          <a:xfrm>
            <a:off x="4079788" y="1831122"/>
            <a:ext cx="4044922" cy="481420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8993005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t>
            </a:r>
            <a:r>
              <a:rPr lang="en-US" dirty="0" smtClean="0"/>
              <a:t>. Officer Reports: VP, Finance Lance Widman pgs. 21-24</a:t>
            </a:r>
            <a:endParaRPr lang="en-US" dirty="0"/>
          </a:p>
        </p:txBody>
      </p:sp>
      <p:sp>
        <p:nvSpPr>
          <p:cNvPr id="3" name="Content Placeholder 2"/>
          <p:cNvSpPr>
            <a:spLocks noGrp="1"/>
          </p:cNvSpPr>
          <p:nvPr>
            <p:ph idx="1"/>
          </p:nvPr>
        </p:nvSpPr>
        <p:spPr/>
        <p:txBody>
          <a:bodyPr>
            <a:normAutofit fontScale="77500" lnSpcReduction="20000"/>
          </a:bodyPr>
          <a:lstStyle/>
          <a:p>
            <a:r>
              <a:rPr lang="en-US" sz="2400" b="1" u="sng" dirty="0" smtClean="0"/>
              <a:t>pp</a:t>
            </a:r>
            <a:r>
              <a:rPr lang="en-US" sz="2400" b="1" u="sng" dirty="0"/>
              <a:t>. 21-22, 8/24 PBC Minutes</a:t>
            </a:r>
            <a:r>
              <a:rPr lang="en-US" sz="2400" b="1" dirty="0"/>
              <a:t>: </a:t>
            </a:r>
            <a:r>
              <a:rPr lang="en-US" sz="2400" dirty="0"/>
              <a:t>Consideration of the Final 2016-2017 Budget by PBC, recommendation to </a:t>
            </a:r>
            <a:r>
              <a:rPr lang="en-US" sz="2400" dirty="0" smtClean="0"/>
              <a:t>approve.</a:t>
            </a:r>
          </a:p>
          <a:p>
            <a:r>
              <a:rPr lang="en-US" sz="2400" dirty="0" smtClean="0"/>
              <a:t>(</a:t>
            </a:r>
            <a:r>
              <a:rPr lang="en-US" sz="2400" dirty="0"/>
              <a:t>5-2, AS and Federation representatives voting No, see item # 10 as to why) sent to the Pres. for Board consideration/approval</a:t>
            </a:r>
            <a:r>
              <a:rPr lang="en-US" sz="2400" dirty="0" smtClean="0"/>
              <a:t>.</a:t>
            </a:r>
            <a:r>
              <a:rPr lang="en-US" sz="2400" dirty="0"/>
              <a:t> </a:t>
            </a:r>
          </a:p>
          <a:p>
            <a:r>
              <a:rPr lang="en-US" sz="2400" b="1" u="sng" dirty="0"/>
              <a:t>pp. 23-4, 9/1 PBC Minutes</a:t>
            </a:r>
            <a:r>
              <a:rPr lang="en-US" sz="2400" b="1" dirty="0"/>
              <a:t>: </a:t>
            </a:r>
            <a:r>
              <a:rPr lang="en-US" sz="2400" dirty="0"/>
              <a:t>Carefully review Enrollment Management Update, ECC efforts to meet CAP, eventually</a:t>
            </a:r>
            <a:r>
              <a:rPr lang="en-US" sz="2400" dirty="0" smtClean="0"/>
              <a:t>.</a:t>
            </a:r>
          </a:p>
          <a:p>
            <a:r>
              <a:rPr lang="en-US" sz="2400" dirty="0" smtClean="0">
                <a:solidFill>
                  <a:srgbClr val="FF0000"/>
                </a:solidFill>
              </a:rPr>
              <a:t>L. Widman noted there was good discussion of the details of the budget at recent PBC meetings.  It will be important to have input into efforts to help the college meet the enrollment management goals.</a:t>
            </a:r>
            <a:endParaRPr lang="en-US" sz="2400" dirty="0">
              <a:solidFill>
                <a:srgbClr val="FF0000"/>
              </a:solidFill>
            </a:endParaRPr>
          </a:p>
          <a:p>
            <a:endParaRPr lang="en-US" dirty="0"/>
          </a:p>
          <a:p>
            <a:pPr marL="0" indent="0">
              <a:buNone/>
            </a:pPr>
            <a:endParaRPr lang="en-US" dirty="0" smtClean="0"/>
          </a:p>
          <a:p>
            <a:endParaRPr lang="en-US" dirty="0"/>
          </a:p>
        </p:txBody>
      </p:sp>
    </p:spTree>
    <p:extLst>
      <p:ext uri="{BB962C8B-B14F-4D97-AF65-F5344CB8AC3E}">
        <p14:creationId xmlns:p14="http://schemas.microsoft.com/office/powerpoint/2010/main" val="644122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t>
            </a:r>
            <a:r>
              <a:rPr lang="en-US" dirty="0" smtClean="0"/>
              <a:t>. Officer Reports: VP, Academic Technology, Pete Marcoux</a:t>
            </a:r>
            <a:endParaRPr lang="en-US" dirty="0"/>
          </a:p>
        </p:txBody>
      </p:sp>
      <p:sp>
        <p:nvSpPr>
          <p:cNvPr id="3" name="Content Placeholder 2"/>
          <p:cNvSpPr>
            <a:spLocks noGrp="1"/>
          </p:cNvSpPr>
          <p:nvPr>
            <p:ph idx="1"/>
          </p:nvPr>
        </p:nvSpPr>
        <p:spPr/>
        <p:txBody>
          <a:bodyPr>
            <a:normAutofit/>
          </a:bodyPr>
          <a:lstStyle/>
          <a:p>
            <a:r>
              <a:rPr lang="en-US" dirty="0" smtClean="0">
                <a:solidFill>
                  <a:srgbClr val="FF0000"/>
                </a:solidFill>
              </a:rPr>
              <a:t>The first College Technology Committee meeting is this afternoon so P. Marcoux will have more to report at the next meeting.  When invited to sing in lieu of a report, VP Marcoux advised against issuing such an invitation; in school his musical limitations led the nuns to direct him to hum.</a:t>
            </a:r>
            <a:endParaRPr lang="en-US" dirty="0">
              <a:solidFill>
                <a:srgbClr val="FF0000"/>
              </a:solidFill>
            </a:endParaRPr>
          </a:p>
        </p:txBody>
      </p:sp>
    </p:spTree>
    <p:extLst>
      <p:ext uri="{BB962C8B-B14F-4D97-AF65-F5344CB8AC3E}">
        <p14:creationId xmlns:p14="http://schemas.microsoft.com/office/powerpoint/2010/main" val="31278298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599" y="353568"/>
            <a:ext cx="6347713" cy="1320800"/>
          </a:xfrm>
        </p:spPr>
        <p:txBody>
          <a:bodyPr>
            <a:normAutofit fontScale="90000"/>
          </a:bodyPr>
          <a:lstStyle/>
          <a:p>
            <a:r>
              <a:rPr lang="en-US" dirty="0"/>
              <a:t>C. Officer Reports: </a:t>
            </a:r>
            <a:r>
              <a:rPr lang="en-US" dirty="0" smtClean="0"/>
              <a:t>VP, Instructional Effectiveness/ALC &amp; SLOs Update Russell Serr</a:t>
            </a:r>
            <a:endParaRPr lang="en-US" dirty="0"/>
          </a:p>
        </p:txBody>
      </p:sp>
      <p:sp>
        <p:nvSpPr>
          <p:cNvPr id="5" name="Content Placeholder 4"/>
          <p:cNvSpPr>
            <a:spLocks noGrp="1"/>
          </p:cNvSpPr>
          <p:nvPr>
            <p:ph idx="1"/>
          </p:nvPr>
        </p:nvSpPr>
        <p:spPr>
          <a:xfrm>
            <a:off x="609599" y="1941134"/>
            <a:ext cx="6347714" cy="3880773"/>
          </a:xfrm>
        </p:spPr>
        <p:txBody>
          <a:bodyPr>
            <a:noAutofit/>
          </a:bodyPr>
          <a:lstStyle/>
          <a:p>
            <a:pPr marL="0" indent="0">
              <a:buNone/>
            </a:pPr>
            <a:r>
              <a:rPr lang="en-US" sz="2400" b="1" dirty="0"/>
              <a:t>Assessment of Learning </a:t>
            </a:r>
            <a:r>
              <a:rPr lang="en-US" sz="2400" b="1" dirty="0" smtClean="0"/>
              <a:t>Committee (ALC)</a:t>
            </a:r>
            <a:endParaRPr lang="en-US" sz="2400" b="1" dirty="0"/>
          </a:p>
          <a:p>
            <a:r>
              <a:rPr lang="en-US" sz="2400" dirty="0" smtClean="0"/>
              <a:t>Goals for 2016-2017:</a:t>
            </a:r>
          </a:p>
          <a:p>
            <a:pPr lvl="1"/>
            <a:r>
              <a:rPr lang="en-US" sz="2400" dirty="0" smtClean="0"/>
              <a:t>Continue with ILO assessments including Actions for Critical Thinking, planning and beginning of assessment of Community and </a:t>
            </a:r>
            <a:r>
              <a:rPr lang="en-US" sz="2400" dirty="0"/>
              <a:t>P</a:t>
            </a:r>
            <a:r>
              <a:rPr lang="en-US" sz="2400" dirty="0" smtClean="0"/>
              <a:t>ersonal Development</a:t>
            </a:r>
          </a:p>
          <a:p>
            <a:pPr lvl="1"/>
            <a:r>
              <a:rPr lang="en-US" sz="2400" dirty="0" err="1" smtClean="0"/>
              <a:t>TracDat</a:t>
            </a:r>
            <a:r>
              <a:rPr lang="en-US" sz="2400" dirty="0" smtClean="0"/>
              <a:t> template revisions.  </a:t>
            </a:r>
            <a:r>
              <a:rPr lang="en-US" sz="1800" dirty="0" smtClean="0">
                <a:solidFill>
                  <a:srgbClr val="FF0000"/>
                </a:solidFill>
              </a:rPr>
              <a:t>R. Serr reported that the goal is to make the templates even more user-friendly.</a:t>
            </a:r>
          </a:p>
          <a:p>
            <a:pPr lvl="1"/>
            <a:r>
              <a:rPr lang="en-US" sz="2400" dirty="0" smtClean="0"/>
              <a:t>SLO/PLO best practices</a:t>
            </a:r>
          </a:p>
          <a:p>
            <a:pPr lvl="1"/>
            <a:r>
              <a:rPr lang="en-US" sz="2400" dirty="0" smtClean="0"/>
              <a:t>Writing Across Curriculum project</a:t>
            </a:r>
            <a:endParaRPr lang="en-US" sz="2400" dirty="0"/>
          </a:p>
        </p:txBody>
      </p:sp>
    </p:spTree>
    <p:extLst>
      <p:ext uri="{BB962C8B-B14F-4D97-AF65-F5344CB8AC3E}">
        <p14:creationId xmlns:p14="http://schemas.microsoft.com/office/powerpoint/2010/main" val="903129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SLO/PLO Assessments</a:t>
            </a:r>
            <a:endParaRPr lang="en-US" dirty="0"/>
          </a:p>
        </p:txBody>
      </p:sp>
      <p:sp>
        <p:nvSpPr>
          <p:cNvPr id="3" name="Content Placeholder 2"/>
          <p:cNvSpPr>
            <a:spLocks noGrp="1"/>
          </p:cNvSpPr>
          <p:nvPr>
            <p:ph idx="1"/>
          </p:nvPr>
        </p:nvSpPr>
        <p:spPr/>
        <p:txBody>
          <a:bodyPr>
            <a:normAutofit fontScale="77500" lnSpcReduction="20000"/>
          </a:bodyPr>
          <a:lstStyle/>
          <a:p>
            <a:r>
              <a:rPr lang="en-US" sz="2800" dirty="0" smtClean="0"/>
              <a:t>Completion Status for Spring 2016</a:t>
            </a:r>
          </a:p>
          <a:p>
            <a:r>
              <a:rPr lang="en-US" sz="2800" dirty="0" smtClean="0"/>
              <a:t>Sustainability – Improved quality of reports, completion, and mastery of </a:t>
            </a:r>
            <a:r>
              <a:rPr lang="en-US" sz="2800" dirty="0" err="1" smtClean="0"/>
              <a:t>TracDat</a:t>
            </a:r>
            <a:r>
              <a:rPr lang="en-US" sz="2800" dirty="0" smtClean="0"/>
              <a:t> </a:t>
            </a:r>
          </a:p>
          <a:p>
            <a:r>
              <a:rPr lang="en-US" sz="2800" dirty="0" smtClean="0">
                <a:solidFill>
                  <a:srgbClr val="FF0000"/>
                </a:solidFill>
              </a:rPr>
              <a:t>Efforts will continue to further improve the quality of reports.  Attendance at </a:t>
            </a:r>
            <a:r>
              <a:rPr lang="en-US" sz="2800" dirty="0" err="1" smtClean="0">
                <a:solidFill>
                  <a:srgbClr val="FF0000"/>
                </a:solidFill>
              </a:rPr>
              <a:t>TracDat</a:t>
            </a:r>
            <a:r>
              <a:rPr lang="en-US" sz="2800" dirty="0" smtClean="0">
                <a:solidFill>
                  <a:srgbClr val="FF0000"/>
                </a:solidFill>
              </a:rPr>
              <a:t> trainings has dropped off leading to the conclusion that many faculty have mastered the program.  Especially since completion rates are so high.</a:t>
            </a:r>
            <a:endParaRPr lang="en-US" sz="2800" dirty="0"/>
          </a:p>
          <a:p>
            <a:r>
              <a:rPr lang="en-US" sz="2800" dirty="0"/>
              <a:t>SLO assessments - 415 of 555 = 75%</a:t>
            </a:r>
          </a:p>
          <a:p>
            <a:r>
              <a:rPr lang="en-US" sz="2800" dirty="0"/>
              <a:t>PLO assessments – 13 of 25 = 52%</a:t>
            </a:r>
          </a:p>
          <a:p>
            <a:endParaRPr lang="en-US" sz="2800" dirty="0"/>
          </a:p>
        </p:txBody>
      </p:sp>
    </p:spTree>
    <p:extLst>
      <p:ext uri="{BB962C8B-B14F-4D97-AF65-F5344CB8AC3E}">
        <p14:creationId xmlns:p14="http://schemas.microsoft.com/office/powerpoint/2010/main" val="17257313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Review</a:t>
            </a:r>
            <a:endParaRPr lang="en-US" dirty="0"/>
          </a:p>
        </p:txBody>
      </p:sp>
      <p:sp>
        <p:nvSpPr>
          <p:cNvPr id="3" name="Content Placeholder 2"/>
          <p:cNvSpPr>
            <a:spLocks noGrp="1"/>
          </p:cNvSpPr>
          <p:nvPr>
            <p:ph idx="1"/>
          </p:nvPr>
        </p:nvSpPr>
        <p:spPr>
          <a:xfrm>
            <a:off x="609599" y="1267969"/>
            <a:ext cx="6347714" cy="4325924"/>
          </a:xfrm>
        </p:spPr>
        <p:txBody>
          <a:bodyPr>
            <a:noAutofit/>
          </a:bodyPr>
          <a:lstStyle/>
          <a:p>
            <a:r>
              <a:rPr lang="en-US" sz="2800" dirty="0" smtClean="0"/>
              <a:t>Created new Program Review Handbook with improved template and explanation of the of importance and process. </a:t>
            </a:r>
          </a:p>
          <a:p>
            <a:r>
              <a:rPr lang="en-US" dirty="0" smtClean="0">
                <a:solidFill>
                  <a:srgbClr val="FF0000"/>
                </a:solidFill>
              </a:rPr>
              <a:t>There is a need to add a FT faculty member to the Program Review Committee.  Interested faculty should contact R. Serr.  </a:t>
            </a:r>
          </a:p>
          <a:p>
            <a:r>
              <a:rPr lang="en-US" sz="2800" dirty="0" smtClean="0"/>
              <a:t>Program Review </a:t>
            </a:r>
            <a:r>
              <a:rPr lang="en-US" sz="2800" dirty="0" err="1" smtClean="0"/>
              <a:t>TracDat</a:t>
            </a:r>
            <a:r>
              <a:rPr lang="en-US" sz="2800" dirty="0" smtClean="0"/>
              <a:t> workshops for input immediately followed by Program Planning workshop.</a:t>
            </a:r>
          </a:p>
          <a:p>
            <a:r>
              <a:rPr lang="en-US" sz="2800" dirty="0" smtClean="0"/>
              <a:t>PR highlights to continue – time permitting</a:t>
            </a:r>
          </a:p>
        </p:txBody>
      </p:sp>
    </p:spTree>
    <p:extLst>
      <p:ext uri="{BB962C8B-B14F-4D97-AF65-F5344CB8AC3E}">
        <p14:creationId xmlns:p14="http://schemas.microsoft.com/office/powerpoint/2010/main" val="36602348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ECC Academic Senate</a:t>
            </a:r>
            <a:endParaRPr lang="en-US" dirty="0"/>
          </a:p>
        </p:txBody>
      </p:sp>
      <p:sp>
        <p:nvSpPr>
          <p:cNvPr id="3" name="Subtitle 2"/>
          <p:cNvSpPr>
            <a:spLocks noGrp="1"/>
          </p:cNvSpPr>
          <p:nvPr>
            <p:ph type="subTitle" idx="1"/>
          </p:nvPr>
        </p:nvSpPr>
        <p:spPr>
          <a:xfrm>
            <a:off x="866442" y="4777379"/>
            <a:ext cx="6620968" cy="1475139"/>
          </a:xfrm>
        </p:spPr>
        <p:txBody>
          <a:bodyPr>
            <a:normAutofit/>
          </a:bodyPr>
          <a:lstStyle/>
          <a:p>
            <a:r>
              <a:rPr lang="en-US" b="1" dirty="0" smtClean="0">
                <a:solidFill>
                  <a:schemeClr val="tx2"/>
                </a:solidFill>
              </a:rPr>
              <a:t>September 20</a:t>
            </a:r>
            <a:r>
              <a:rPr lang="en-US" b="1" baseline="30000" dirty="0" smtClean="0">
                <a:solidFill>
                  <a:schemeClr val="tx2"/>
                </a:solidFill>
              </a:rPr>
              <a:t>th</a:t>
            </a:r>
            <a:r>
              <a:rPr lang="en-US" b="1" dirty="0" smtClean="0">
                <a:solidFill>
                  <a:schemeClr val="tx2"/>
                </a:solidFill>
              </a:rPr>
              <a:t> 2016</a:t>
            </a:r>
          </a:p>
          <a:p>
            <a:r>
              <a:rPr lang="en-US" sz="2400" b="1" dirty="0" smtClean="0">
                <a:solidFill>
                  <a:schemeClr val="tx1"/>
                </a:solidFill>
              </a:rPr>
              <a:t>Please sign in &amp; pick up your name card.</a:t>
            </a:r>
          </a:p>
          <a:p>
            <a:endParaRPr lang="en-US" dirty="0"/>
          </a:p>
        </p:txBody>
      </p:sp>
      <p:pic>
        <p:nvPicPr>
          <p:cNvPr id="14339" name="Picture 3" descr="ecclogomedi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7932" y="323322"/>
            <a:ext cx="2139950" cy="208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1498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5" name="Content Placeholder 4"/>
          <p:cNvSpPr>
            <a:spLocks noGrp="1"/>
          </p:cNvSpPr>
          <p:nvPr>
            <p:ph idx="1"/>
          </p:nvPr>
        </p:nvSpPr>
        <p:spPr>
          <a:xfrm>
            <a:off x="827700" y="1267968"/>
            <a:ext cx="7292172" cy="5376672"/>
          </a:xfrm>
        </p:spPr>
        <p:txBody>
          <a:bodyPr>
            <a:normAutofit fontScale="70000" lnSpcReduction="20000"/>
          </a:bodyPr>
          <a:lstStyle/>
          <a:p>
            <a:r>
              <a:rPr lang="en-US" sz="2400" b="1" dirty="0" smtClean="0">
                <a:solidFill>
                  <a:srgbClr val="92D050"/>
                </a:solidFill>
              </a:rPr>
              <a:t>D. Special Committee Reports</a:t>
            </a:r>
          </a:p>
          <a:p>
            <a:r>
              <a:rPr lang="en-US" sz="2300" dirty="0" smtClean="0">
                <a:solidFill>
                  <a:srgbClr val="FF0000"/>
                </a:solidFill>
              </a:rPr>
              <a:t>ECC </a:t>
            </a:r>
            <a:r>
              <a:rPr lang="en-US" sz="2300" dirty="0">
                <a:solidFill>
                  <a:srgbClr val="FF0000"/>
                </a:solidFill>
              </a:rPr>
              <a:t>VP of Academic Affairs: Dr. Jean </a:t>
            </a:r>
            <a:r>
              <a:rPr lang="en-US" sz="2300" dirty="0" smtClean="0">
                <a:solidFill>
                  <a:srgbClr val="FF0000"/>
                </a:solidFill>
              </a:rPr>
              <a:t>Shankweiler: Deans and faculty members are currently working on the faculty identification process.  Proposals must be submitted to the VPAA by early November.  J. Shankweiler and J. Nishime have been serving on accreditation teams and have learned that the college needs to have an ethics policy.  J. Shankweiler will convene a committee representing classified, managers, AFT, ECCE, and Senate to develop the policy.  Comprehensive Master Plan is in full swing.  Please hold off requesting any new IR&amp;P projects for the next few weeks.  This will be going to the board in November.  Efforts are underway to get the contract for Canvas in place so it can be piloted in the winter session.  J. Shankweiler can provide regular updates at Senate meetings on enrollment management efforts.  Dual enrollments are increasing in response to AB 288.  There must be pathways for students.  The goal is to increase online offerings – some will be piloted during winter session.  The college is at capacity for face-to-face offerings in the 8-noon time slots.  WSHE/FTE goals are going to be established for the deans to maximize enrollments.  We will be looking at schedules to evaluate our offerings.  The portal needs to be upgraded.  We can build a bridge to Canvas which would mean a single sign-in for students.  P. Marcoux suggested hybrid classes could free up classrooms.  J. Shankweiler reported that has been tried with Math 73 with mixed success. </a:t>
            </a:r>
            <a:r>
              <a:rPr lang="en-US" dirty="0"/>
              <a:t>	</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918218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5" name="Content Placeholder 4"/>
          <p:cNvSpPr>
            <a:spLocks noGrp="1"/>
          </p:cNvSpPr>
          <p:nvPr>
            <p:ph idx="1"/>
          </p:nvPr>
        </p:nvSpPr>
        <p:spPr>
          <a:xfrm>
            <a:off x="827700" y="1267968"/>
            <a:ext cx="7682316" cy="5376672"/>
          </a:xfrm>
        </p:spPr>
        <p:txBody>
          <a:bodyPr>
            <a:normAutofit fontScale="70000" lnSpcReduction="20000"/>
          </a:bodyPr>
          <a:lstStyle/>
          <a:p>
            <a:r>
              <a:rPr lang="en-US" sz="2400" b="1" dirty="0" smtClean="0">
                <a:solidFill>
                  <a:srgbClr val="92D050"/>
                </a:solidFill>
              </a:rPr>
              <a:t>D. Special Committee Reports</a:t>
            </a:r>
          </a:p>
          <a:p>
            <a:r>
              <a:rPr lang="en-US" sz="2600" dirty="0" smtClean="0">
                <a:solidFill>
                  <a:srgbClr val="FF0000"/>
                </a:solidFill>
              </a:rPr>
              <a:t>ECC </a:t>
            </a:r>
            <a:r>
              <a:rPr lang="en-US" sz="2600" dirty="0">
                <a:solidFill>
                  <a:srgbClr val="FF0000"/>
                </a:solidFill>
              </a:rPr>
              <a:t>VP of </a:t>
            </a:r>
            <a:r>
              <a:rPr lang="en-US" sz="2600" dirty="0" smtClean="0">
                <a:solidFill>
                  <a:srgbClr val="FF0000"/>
                </a:solidFill>
              </a:rPr>
              <a:t>Student and Community Advancement: Dr. Jeanie Nishime.  A process improvement consultant is looking at the pipeline from admissions to enrollment to determine where we might be losing students.  They have looked at data, they are spoofing the student experience and will do so again now that registration is completed.  They will continue to meet with the steering committee.  J. Nishime and her husband applied and registered for a class this fall and both found it difficult.  (It is worth noting that “Mr. Nishime” (Bauer) has an advanced degree in technology.  The </a:t>
            </a:r>
            <a:r>
              <a:rPr lang="en-US" sz="2600" dirty="0" err="1" smtClean="0">
                <a:solidFill>
                  <a:srgbClr val="FF0000"/>
                </a:solidFill>
              </a:rPr>
              <a:t>PlanNet</a:t>
            </a:r>
            <a:r>
              <a:rPr lang="en-US" sz="2600" dirty="0" smtClean="0">
                <a:solidFill>
                  <a:srgbClr val="FF0000"/>
                </a:solidFill>
              </a:rPr>
              <a:t> report and new staffing in IT are likely to lead to long-overdue improvements.  The Common Assessment at the state level has not been fully validated.  This initiative is tied to SSSP funding and is being implemented statewide.  Multiple Measures Assessment (MMA) is currently being piloted and will be part of these efforts.  C. Wells asked if </a:t>
            </a:r>
            <a:r>
              <a:rPr lang="en-US" sz="2600" dirty="0" err="1" smtClean="0">
                <a:solidFill>
                  <a:srgbClr val="FF0000"/>
                </a:solidFill>
              </a:rPr>
              <a:t>ed</a:t>
            </a:r>
            <a:r>
              <a:rPr lang="en-US" sz="2600" dirty="0" smtClean="0">
                <a:solidFill>
                  <a:srgbClr val="FF0000"/>
                </a:solidFill>
              </a:rPr>
              <a:t> plans were being linked to course offerings.  J. Nishime reported that the Starfish Early Alert program is being piloted with 10 faculty.  The will allow the college to intervene with students early on if they encounter difficulties.  Counselors are piloting the electronic </a:t>
            </a:r>
            <a:r>
              <a:rPr lang="en-US" sz="2600" dirty="0" err="1" smtClean="0">
                <a:solidFill>
                  <a:srgbClr val="FF0000"/>
                </a:solidFill>
              </a:rPr>
              <a:t>ed</a:t>
            </a:r>
            <a:r>
              <a:rPr lang="en-US" sz="2600" dirty="0" smtClean="0">
                <a:solidFill>
                  <a:srgbClr val="FF0000"/>
                </a:solidFill>
              </a:rPr>
              <a:t> plans and then we may be able to tie this to course offerings.  The caveat is that students don’t always take the courses listed on their </a:t>
            </a:r>
            <a:r>
              <a:rPr lang="en-US" sz="2600" dirty="0" err="1" smtClean="0">
                <a:solidFill>
                  <a:srgbClr val="FF0000"/>
                </a:solidFill>
              </a:rPr>
              <a:t>ed</a:t>
            </a:r>
            <a:r>
              <a:rPr lang="en-US" sz="2600" dirty="0" smtClean="0">
                <a:solidFill>
                  <a:srgbClr val="FF0000"/>
                </a:solidFill>
              </a:rPr>
              <a:t> plans (for scheduling and other reasons).  </a:t>
            </a:r>
            <a:endParaRPr lang="en-US" sz="2600" dirty="0"/>
          </a:p>
        </p:txBody>
      </p:sp>
    </p:spTree>
    <p:extLst>
      <p:ext uri="{BB962C8B-B14F-4D97-AF65-F5344CB8AC3E}">
        <p14:creationId xmlns:p14="http://schemas.microsoft.com/office/powerpoint/2010/main" val="4261109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Proposed Senate Goals </a:t>
            </a:r>
            <a:br>
              <a:rPr lang="en-US" dirty="0" smtClean="0"/>
            </a:br>
            <a:r>
              <a:rPr lang="en-US" i="1" dirty="0" smtClean="0"/>
              <a:t> An effective and engaged Senate</a:t>
            </a:r>
            <a:endParaRPr lang="en-US" i="1" dirty="0"/>
          </a:p>
        </p:txBody>
      </p:sp>
      <p:sp>
        <p:nvSpPr>
          <p:cNvPr id="3" name="Content Placeholder 2"/>
          <p:cNvSpPr>
            <a:spLocks noGrp="1"/>
          </p:cNvSpPr>
          <p:nvPr>
            <p:ph idx="1"/>
          </p:nvPr>
        </p:nvSpPr>
        <p:spPr/>
        <p:txBody>
          <a:bodyPr>
            <a:normAutofit lnSpcReduction="10000"/>
          </a:bodyPr>
          <a:lstStyle/>
          <a:p>
            <a:r>
              <a:rPr lang="en-US" dirty="0" smtClean="0"/>
              <a:t>Developed @ Senate Exec’s Planning Summit, Spring 16</a:t>
            </a:r>
          </a:p>
          <a:p>
            <a:r>
              <a:rPr lang="en-US" dirty="0" smtClean="0"/>
              <a:t>Commitment to collaboration and collegial consultation (Strategic Initiative C).</a:t>
            </a:r>
          </a:p>
          <a:p>
            <a:r>
              <a:rPr lang="en-US" dirty="0" smtClean="0"/>
              <a:t>1.  Full faculty involvement in decision-making (Effective).</a:t>
            </a:r>
          </a:p>
          <a:p>
            <a:r>
              <a:rPr lang="en-US" dirty="0" smtClean="0"/>
              <a:t>2.  Strengthen faculty involvement (Engaged).</a:t>
            </a:r>
          </a:p>
          <a:p>
            <a:r>
              <a:rPr lang="en-US" dirty="0" smtClean="0"/>
              <a:t>3.  Student Success:</a:t>
            </a:r>
          </a:p>
          <a:p>
            <a:pPr lvl="1"/>
            <a:r>
              <a:rPr lang="en-US" dirty="0" smtClean="0"/>
              <a:t>Enrollment management efforts</a:t>
            </a:r>
          </a:p>
          <a:p>
            <a:pPr lvl="1"/>
            <a:r>
              <a:rPr lang="en-US" dirty="0" smtClean="0"/>
              <a:t>Compton Center’s independent accreditation</a:t>
            </a:r>
          </a:p>
          <a:p>
            <a:pPr lvl="1"/>
            <a:r>
              <a:rPr lang="en-US" dirty="0" smtClean="0"/>
              <a:t>Statewide initiatives </a:t>
            </a:r>
            <a:endParaRPr lang="en-US" dirty="0"/>
          </a:p>
          <a:p>
            <a:pPr marL="457200" lvl="1" indent="0">
              <a:buNone/>
            </a:pPr>
            <a:r>
              <a:rPr lang="en-US" dirty="0" smtClean="0">
                <a:solidFill>
                  <a:srgbClr val="FF0000"/>
                </a:solidFill>
              </a:rPr>
              <a:t>Goals were adopted as presented in the packet.</a:t>
            </a:r>
          </a:p>
        </p:txBody>
      </p:sp>
    </p:spTree>
    <p:extLst>
      <p:ext uri="{BB962C8B-B14F-4D97-AF65-F5344CB8AC3E}">
        <p14:creationId xmlns:p14="http://schemas.microsoft.com/office/powerpoint/2010/main" val="37403238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F. New Business: Brainstorm Senate Meetings and Topics. </a:t>
            </a:r>
            <a:r>
              <a:rPr lang="en-US" dirty="0" smtClean="0"/>
              <a:t/>
            </a:r>
            <a:br>
              <a:rPr lang="en-US" dirty="0" smtClean="0"/>
            </a:br>
            <a:endParaRPr lang="en-US" dirty="0"/>
          </a:p>
        </p:txBody>
      </p:sp>
      <p:sp>
        <p:nvSpPr>
          <p:cNvPr id="5" name="Text Placeholder 4"/>
          <p:cNvSpPr>
            <a:spLocks noGrp="1"/>
          </p:cNvSpPr>
          <p:nvPr>
            <p:ph type="body" idx="1"/>
          </p:nvPr>
        </p:nvSpPr>
        <p:spPr>
          <a:xfrm>
            <a:off x="207264" y="1769095"/>
            <a:ext cx="3493007" cy="576262"/>
          </a:xfrm>
        </p:spPr>
        <p:txBody>
          <a:bodyPr/>
          <a:lstStyle/>
          <a:p>
            <a:r>
              <a:rPr lang="en-US" dirty="0" smtClean="0"/>
              <a:t>Past Topics:  </a:t>
            </a:r>
            <a:r>
              <a:rPr lang="en-US" sz="1600" dirty="0" smtClean="0">
                <a:solidFill>
                  <a:srgbClr val="FF0000"/>
                </a:solidFill>
              </a:rPr>
              <a:t>Sample topics discussed during 2015-16</a:t>
            </a:r>
            <a:endParaRPr lang="en-US" sz="1600" dirty="0">
              <a:solidFill>
                <a:srgbClr val="FF0000"/>
              </a:solidFill>
            </a:endParaRPr>
          </a:p>
        </p:txBody>
      </p:sp>
      <p:sp>
        <p:nvSpPr>
          <p:cNvPr id="6" name="Content Placeholder 5"/>
          <p:cNvSpPr>
            <a:spLocks noGrp="1"/>
          </p:cNvSpPr>
          <p:nvPr>
            <p:ph sz="half" idx="2"/>
          </p:nvPr>
        </p:nvSpPr>
        <p:spPr>
          <a:xfrm>
            <a:off x="402335" y="2383980"/>
            <a:ext cx="3090672" cy="4332307"/>
          </a:xfrm>
        </p:spPr>
        <p:txBody>
          <a:bodyPr>
            <a:normAutofit/>
          </a:bodyPr>
          <a:lstStyle/>
          <a:p>
            <a:r>
              <a:rPr lang="en-US" dirty="0" smtClean="0"/>
              <a:t>Student Development</a:t>
            </a:r>
          </a:p>
          <a:p>
            <a:r>
              <a:rPr lang="en-US" dirty="0" smtClean="0"/>
              <a:t>SSSP Plan</a:t>
            </a:r>
          </a:p>
          <a:p>
            <a:r>
              <a:rPr lang="en-US" dirty="0" smtClean="0"/>
              <a:t>Ed Planning Initiative</a:t>
            </a:r>
          </a:p>
          <a:p>
            <a:r>
              <a:rPr lang="en-US" dirty="0" smtClean="0"/>
              <a:t>ECC Scholarships</a:t>
            </a:r>
          </a:p>
          <a:p>
            <a:r>
              <a:rPr lang="en-US" dirty="0" smtClean="0"/>
              <a:t>AIMS Team</a:t>
            </a:r>
          </a:p>
          <a:p>
            <a:r>
              <a:rPr lang="en-US" dirty="0" smtClean="0"/>
              <a:t>Min </a:t>
            </a:r>
            <a:r>
              <a:rPr lang="en-US" dirty="0" err="1" smtClean="0"/>
              <a:t>Quals</a:t>
            </a:r>
            <a:r>
              <a:rPr lang="en-US" dirty="0" smtClean="0"/>
              <a:t>	</a:t>
            </a:r>
          </a:p>
          <a:p>
            <a:r>
              <a:rPr lang="en-US" dirty="0" smtClean="0"/>
              <a:t>20 Million Minds</a:t>
            </a:r>
          </a:p>
          <a:p>
            <a:r>
              <a:rPr lang="en-US" dirty="0" smtClean="0"/>
              <a:t>Articulation and CIDs</a:t>
            </a:r>
          </a:p>
          <a:p>
            <a:r>
              <a:rPr lang="en-US" dirty="0" smtClean="0"/>
              <a:t>New Student Welcome Day</a:t>
            </a:r>
          </a:p>
          <a:p>
            <a:endParaRPr lang="en-US" dirty="0" smtClean="0"/>
          </a:p>
          <a:p>
            <a:endParaRPr lang="en-US" dirty="0"/>
          </a:p>
        </p:txBody>
      </p:sp>
      <p:sp>
        <p:nvSpPr>
          <p:cNvPr id="7" name="Text Placeholder 6"/>
          <p:cNvSpPr>
            <a:spLocks noGrp="1"/>
          </p:cNvSpPr>
          <p:nvPr>
            <p:ph type="body" sz="quarter" idx="3"/>
          </p:nvPr>
        </p:nvSpPr>
        <p:spPr/>
        <p:txBody>
          <a:bodyPr/>
          <a:lstStyle/>
          <a:p>
            <a:endParaRPr lang="en-US"/>
          </a:p>
        </p:txBody>
      </p:sp>
      <p:sp>
        <p:nvSpPr>
          <p:cNvPr id="8" name="Content Placeholder 7"/>
          <p:cNvSpPr>
            <a:spLocks noGrp="1"/>
          </p:cNvSpPr>
          <p:nvPr>
            <p:ph sz="quarter" idx="4"/>
          </p:nvPr>
        </p:nvSpPr>
        <p:spPr>
          <a:xfrm>
            <a:off x="3429504" y="2171589"/>
            <a:ext cx="3090672" cy="4332307"/>
          </a:xfrm>
        </p:spPr>
        <p:txBody>
          <a:bodyPr>
            <a:normAutofit/>
          </a:bodyPr>
          <a:lstStyle/>
          <a:p>
            <a:r>
              <a:rPr lang="en-US" dirty="0" smtClean="0"/>
              <a:t>PRP System in </a:t>
            </a:r>
            <a:r>
              <a:rPr lang="en-US" dirty="0" err="1" smtClean="0"/>
              <a:t>TracDat</a:t>
            </a:r>
            <a:endParaRPr lang="en-US" dirty="0" smtClean="0"/>
          </a:p>
          <a:p>
            <a:r>
              <a:rPr lang="en-US" dirty="0" smtClean="0"/>
              <a:t>Budget Preparation</a:t>
            </a:r>
          </a:p>
          <a:p>
            <a:r>
              <a:rPr lang="en-US" dirty="0" smtClean="0"/>
              <a:t>Reporting on Sensitive Issues</a:t>
            </a:r>
          </a:p>
          <a:p>
            <a:r>
              <a:rPr lang="en-US" dirty="0" smtClean="0"/>
              <a:t>Hobson’s Early Alert</a:t>
            </a:r>
          </a:p>
          <a:p>
            <a:r>
              <a:rPr lang="en-US" dirty="0" smtClean="0"/>
              <a:t>Study Abroad</a:t>
            </a:r>
          </a:p>
          <a:p>
            <a:r>
              <a:rPr lang="en-US" dirty="0" smtClean="0"/>
              <a:t>Accommodations for Students in Extracurricular Activities</a:t>
            </a:r>
          </a:p>
          <a:p>
            <a:r>
              <a:rPr lang="en-US" dirty="0" smtClean="0"/>
              <a:t>Changes to Financial Aid</a:t>
            </a:r>
          </a:p>
          <a:p>
            <a:r>
              <a:rPr lang="en-US" dirty="0" smtClean="0"/>
              <a:t>Compton Center Accreditation</a:t>
            </a:r>
            <a:endParaRPr lang="en-US" dirty="0"/>
          </a:p>
        </p:txBody>
      </p:sp>
      <p:sp>
        <p:nvSpPr>
          <p:cNvPr id="2" name="TextBox 1"/>
          <p:cNvSpPr txBox="1"/>
          <p:nvPr/>
        </p:nvSpPr>
        <p:spPr>
          <a:xfrm>
            <a:off x="6538465" y="256032"/>
            <a:ext cx="1752095" cy="6247864"/>
          </a:xfrm>
          <a:prstGeom prst="rect">
            <a:avLst/>
          </a:prstGeom>
          <a:noFill/>
        </p:spPr>
        <p:txBody>
          <a:bodyPr wrap="square" rtlCol="0">
            <a:spAutoFit/>
          </a:bodyPr>
          <a:lstStyle/>
          <a:p>
            <a:r>
              <a:rPr lang="en-US" sz="1600" dirty="0" smtClean="0">
                <a:solidFill>
                  <a:srgbClr val="FF0000"/>
                </a:solidFill>
              </a:rPr>
              <a:t>KDD and the Senate Exec requested input from senators on the topics addressed by the Senate.  Given the extensive purview and number of matters that must come before the senate, time for additional topics is limited.  However, in the time available, the Exec aims to address topics most relevant to the senators, their departments and divisions.  </a:t>
            </a:r>
            <a:endParaRPr lang="en-US" sz="1600" dirty="0">
              <a:solidFill>
                <a:srgbClr val="FF0000"/>
              </a:solidFill>
            </a:endParaRPr>
          </a:p>
        </p:txBody>
      </p:sp>
    </p:spTree>
    <p:extLst>
      <p:ext uri="{BB962C8B-B14F-4D97-AF65-F5344CB8AC3E}">
        <p14:creationId xmlns:p14="http://schemas.microsoft.com/office/powerpoint/2010/main" val="12381686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 New Business: Brainstorm Senate </a:t>
            </a:r>
            <a:r>
              <a:rPr lang="en-US" dirty="0"/>
              <a:t>Meetings and Topics. </a:t>
            </a:r>
          </a:p>
        </p:txBody>
      </p:sp>
      <p:sp>
        <p:nvSpPr>
          <p:cNvPr id="3" name="Content Placeholder 2"/>
          <p:cNvSpPr>
            <a:spLocks noGrp="1"/>
          </p:cNvSpPr>
          <p:nvPr>
            <p:ph idx="1"/>
          </p:nvPr>
        </p:nvSpPr>
        <p:spPr>
          <a:xfrm>
            <a:off x="609599" y="2160590"/>
            <a:ext cx="6347714" cy="4501467"/>
          </a:xfrm>
        </p:spPr>
        <p:txBody>
          <a:bodyPr>
            <a:normAutofit fontScale="85000" lnSpcReduction="10000"/>
          </a:bodyPr>
          <a:lstStyle/>
          <a:p>
            <a:pPr lvl="0">
              <a:buFont typeface="+mj-lt"/>
              <a:buAutoNum type="arabicPeriod"/>
            </a:pPr>
            <a:r>
              <a:rPr lang="en-US" sz="2000" dirty="0" smtClean="0"/>
              <a:t>Form groups of FOUR.</a:t>
            </a:r>
          </a:p>
          <a:p>
            <a:pPr lvl="0">
              <a:buFont typeface="+mj-lt"/>
              <a:buAutoNum type="arabicPeriod"/>
            </a:pPr>
            <a:r>
              <a:rPr lang="en-US" sz="2000" dirty="0" smtClean="0"/>
              <a:t>Elect recorder/reporter.</a:t>
            </a:r>
          </a:p>
          <a:p>
            <a:pPr lvl="0">
              <a:buFont typeface="+mj-lt"/>
              <a:buAutoNum type="arabicPeriod"/>
            </a:pPr>
            <a:r>
              <a:rPr lang="en-US" sz="2000" dirty="0" smtClean="0"/>
              <a:t>10 minutes:</a:t>
            </a:r>
          </a:p>
          <a:p>
            <a:pPr lvl="1"/>
            <a:r>
              <a:rPr lang="en-US" sz="2000" dirty="0" smtClean="0"/>
              <a:t>What </a:t>
            </a:r>
            <a:r>
              <a:rPr lang="en-US" sz="2000" dirty="0"/>
              <a:t>topics – that fall in the Senate’s 10 + 1 purview -- are most important for the Senate to address this year?  </a:t>
            </a:r>
          </a:p>
          <a:p>
            <a:pPr lvl="1"/>
            <a:r>
              <a:rPr lang="en-US" sz="2000" dirty="0"/>
              <a:t>What information do you find most helpful, useful, and relevant from the meeting reports (president, VP, administration)?  </a:t>
            </a:r>
          </a:p>
          <a:p>
            <a:pPr lvl="1"/>
            <a:r>
              <a:rPr lang="en-US" sz="2000" dirty="0"/>
              <a:t>What other suggestions do you have for making Senate meetings engaging and effective</a:t>
            </a:r>
            <a:r>
              <a:rPr lang="en-US" sz="2000" dirty="0" smtClean="0"/>
              <a:t>?</a:t>
            </a:r>
          </a:p>
          <a:p>
            <a:pPr lvl="0">
              <a:buFont typeface="+mj-lt"/>
              <a:buAutoNum type="arabicPeriod" startAt="4"/>
            </a:pPr>
            <a:r>
              <a:rPr lang="en-US" sz="2000" dirty="0"/>
              <a:t>5</a:t>
            </a:r>
            <a:r>
              <a:rPr lang="en-US" sz="2000" dirty="0" smtClean="0"/>
              <a:t> minutes: Share 1-2 highlights</a:t>
            </a:r>
          </a:p>
          <a:p>
            <a:pPr marL="0" lvl="0" indent="0">
              <a:buNone/>
            </a:pPr>
            <a:r>
              <a:rPr lang="en-US" sz="2000" dirty="0" smtClean="0">
                <a:solidFill>
                  <a:srgbClr val="FF0000"/>
                </a:solidFill>
              </a:rPr>
              <a:t>Many thanks to all attendees who engaged in discussion and collected ideas.  Time expired before highlights could be shared.  Results will be compiled and presented to the Senate at the October 4</a:t>
            </a:r>
            <a:r>
              <a:rPr lang="en-US" sz="2000" baseline="30000" dirty="0" smtClean="0">
                <a:solidFill>
                  <a:srgbClr val="FF0000"/>
                </a:solidFill>
              </a:rPr>
              <a:t>th</a:t>
            </a:r>
            <a:r>
              <a:rPr lang="en-US" sz="2000" dirty="0" smtClean="0">
                <a:solidFill>
                  <a:srgbClr val="FF0000"/>
                </a:solidFill>
              </a:rPr>
              <a:t> meeting.  </a:t>
            </a:r>
            <a:endParaRPr lang="en-US" sz="2000" dirty="0">
              <a:solidFill>
                <a:srgbClr val="FF0000"/>
              </a:solidFill>
            </a:endParaRPr>
          </a:p>
        </p:txBody>
      </p:sp>
    </p:spTree>
    <p:extLst>
      <p:ext uri="{BB962C8B-B14F-4D97-AF65-F5344CB8AC3E}">
        <p14:creationId xmlns:p14="http://schemas.microsoft.com/office/powerpoint/2010/main" val="26724619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000" y="441288"/>
            <a:ext cx="7859190" cy="907452"/>
          </a:xfrm>
        </p:spPr>
        <p:txBody>
          <a:bodyPr/>
          <a:lstStyle/>
          <a:p>
            <a:r>
              <a:rPr lang="en-US" sz="3600" b="1" dirty="0" smtClean="0">
                <a:solidFill>
                  <a:schemeClr val="accent3"/>
                </a:solidFill>
              </a:rPr>
              <a:t>Academic &amp; Professional Matters</a:t>
            </a:r>
            <a:endParaRPr lang="en-US" sz="3600" b="1" dirty="0">
              <a:solidFill>
                <a:schemeClr val="accent3"/>
              </a:solidFill>
            </a:endParaRPr>
          </a:p>
        </p:txBody>
      </p:sp>
      <p:sp>
        <p:nvSpPr>
          <p:cNvPr id="3" name="Content Placeholder 2"/>
          <p:cNvSpPr>
            <a:spLocks noGrp="1"/>
          </p:cNvSpPr>
          <p:nvPr>
            <p:ph idx="1"/>
          </p:nvPr>
        </p:nvSpPr>
        <p:spPr>
          <a:xfrm>
            <a:off x="388620" y="1348740"/>
            <a:ext cx="8241030" cy="5353987"/>
          </a:xfrm>
        </p:spPr>
        <p:txBody>
          <a:bodyPr>
            <a:normAutofit/>
          </a:bodyPr>
          <a:lstStyle/>
          <a:p>
            <a:pPr marL="457200" indent="-457200">
              <a:buFont typeface="+mj-lt"/>
              <a:buAutoNum type="arabicPeriod"/>
            </a:pPr>
            <a:r>
              <a:rPr lang="en-US" dirty="0" smtClean="0">
                <a:solidFill>
                  <a:schemeClr val="accent3"/>
                </a:solidFill>
              </a:rPr>
              <a:t>Curriculum</a:t>
            </a:r>
            <a:r>
              <a:rPr lang="en-US" dirty="0" smtClean="0"/>
              <a:t>, including establishing prerequisites.</a:t>
            </a:r>
          </a:p>
          <a:p>
            <a:pPr marL="457200" indent="-457200">
              <a:buFont typeface="+mj-lt"/>
              <a:buAutoNum type="arabicPeriod"/>
            </a:pPr>
            <a:r>
              <a:rPr lang="en-US" dirty="0" smtClean="0">
                <a:solidFill>
                  <a:schemeClr val="accent3"/>
                </a:solidFill>
              </a:rPr>
              <a:t>Degree and certificate </a:t>
            </a:r>
            <a:r>
              <a:rPr lang="en-US" dirty="0" smtClean="0"/>
              <a:t>requirements.</a:t>
            </a:r>
          </a:p>
          <a:p>
            <a:pPr marL="457200" indent="-457200">
              <a:buFont typeface="+mj-lt"/>
              <a:buAutoNum type="arabicPeriod"/>
            </a:pPr>
            <a:r>
              <a:rPr lang="en-US" dirty="0" smtClean="0">
                <a:solidFill>
                  <a:schemeClr val="accent3"/>
                </a:solidFill>
              </a:rPr>
              <a:t>Grading</a:t>
            </a:r>
            <a:r>
              <a:rPr lang="en-US" dirty="0" smtClean="0"/>
              <a:t> policies.</a:t>
            </a:r>
            <a:endParaRPr lang="en-US" dirty="0"/>
          </a:p>
          <a:p>
            <a:pPr marL="457200" indent="-457200">
              <a:buFont typeface="+mj-lt"/>
              <a:buAutoNum type="arabicPeriod"/>
            </a:pPr>
            <a:r>
              <a:rPr lang="en-US" dirty="0" smtClean="0">
                <a:solidFill>
                  <a:schemeClr val="accent3"/>
                </a:solidFill>
              </a:rPr>
              <a:t>Educational program </a:t>
            </a:r>
            <a:r>
              <a:rPr lang="en-US" dirty="0" smtClean="0"/>
              <a:t>development.</a:t>
            </a:r>
          </a:p>
          <a:p>
            <a:pPr marL="457200" indent="-457200">
              <a:buFont typeface="+mj-lt"/>
              <a:buAutoNum type="arabicPeriod"/>
            </a:pPr>
            <a:r>
              <a:rPr lang="en-US" dirty="0" smtClean="0"/>
              <a:t>Standards or policies regarding </a:t>
            </a:r>
            <a:r>
              <a:rPr lang="en-US" dirty="0" smtClean="0">
                <a:solidFill>
                  <a:schemeClr val="accent3"/>
                </a:solidFill>
              </a:rPr>
              <a:t>student preparation and success</a:t>
            </a:r>
            <a:r>
              <a:rPr lang="en-US" dirty="0" smtClean="0"/>
              <a:t>.</a:t>
            </a:r>
          </a:p>
          <a:p>
            <a:pPr marL="457200" indent="-457200">
              <a:buFont typeface="+mj-lt"/>
              <a:buAutoNum type="arabicPeriod"/>
            </a:pPr>
            <a:r>
              <a:rPr lang="en-US" dirty="0" smtClean="0">
                <a:solidFill>
                  <a:schemeClr val="accent3"/>
                </a:solidFill>
              </a:rPr>
              <a:t>College governance </a:t>
            </a:r>
            <a:r>
              <a:rPr lang="en-US" dirty="0" smtClean="0"/>
              <a:t>structures, as related to </a:t>
            </a:r>
            <a:r>
              <a:rPr lang="en-US" dirty="0" smtClean="0">
                <a:solidFill>
                  <a:schemeClr val="accent3"/>
                </a:solidFill>
              </a:rPr>
              <a:t>faculty roles</a:t>
            </a:r>
            <a:r>
              <a:rPr lang="en-US" dirty="0" smtClean="0"/>
              <a:t>.</a:t>
            </a:r>
          </a:p>
          <a:p>
            <a:pPr marL="457200" indent="-457200">
              <a:buFont typeface="+mj-lt"/>
              <a:buAutoNum type="arabicPeriod"/>
            </a:pPr>
            <a:r>
              <a:rPr lang="en-US" dirty="0" smtClean="0"/>
              <a:t>Faculty roles and involvement </a:t>
            </a:r>
            <a:r>
              <a:rPr lang="en-US" dirty="0" smtClean="0">
                <a:solidFill>
                  <a:schemeClr val="accent3"/>
                </a:solidFill>
              </a:rPr>
              <a:t>in accreditation</a:t>
            </a:r>
            <a:r>
              <a:rPr lang="en-US" dirty="0" smtClean="0"/>
              <a:t> processes.</a:t>
            </a:r>
          </a:p>
          <a:p>
            <a:pPr marL="457200" indent="-457200">
              <a:buFont typeface="+mj-lt"/>
              <a:buAutoNum type="arabicPeriod"/>
            </a:pPr>
            <a:r>
              <a:rPr lang="en-US" dirty="0" smtClean="0"/>
              <a:t>Policies for </a:t>
            </a:r>
            <a:r>
              <a:rPr lang="en-US" dirty="0" smtClean="0">
                <a:solidFill>
                  <a:schemeClr val="accent3"/>
                </a:solidFill>
              </a:rPr>
              <a:t>faculty professional development </a:t>
            </a:r>
            <a:r>
              <a:rPr lang="en-US" dirty="0" smtClean="0"/>
              <a:t>activities.</a:t>
            </a:r>
          </a:p>
          <a:p>
            <a:pPr marL="457200" indent="-457200">
              <a:buFont typeface="+mj-lt"/>
              <a:buAutoNum type="arabicPeriod"/>
            </a:pPr>
            <a:r>
              <a:rPr lang="en-US" dirty="0" smtClean="0"/>
              <a:t>Processes for </a:t>
            </a:r>
            <a:r>
              <a:rPr lang="en-US" dirty="0" smtClean="0">
                <a:solidFill>
                  <a:schemeClr val="accent3"/>
                </a:solidFill>
              </a:rPr>
              <a:t>program review</a:t>
            </a:r>
            <a:r>
              <a:rPr lang="en-US" dirty="0" smtClean="0"/>
              <a:t>.</a:t>
            </a:r>
          </a:p>
          <a:p>
            <a:pPr marL="457200" indent="-457200">
              <a:buFont typeface="+mj-lt"/>
              <a:buAutoNum type="arabicPeriod"/>
            </a:pPr>
            <a:r>
              <a:rPr lang="en-US" dirty="0" smtClean="0"/>
              <a:t>Processes for </a:t>
            </a:r>
            <a:r>
              <a:rPr lang="en-US" dirty="0" smtClean="0">
                <a:solidFill>
                  <a:schemeClr val="accent3"/>
                </a:solidFill>
              </a:rPr>
              <a:t>institutional planning and budget </a:t>
            </a:r>
            <a:r>
              <a:rPr lang="en-US" dirty="0" smtClean="0"/>
              <a:t>development.</a:t>
            </a:r>
          </a:p>
          <a:p>
            <a:pPr marL="457200" indent="-457200">
              <a:buFont typeface="+mj-lt"/>
              <a:buAutoNum type="arabicPeriod"/>
            </a:pPr>
            <a:r>
              <a:rPr lang="en-US" dirty="0" smtClean="0">
                <a:solidFill>
                  <a:schemeClr val="accent3"/>
                </a:solidFill>
              </a:rPr>
              <a:t>Other </a:t>
            </a:r>
            <a:r>
              <a:rPr lang="en-US" dirty="0" smtClean="0"/>
              <a:t>academic and professional matters as mutually agreed upon.</a:t>
            </a:r>
          </a:p>
          <a:p>
            <a:pPr marL="0" indent="0">
              <a:buNone/>
            </a:pPr>
            <a:r>
              <a:rPr lang="en-US" sz="2800" b="1" dirty="0" smtClean="0">
                <a:solidFill>
                  <a:schemeClr val="accent3"/>
                </a:solidFill>
              </a:rPr>
              <a:t>= 10 + 1 Purview of the Academic Senate</a:t>
            </a:r>
          </a:p>
          <a:p>
            <a:endParaRPr lang="en-US" dirty="0" smtClean="0"/>
          </a:p>
        </p:txBody>
      </p:sp>
    </p:spTree>
    <p:extLst>
      <p:ext uri="{BB962C8B-B14F-4D97-AF65-F5344CB8AC3E}">
        <p14:creationId xmlns:p14="http://schemas.microsoft.com/office/powerpoint/2010/main" val="8524353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 New Business: Faculty Handbook, Chris Gold </a:t>
            </a:r>
            <a:r>
              <a:rPr lang="en-US" sz="2000" dirty="0" smtClean="0">
                <a:solidFill>
                  <a:srgbClr val="FF0000"/>
                </a:solidFill>
              </a:rPr>
              <a:t>Topic postponed to 10.4.16 Meeting</a:t>
            </a:r>
            <a:endParaRPr lang="en-US" sz="2000" dirty="0">
              <a:solidFill>
                <a:srgbClr val="FF0000"/>
              </a:solidFill>
            </a:endParaRPr>
          </a:p>
        </p:txBody>
      </p:sp>
      <p:sp>
        <p:nvSpPr>
          <p:cNvPr id="3" name="Content Placeholder 2"/>
          <p:cNvSpPr>
            <a:spLocks noGrp="1"/>
          </p:cNvSpPr>
          <p:nvPr>
            <p:ph idx="1"/>
          </p:nvPr>
        </p:nvSpPr>
        <p:spPr>
          <a:xfrm>
            <a:off x="609599" y="2160590"/>
            <a:ext cx="6347714" cy="4316410"/>
          </a:xfrm>
        </p:spPr>
        <p:txBody>
          <a:bodyPr>
            <a:normAutofit fontScale="92500"/>
          </a:bodyPr>
          <a:lstStyle/>
          <a:p>
            <a:r>
              <a:rPr lang="en-US" sz="2400" dirty="0" smtClean="0"/>
              <a:t>Format:</a:t>
            </a:r>
          </a:p>
          <a:p>
            <a:pPr lvl="1"/>
            <a:r>
              <a:rPr lang="en-US" sz="2400" dirty="0" smtClean="0"/>
              <a:t>Online</a:t>
            </a:r>
          </a:p>
          <a:p>
            <a:pPr lvl="1"/>
            <a:r>
              <a:rPr lang="en-US" sz="2400" dirty="0" smtClean="0"/>
              <a:t>Hardcopy with links</a:t>
            </a:r>
          </a:p>
          <a:p>
            <a:pPr lvl="1"/>
            <a:r>
              <a:rPr lang="en-US" sz="2400" dirty="0" smtClean="0"/>
              <a:t>Hybrid</a:t>
            </a:r>
          </a:p>
          <a:p>
            <a:r>
              <a:rPr lang="en-US" sz="2400" dirty="0" smtClean="0"/>
              <a:t>Questions to consider:</a:t>
            </a:r>
          </a:p>
          <a:p>
            <a:pPr lvl="1"/>
            <a:r>
              <a:rPr lang="en-US" sz="2400" dirty="0" smtClean="0"/>
              <a:t>Which </a:t>
            </a:r>
            <a:r>
              <a:rPr lang="en-US" sz="2400" dirty="0"/>
              <a:t>format would be most useful?  </a:t>
            </a:r>
            <a:endParaRPr lang="en-US" sz="2400" dirty="0" smtClean="0"/>
          </a:p>
          <a:p>
            <a:pPr lvl="1"/>
            <a:r>
              <a:rPr lang="en-US" sz="2400" dirty="0" smtClean="0"/>
              <a:t>Most </a:t>
            </a:r>
            <a:r>
              <a:rPr lang="en-US" sz="2400" dirty="0"/>
              <a:t>used by faculty? </a:t>
            </a:r>
            <a:endParaRPr lang="en-US" sz="2400" dirty="0" smtClean="0"/>
          </a:p>
          <a:p>
            <a:pPr lvl="1"/>
            <a:r>
              <a:rPr lang="en-US" sz="2400" dirty="0" smtClean="0"/>
              <a:t>Most </a:t>
            </a:r>
            <a:r>
              <a:rPr lang="en-US" sz="2400" dirty="0"/>
              <a:t>up-to-date? </a:t>
            </a:r>
            <a:endParaRPr lang="en-US" sz="2400" dirty="0" smtClean="0"/>
          </a:p>
          <a:p>
            <a:pPr lvl="1"/>
            <a:r>
              <a:rPr lang="en-US" sz="2400" dirty="0" smtClean="0"/>
              <a:t>Most </a:t>
            </a:r>
            <a:r>
              <a:rPr lang="en-US" sz="2400" dirty="0"/>
              <a:t>labor intensive to keep up-to-date?  </a:t>
            </a:r>
          </a:p>
          <a:p>
            <a:endParaRPr lang="en-US" dirty="0"/>
          </a:p>
        </p:txBody>
      </p:sp>
    </p:spTree>
    <p:extLst>
      <p:ext uri="{BB962C8B-B14F-4D97-AF65-F5344CB8AC3E}">
        <p14:creationId xmlns:p14="http://schemas.microsoft.com/office/powerpoint/2010/main" val="23510574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2063" y="609600"/>
            <a:ext cx="6347713" cy="1320800"/>
          </a:xfrm>
        </p:spPr>
        <p:txBody>
          <a:bodyPr>
            <a:normAutofit fontScale="90000"/>
          </a:bodyPr>
          <a:lstStyle/>
          <a:p>
            <a:r>
              <a:rPr lang="en-US" dirty="0"/>
              <a:t>F. New Business: Faculty Handbook, Chris </a:t>
            </a:r>
            <a:r>
              <a:rPr lang="en-US" dirty="0" smtClean="0"/>
              <a:t>Gold </a:t>
            </a:r>
            <a:r>
              <a:rPr lang="en-US" sz="2000" dirty="0">
                <a:solidFill>
                  <a:srgbClr val="FF0000"/>
                </a:solidFill>
              </a:rPr>
              <a:t>Topic postponed to 10.4.16 Meeting</a:t>
            </a:r>
            <a:endParaRPr lang="en-US" sz="2000" dirty="0"/>
          </a:p>
        </p:txBody>
      </p:sp>
      <p:sp>
        <p:nvSpPr>
          <p:cNvPr id="3" name="Content Placeholder 2"/>
          <p:cNvSpPr>
            <a:spLocks noGrp="1"/>
          </p:cNvSpPr>
          <p:nvPr>
            <p:ph idx="1"/>
          </p:nvPr>
        </p:nvSpPr>
        <p:spPr>
          <a:xfrm>
            <a:off x="609599" y="2160590"/>
            <a:ext cx="6347714" cy="4272867"/>
          </a:xfrm>
        </p:spPr>
        <p:txBody>
          <a:bodyPr>
            <a:normAutofit fontScale="92500" lnSpcReduction="20000"/>
          </a:bodyPr>
          <a:lstStyle/>
          <a:p>
            <a:pPr marL="0" indent="0">
              <a:buNone/>
            </a:pPr>
            <a:r>
              <a:rPr lang="en-US" dirty="0"/>
              <a:t> </a:t>
            </a:r>
          </a:p>
          <a:p>
            <a:pPr lvl="0"/>
            <a:r>
              <a:rPr lang="en-US" dirty="0"/>
              <a:t>Traditional hardcopy handbook – Pasadena City College:  </a:t>
            </a:r>
            <a:r>
              <a:rPr lang="en-US" u="sng" dirty="0">
                <a:hlinkClick r:id="rId2"/>
              </a:rPr>
              <a:t>http://pasadena.edu/faculty-and-staff/docs/faculty-handbook.pdf</a:t>
            </a:r>
            <a:endParaRPr lang="en-US" dirty="0"/>
          </a:p>
          <a:p>
            <a:pPr lvl="0"/>
            <a:r>
              <a:rPr lang="en-US" dirty="0"/>
              <a:t>Traditional hardcopy handbook – Saddleback:  </a:t>
            </a:r>
            <a:r>
              <a:rPr lang="en-US" u="sng" dirty="0">
                <a:hlinkClick r:id="rId3"/>
              </a:rPr>
              <a:t>https://www.saddleback.edu/uploads/asenate/documents/FacultyHandbook1213updated.pdf</a:t>
            </a:r>
            <a:endParaRPr lang="en-US" dirty="0"/>
          </a:p>
          <a:p>
            <a:pPr lvl="0"/>
            <a:r>
              <a:rPr lang="en-US" dirty="0"/>
              <a:t>Online handbook – University of Mary Washington:  </a:t>
            </a:r>
            <a:r>
              <a:rPr lang="en-US" u="sng" dirty="0">
                <a:hlinkClick r:id="rId4"/>
              </a:rPr>
              <a:t>http://publications.umw.edu/facultyhandbook/</a:t>
            </a:r>
            <a:endParaRPr lang="en-US" dirty="0"/>
          </a:p>
          <a:p>
            <a:pPr lvl="0"/>
            <a:r>
              <a:rPr lang="en-US" dirty="0"/>
              <a:t>Hybrid (pdf document with the narrative of traditional hardcopy handbook but it opens online with easy to use links) – Los Angeles Valley College:  </a:t>
            </a:r>
            <a:r>
              <a:rPr lang="en-US" u="sng" dirty="0">
                <a:hlinkClick r:id="rId5"/>
              </a:rPr>
              <a:t>http://www.lavc.edu/facultyhandbook/Faculty-handbook-2014.pdf</a:t>
            </a:r>
            <a:endParaRPr lang="en-US" dirty="0"/>
          </a:p>
          <a:p>
            <a:pPr lvl="0"/>
            <a:r>
              <a:rPr lang="en-US" dirty="0"/>
              <a:t>Hybrid – Austin Community College:  </a:t>
            </a:r>
            <a:r>
              <a:rPr lang="en-US" u="sng" dirty="0">
                <a:hlinkClick r:id="rId6"/>
              </a:rPr>
              <a:t>https://drive.google.com/file/d/0B-EwSafm0XzVVjdFOE9lRC0xd1U/view</a:t>
            </a:r>
            <a:endParaRPr lang="en-US" dirty="0"/>
          </a:p>
          <a:p>
            <a:endParaRPr lang="en-US" dirty="0"/>
          </a:p>
        </p:txBody>
      </p:sp>
    </p:spTree>
    <p:extLst>
      <p:ext uri="{BB962C8B-B14F-4D97-AF65-F5344CB8AC3E}">
        <p14:creationId xmlns:p14="http://schemas.microsoft.com/office/powerpoint/2010/main" val="19555183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 Information Items - Discussion</a:t>
            </a:r>
            <a:endParaRPr lang="en-US" dirty="0"/>
          </a:p>
        </p:txBody>
      </p:sp>
      <p:sp>
        <p:nvSpPr>
          <p:cNvPr id="5" name="Content Placeholder 4"/>
          <p:cNvSpPr>
            <a:spLocks noGrp="1"/>
          </p:cNvSpPr>
          <p:nvPr>
            <p:ph idx="1"/>
          </p:nvPr>
        </p:nvSpPr>
        <p:spPr>
          <a:xfrm>
            <a:off x="827700" y="1930399"/>
            <a:ext cx="6711654" cy="4604513"/>
          </a:xfrm>
        </p:spPr>
        <p:txBody>
          <a:bodyPr>
            <a:normAutofit fontScale="85000" lnSpcReduction="10000"/>
          </a:bodyPr>
          <a:lstStyle/>
          <a:p>
            <a:r>
              <a:rPr lang="en-US" sz="2400" dirty="0" smtClean="0">
                <a:solidFill>
                  <a:schemeClr val="tx1"/>
                </a:solidFill>
              </a:rPr>
              <a:t>Dena Maloney, </a:t>
            </a:r>
            <a:r>
              <a:rPr lang="en-US" sz="2400" dirty="0" err="1" smtClean="0">
                <a:solidFill>
                  <a:schemeClr val="tx1"/>
                </a:solidFill>
              </a:rPr>
              <a:t>Ed.D</a:t>
            </a:r>
            <a:r>
              <a:rPr lang="en-US" sz="2400" dirty="0" smtClean="0">
                <a:solidFill>
                  <a:schemeClr val="tx1"/>
                </a:solidFill>
              </a:rPr>
              <a:t>.</a:t>
            </a:r>
          </a:p>
          <a:p>
            <a:r>
              <a:rPr lang="en-US" sz="2400" dirty="0" smtClean="0">
                <a:solidFill>
                  <a:schemeClr val="tx1"/>
                </a:solidFill>
              </a:rPr>
              <a:t>El Camino College President/Superintendent</a:t>
            </a:r>
          </a:p>
          <a:p>
            <a:r>
              <a:rPr lang="en-US" sz="2000" dirty="0" smtClean="0">
                <a:solidFill>
                  <a:srgbClr val="FF0000"/>
                </a:solidFill>
              </a:rPr>
              <a:t>Dr. Maloney expressed her appreciation for the time and energy faculty dedicate to the Senate. </a:t>
            </a:r>
          </a:p>
          <a:p>
            <a:r>
              <a:rPr lang="en-US" sz="2000" dirty="0" smtClean="0">
                <a:solidFill>
                  <a:srgbClr val="FF0000"/>
                </a:solidFill>
              </a:rPr>
              <a:t>One of her goals is to develop a leadership program because of the growing need for leaders equipped to help design the future of the college.  The program would be open to employees at all levels, preparing participants to step into leadership.  She’s convened a planning committee and thanked S. Allen for serving on the committee.  Models from across the state are being reviewed and an application will be submitted to Institutional Effectiveness Partnership Initiative for funding (up to $50K).  </a:t>
            </a:r>
          </a:p>
          <a:p>
            <a:r>
              <a:rPr lang="en-US" sz="2000" dirty="0" smtClean="0">
                <a:solidFill>
                  <a:srgbClr val="FF0000"/>
                </a:solidFill>
              </a:rPr>
              <a:t>Dr. Maloney discussed her four priorities which align with the college’s Strategic Initiatives: student equity and achievement, community engagement, fiscal health, organizational culture.  </a:t>
            </a:r>
          </a:p>
          <a:p>
            <a:pPr lvl="1"/>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342580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 Information Items - Discussion</a:t>
            </a:r>
            <a:endParaRPr lang="en-US" dirty="0"/>
          </a:p>
        </p:txBody>
      </p:sp>
      <p:sp>
        <p:nvSpPr>
          <p:cNvPr id="5" name="Content Placeholder 4"/>
          <p:cNvSpPr>
            <a:spLocks noGrp="1"/>
          </p:cNvSpPr>
          <p:nvPr>
            <p:ph idx="1"/>
          </p:nvPr>
        </p:nvSpPr>
        <p:spPr>
          <a:xfrm>
            <a:off x="827700" y="1930399"/>
            <a:ext cx="7694508" cy="4702049"/>
          </a:xfrm>
        </p:spPr>
        <p:txBody>
          <a:bodyPr>
            <a:normAutofit fontScale="55000" lnSpcReduction="20000"/>
          </a:bodyPr>
          <a:lstStyle/>
          <a:p>
            <a:r>
              <a:rPr lang="en-US" sz="2500" dirty="0" smtClean="0">
                <a:solidFill>
                  <a:srgbClr val="FF0000"/>
                </a:solidFill>
              </a:rPr>
              <a:t>Dr. Maloney mentioned a number of initiatives in key areas:</a:t>
            </a:r>
          </a:p>
          <a:p>
            <a:r>
              <a:rPr lang="en-US" sz="2500" dirty="0" smtClean="0">
                <a:solidFill>
                  <a:srgbClr val="FF0000"/>
                </a:solidFill>
              </a:rPr>
              <a:t>Academic Affairs: the Canvas implementation is moving forward, talks are ongoing regarding a public safety regional center, how to transform basic skills, and career and college access pathways.  </a:t>
            </a:r>
          </a:p>
          <a:p>
            <a:r>
              <a:rPr lang="en-US" sz="2500" dirty="0" smtClean="0">
                <a:solidFill>
                  <a:srgbClr val="FF0000"/>
                </a:solidFill>
              </a:rPr>
              <a:t>Student and Community Advancement: The Comprehensive Master Plan will provide a roadmap for the next 5-10 years.  We are more focused on engagement with the high schools, encouraging more students choosing community colleges to choose El Camino.  We are examining the student experience from the outside in.</a:t>
            </a:r>
          </a:p>
          <a:p>
            <a:r>
              <a:rPr lang="en-US" sz="2500" dirty="0" smtClean="0">
                <a:solidFill>
                  <a:srgbClr val="FF0000"/>
                </a:solidFill>
              </a:rPr>
              <a:t>Administrative Services: A significant contract for installing </a:t>
            </a:r>
            <a:r>
              <a:rPr lang="en-US" sz="2500" dirty="0" err="1" smtClean="0">
                <a:solidFill>
                  <a:srgbClr val="FF0000"/>
                </a:solidFill>
              </a:rPr>
              <a:t>WiFi</a:t>
            </a:r>
            <a:r>
              <a:rPr lang="en-US" sz="2500" dirty="0" smtClean="0">
                <a:solidFill>
                  <a:srgbClr val="FF0000"/>
                </a:solidFill>
              </a:rPr>
              <a:t> was approved by the board.  Campus safety measures include the addition of 400 phones in classrooms, Lock </a:t>
            </a:r>
            <a:r>
              <a:rPr lang="en-US" sz="2500" dirty="0" err="1" smtClean="0">
                <a:solidFill>
                  <a:srgbClr val="FF0000"/>
                </a:solidFill>
              </a:rPr>
              <a:t>Bloks</a:t>
            </a:r>
            <a:r>
              <a:rPr lang="en-US" sz="2500" dirty="0" smtClean="0">
                <a:solidFill>
                  <a:srgbClr val="FF0000"/>
                </a:solidFill>
              </a:rPr>
              <a:t>, and </a:t>
            </a:r>
            <a:r>
              <a:rPr lang="en-US" sz="2500" dirty="0" err="1" smtClean="0">
                <a:solidFill>
                  <a:srgbClr val="FF0000"/>
                </a:solidFill>
              </a:rPr>
              <a:t>WiFi</a:t>
            </a:r>
            <a:r>
              <a:rPr lang="en-US" sz="2500" dirty="0" smtClean="0">
                <a:solidFill>
                  <a:srgbClr val="FF0000"/>
                </a:solidFill>
              </a:rPr>
              <a:t>.  This is an issue statewide, evidenced by the fact that $50 million has been requested of the Board of Governors for safety.  A number of construction projects are being completed or underway: the new stadium, the Administration Building, SSVC, and the gymnasium.  </a:t>
            </a:r>
          </a:p>
          <a:p>
            <a:r>
              <a:rPr lang="en-US" sz="2500" dirty="0" smtClean="0">
                <a:solidFill>
                  <a:srgbClr val="FF0000"/>
                </a:solidFill>
              </a:rPr>
              <a:t>The Compton Center is making steady progress.  All criteria for FICMAT were met for the second year in a row.  Accreditation is a separate process but that is also progressing with a site visit scheduled for March, 2017.  They have launched their cosmetology program.  </a:t>
            </a:r>
          </a:p>
          <a:p>
            <a:r>
              <a:rPr lang="en-US" sz="2500" dirty="0" smtClean="0">
                <a:solidFill>
                  <a:srgbClr val="FF0000"/>
                </a:solidFill>
              </a:rPr>
              <a:t>Dr. Maloney took a number of questions about IEPI funding for Compton, funding to attend ASCCC events, the leadership program, food services for students and the impact of the leadership program on the community at large.</a:t>
            </a:r>
            <a:endParaRPr lang="en-US" sz="2500" dirty="0">
              <a:solidFill>
                <a:srgbClr val="FF0000"/>
              </a:solidFill>
            </a:endParaRPr>
          </a:p>
          <a:p>
            <a:pPr lvl="1"/>
            <a:endParaRPr lang="en-US" dirty="0" smtClean="0"/>
          </a:p>
          <a:p>
            <a:pPr lvl="1"/>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4081769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5" name="Content Placeholder 4"/>
          <p:cNvSpPr>
            <a:spLocks noGrp="1"/>
          </p:cNvSpPr>
          <p:nvPr>
            <p:ph idx="1"/>
          </p:nvPr>
        </p:nvSpPr>
        <p:spPr>
          <a:xfrm>
            <a:off x="827700" y="1587261"/>
            <a:ext cx="6711654" cy="4661146"/>
          </a:xfrm>
        </p:spPr>
        <p:txBody>
          <a:bodyPr>
            <a:normAutofit/>
          </a:bodyPr>
          <a:lstStyle/>
          <a:p>
            <a:pPr>
              <a:buFont typeface="+mj-lt"/>
              <a:buAutoNum type="alphaUcPeriod"/>
            </a:pPr>
            <a:r>
              <a:rPr lang="en-US" dirty="0" smtClean="0"/>
              <a:t>Call to Order</a:t>
            </a:r>
          </a:p>
          <a:p>
            <a:pPr>
              <a:buFont typeface="+mj-lt"/>
              <a:buAutoNum type="alphaUcPeriod"/>
            </a:pPr>
            <a:r>
              <a:rPr lang="en-US" dirty="0" smtClean="0"/>
              <a:t>Approval of Minutes: </a:t>
            </a:r>
            <a:r>
              <a:rPr lang="en-US" dirty="0" smtClean="0">
                <a:solidFill>
                  <a:srgbClr val="FF0000"/>
                </a:solidFill>
              </a:rPr>
              <a:t>Minutes were approved as submitted.  Traci Granger was thanked for her excellent work preparing the minutes.</a:t>
            </a:r>
          </a:p>
          <a:p>
            <a:pPr>
              <a:buFont typeface="+mj-lt"/>
              <a:buAutoNum type="alphaUcPeriod"/>
            </a:pPr>
            <a:r>
              <a:rPr lang="en-US" dirty="0" smtClean="0"/>
              <a:t>Officer Reports</a:t>
            </a:r>
          </a:p>
          <a:p>
            <a:pPr>
              <a:buFont typeface="+mj-lt"/>
              <a:buAutoNum type="alphaUcPeriod"/>
            </a:pPr>
            <a:r>
              <a:rPr lang="en-US" dirty="0" smtClean="0"/>
              <a:t>Special Committee Reports</a:t>
            </a:r>
          </a:p>
          <a:p>
            <a:pPr>
              <a:buFont typeface="+mj-lt"/>
              <a:buAutoNum type="alphaUcPeriod"/>
            </a:pPr>
            <a:r>
              <a:rPr lang="en-US" dirty="0" smtClean="0"/>
              <a:t>Unfinished Business</a:t>
            </a:r>
          </a:p>
          <a:p>
            <a:pPr>
              <a:buFont typeface="+mj-lt"/>
              <a:buAutoNum type="alphaUcPeriod"/>
            </a:pPr>
            <a:r>
              <a:rPr lang="en-US" dirty="0" smtClean="0"/>
              <a:t>New Business</a:t>
            </a:r>
          </a:p>
          <a:p>
            <a:pPr>
              <a:buFont typeface="+mj-lt"/>
              <a:buAutoNum type="alphaUcPeriod"/>
            </a:pPr>
            <a:r>
              <a:rPr lang="en-US" dirty="0" smtClean="0"/>
              <a:t>Information Items – Discussion</a:t>
            </a:r>
          </a:p>
          <a:p>
            <a:pPr>
              <a:buFont typeface="+mj-lt"/>
              <a:buAutoNum type="alphaUcPeriod"/>
            </a:pPr>
            <a:r>
              <a:rPr lang="en-US" dirty="0" smtClean="0"/>
              <a:t>Future Agenda Items</a:t>
            </a:r>
          </a:p>
          <a:p>
            <a:pPr>
              <a:buFont typeface="+mj-lt"/>
              <a:buAutoNum type="alphaUcPeriod"/>
            </a:pPr>
            <a:r>
              <a:rPr lang="en-US" dirty="0" smtClean="0"/>
              <a:t>Public Comment</a:t>
            </a:r>
          </a:p>
          <a:p>
            <a:pPr>
              <a:buFont typeface="+mj-lt"/>
              <a:buAutoNum type="alphaUcPeriod"/>
            </a:pPr>
            <a:r>
              <a:rPr lang="en-US" dirty="0" smtClean="0"/>
              <a:t>Adjourn</a:t>
            </a:r>
          </a:p>
          <a:p>
            <a:endParaRPr lang="en-US" dirty="0" smtClean="0"/>
          </a:p>
          <a:p>
            <a:endParaRPr lang="en-US" dirty="0" smtClean="0"/>
          </a:p>
          <a:p>
            <a:endParaRPr lang="en-US" dirty="0"/>
          </a:p>
        </p:txBody>
      </p:sp>
    </p:spTree>
    <p:extLst>
      <p:ext uri="{BB962C8B-B14F-4D97-AF65-F5344CB8AC3E}">
        <p14:creationId xmlns:p14="http://schemas.microsoft.com/office/powerpoint/2010/main" val="18861089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609599" y="2160590"/>
            <a:ext cx="6347714" cy="4490581"/>
          </a:xfrm>
        </p:spPr>
        <p:txBody>
          <a:bodyPr>
            <a:normAutofit lnSpcReduction="10000"/>
          </a:bodyPr>
          <a:lstStyle/>
          <a:p>
            <a:r>
              <a:rPr lang="en-US" sz="2400" dirty="0">
                <a:solidFill>
                  <a:schemeClr val="tx1"/>
                </a:solidFill>
              </a:rPr>
              <a:t>H.  </a:t>
            </a:r>
            <a:r>
              <a:rPr lang="en-US" sz="2400" b="1" dirty="0">
                <a:solidFill>
                  <a:schemeClr val="tx1"/>
                </a:solidFill>
              </a:rPr>
              <a:t>Future Agenda </a:t>
            </a:r>
            <a:r>
              <a:rPr lang="en-US" sz="2400" b="1" dirty="0" smtClean="0">
                <a:solidFill>
                  <a:schemeClr val="tx1"/>
                </a:solidFill>
              </a:rPr>
              <a:t>Items</a:t>
            </a:r>
          </a:p>
          <a:p>
            <a:pPr lvl="1"/>
            <a:r>
              <a:rPr lang="en-US" sz="2400" dirty="0" smtClean="0"/>
              <a:t>Federation Update</a:t>
            </a:r>
          </a:p>
          <a:p>
            <a:pPr lvl="1"/>
            <a:r>
              <a:rPr lang="en-US" sz="2400" dirty="0" smtClean="0"/>
              <a:t>Ed </a:t>
            </a:r>
            <a:r>
              <a:rPr lang="en-US" sz="2400" dirty="0"/>
              <a:t>Policies: AP </a:t>
            </a:r>
            <a:r>
              <a:rPr lang="en-US" sz="2400" dirty="0" smtClean="0"/>
              <a:t>5070, </a:t>
            </a:r>
            <a:r>
              <a:rPr lang="en-US" sz="2400" dirty="0"/>
              <a:t>BP/AP 5010, AP 5011 </a:t>
            </a:r>
            <a:r>
              <a:rPr lang="en-US" sz="2400" dirty="0" smtClean="0"/>
              <a:t>Admissions and </a:t>
            </a:r>
            <a:r>
              <a:rPr lang="en-US" sz="2400" dirty="0"/>
              <a:t>Concurrent </a:t>
            </a:r>
            <a:r>
              <a:rPr lang="en-US" sz="2400" dirty="0" smtClean="0"/>
              <a:t>Enrollment</a:t>
            </a:r>
          </a:p>
          <a:p>
            <a:pPr lvl="1"/>
            <a:r>
              <a:rPr lang="en-US" sz="2400" dirty="0" smtClean="0"/>
              <a:t>Online </a:t>
            </a:r>
            <a:r>
              <a:rPr lang="en-US" sz="2400" dirty="0"/>
              <a:t>Educational </a:t>
            </a:r>
            <a:r>
              <a:rPr lang="en-US" sz="2400" dirty="0" smtClean="0"/>
              <a:t>Resources</a:t>
            </a:r>
          </a:p>
          <a:p>
            <a:pPr lvl="1"/>
            <a:r>
              <a:rPr lang="en-US" sz="2400" dirty="0" smtClean="0"/>
              <a:t>Educational </a:t>
            </a:r>
            <a:r>
              <a:rPr lang="en-US" sz="2400" dirty="0"/>
              <a:t>Master Plan (10/18 – 1</a:t>
            </a:r>
            <a:r>
              <a:rPr lang="en-US" sz="2400" baseline="30000" dirty="0"/>
              <a:t>st </a:t>
            </a:r>
            <a:r>
              <a:rPr lang="en-US" sz="2400" dirty="0"/>
              <a:t>reading, 11/1 – 2</a:t>
            </a:r>
            <a:r>
              <a:rPr lang="en-US" sz="2400" baseline="30000" dirty="0"/>
              <a:t>nd </a:t>
            </a:r>
            <a:r>
              <a:rPr lang="en-US" sz="2400" dirty="0"/>
              <a:t>reading</a:t>
            </a:r>
            <a:r>
              <a:rPr lang="en-US" sz="2400" dirty="0" smtClean="0"/>
              <a:t>).</a:t>
            </a:r>
            <a:endParaRPr lang="en-US" sz="2400" b="1" dirty="0">
              <a:solidFill>
                <a:schemeClr val="tx1"/>
              </a:solidFill>
            </a:endParaRPr>
          </a:p>
          <a:p>
            <a:r>
              <a:rPr lang="en-US" sz="2400" dirty="0">
                <a:solidFill>
                  <a:schemeClr val="tx1"/>
                </a:solidFill>
              </a:rPr>
              <a:t>I. </a:t>
            </a:r>
            <a:r>
              <a:rPr lang="en-US" sz="2400" b="1" dirty="0">
                <a:solidFill>
                  <a:schemeClr val="tx1"/>
                </a:solidFill>
              </a:rPr>
              <a:t>Public Comment</a:t>
            </a:r>
          </a:p>
          <a:p>
            <a:r>
              <a:rPr lang="en-US" sz="2400" dirty="0">
                <a:solidFill>
                  <a:schemeClr val="tx1"/>
                </a:solidFill>
              </a:rPr>
              <a:t>J. </a:t>
            </a:r>
            <a:r>
              <a:rPr lang="en-US" sz="2400" b="1" dirty="0" smtClean="0">
                <a:solidFill>
                  <a:schemeClr val="tx1"/>
                </a:solidFill>
              </a:rPr>
              <a:t>Adjourn</a:t>
            </a:r>
            <a:endParaRPr lang="en-US" sz="2400" b="1" dirty="0">
              <a:solidFill>
                <a:schemeClr val="tx1"/>
              </a:solidFill>
            </a:endParaRPr>
          </a:p>
        </p:txBody>
      </p:sp>
    </p:spTree>
    <p:extLst>
      <p:ext uri="{BB962C8B-B14F-4D97-AF65-F5344CB8AC3E}">
        <p14:creationId xmlns:p14="http://schemas.microsoft.com/office/powerpoint/2010/main" val="14393410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685800"/>
          </a:xfrm>
        </p:spPr>
        <p:txBody>
          <a:bodyPr>
            <a:normAutofit fontScale="90000"/>
          </a:bodyPr>
          <a:lstStyle/>
          <a:p>
            <a:r>
              <a:rPr lang="en-US" sz="2400" dirty="0" smtClean="0"/>
              <a:t>ECC Academic Senate 2016-2017</a:t>
            </a:r>
            <a:br>
              <a:rPr lang="en-US" sz="2400" dirty="0" smtClean="0"/>
            </a:br>
            <a:r>
              <a:rPr lang="en-US" sz="2400" dirty="0" smtClean="0"/>
              <a:t>Thank you for your service!</a:t>
            </a:r>
            <a:endParaRPr lang="en-US" sz="2400" dirty="0"/>
          </a:p>
        </p:txBody>
      </p:sp>
      <p:sp>
        <p:nvSpPr>
          <p:cNvPr id="5" name="TextBox 4"/>
          <p:cNvSpPr txBox="1"/>
          <p:nvPr/>
        </p:nvSpPr>
        <p:spPr>
          <a:xfrm>
            <a:off x="762000" y="1278408"/>
            <a:ext cx="2057400" cy="4832092"/>
          </a:xfrm>
          <a:prstGeom prst="rect">
            <a:avLst/>
          </a:prstGeom>
          <a:noFill/>
        </p:spPr>
        <p:txBody>
          <a:bodyPr wrap="square" rtlCol="0">
            <a:spAutoFit/>
          </a:bodyPr>
          <a:lstStyle/>
          <a:p>
            <a:r>
              <a:rPr lang="en-US" sz="1400" b="1" u="sng" dirty="0" smtClean="0"/>
              <a:t>BSS</a:t>
            </a:r>
          </a:p>
          <a:p>
            <a:r>
              <a:rPr lang="en-US" sz="1400" dirty="0"/>
              <a:t>Stacey </a:t>
            </a:r>
            <a:r>
              <a:rPr lang="en-US" sz="1400" dirty="0" smtClean="0"/>
              <a:t>Allen</a:t>
            </a:r>
          </a:p>
          <a:p>
            <a:r>
              <a:rPr lang="en-US" sz="1400" dirty="0" smtClean="0"/>
              <a:t>Kristie Daniel-DiGregorio</a:t>
            </a:r>
          </a:p>
          <a:p>
            <a:r>
              <a:rPr lang="en-US" sz="1400" dirty="0" smtClean="0"/>
              <a:t>Chris Gold</a:t>
            </a:r>
          </a:p>
          <a:p>
            <a:r>
              <a:rPr lang="en-US" sz="1400" dirty="0" smtClean="0"/>
              <a:t>Lance Widman</a:t>
            </a:r>
          </a:p>
          <a:p>
            <a:r>
              <a:rPr lang="en-US" sz="1400" dirty="0" smtClean="0"/>
              <a:t>Michael Wynne</a:t>
            </a:r>
            <a:endParaRPr lang="en-US" sz="1400" dirty="0"/>
          </a:p>
          <a:p>
            <a:endParaRPr lang="en-US" sz="1400" dirty="0"/>
          </a:p>
          <a:p>
            <a:r>
              <a:rPr lang="en-US" sz="1400" b="1" u="sng" dirty="0" smtClean="0"/>
              <a:t>Business</a:t>
            </a:r>
          </a:p>
          <a:p>
            <a:r>
              <a:rPr lang="en-US" sz="1400" dirty="0"/>
              <a:t>Kurt </a:t>
            </a:r>
            <a:r>
              <a:rPr lang="en-US" sz="1400" dirty="0" smtClean="0"/>
              <a:t>Hull</a:t>
            </a:r>
          </a:p>
          <a:p>
            <a:r>
              <a:rPr lang="en-US" sz="1400" dirty="0" smtClean="0"/>
              <a:t>Philip Lau</a:t>
            </a:r>
          </a:p>
          <a:p>
            <a:r>
              <a:rPr lang="en-US" sz="1400" dirty="0" err="1" smtClean="0"/>
              <a:t>Nic</a:t>
            </a:r>
            <a:r>
              <a:rPr lang="en-US" sz="1400" dirty="0" smtClean="0"/>
              <a:t> </a:t>
            </a:r>
            <a:r>
              <a:rPr lang="en-US" sz="1400" dirty="0" err="1" smtClean="0"/>
              <a:t>McGrue</a:t>
            </a:r>
            <a:endParaRPr lang="en-US" sz="1400" dirty="0" smtClean="0"/>
          </a:p>
          <a:p>
            <a:r>
              <a:rPr lang="en-US" sz="1400" dirty="0" smtClean="0"/>
              <a:t>Josh Troesh</a:t>
            </a:r>
            <a:endParaRPr lang="en-US" sz="1400" dirty="0"/>
          </a:p>
          <a:p>
            <a:endParaRPr lang="en-US" sz="1400" b="1" u="sng" dirty="0"/>
          </a:p>
          <a:p>
            <a:r>
              <a:rPr lang="en-US" sz="1400" b="1" u="sng" dirty="0" smtClean="0"/>
              <a:t>Compton Ed. Center</a:t>
            </a:r>
          </a:p>
          <a:p>
            <a:r>
              <a:rPr lang="en-US" sz="1400" dirty="0" smtClean="0"/>
              <a:t>Paul Flor</a:t>
            </a:r>
          </a:p>
          <a:p>
            <a:r>
              <a:rPr lang="en-US" sz="1400" dirty="0" smtClean="0"/>
              <a:t>Chris Halligan</a:t>
            </a:r>
          </a:p>
          <a:p>
            <a:endParaRPr lang="en-US" sz="1400" dirty="0"/>
          </a:p>
          <a:p>
            <a:r>
              <a:rPr lang="en-US" sz="1400" b="1" u="sng" dirty="0" smtClean="0"/>
              <a:t>Counseling</a:t>
            </a:r>
          </a:p>
          <a:p>
            <a:r>
              <a:rPr lang="en-US" sz="1400" dirty="0"/>
              <a:t>Anna </a:t>
            </a:r>
            <a:r>
              <a:rPr lang="en-US" sz="1400" dirty="0" smtClean="0"/>
              <a:t>Brochet</a:t>
            </a:r>
          </a:p>
          <a:p>
            <a:r>
              <a:rPr lang="en-US" sz="1400" dirty="0" smtClean="0"/>
              <a:t>Yamonte Cooper </a:t>
            </a:r>
          </a:p>
          <a:p>
            <a:r>
              <a:rPr lang="en-US" sz="1400" dirty="0" smtClean="0"/>
              <a:t>Rene Lozano</a:t>
            </a:r>
            <a:endParaRPr lang="en-US" sz="1400" dirty="0"/>
          </a:p>
        </p:txBody>
      </p:sp>
      <p:sp>
        <p:nvSpPr>
          <p:cNvPr id="6" name="TextBox 5"/>
          <p:cNvSpPr txBox="1"/>
          <p:nvPr/>
        </p:nvSpPr>
        <p:spPr>
          <a:xfrm>
            <a:off x="3124200" y="1360170"/>
            <a:ext cx="2629246" cy="5170646"/>
          </a:xfrm>
          <a:prstGeom prst="rect">
            <a:avLst/>
          </a:prstGeom>
          <a:noFill/>
        </p:spPr>
        <p:txBody>
          <a:bodyPr wrap="none" rtlCol="0">
            <a:spAutoFit/>
          </a:bodyPr>
          <a:lstStyle/>
          <a:p>
            <a:r>
              <a:rPr lang="en-US" sz="1400" b="1" u="sng" dirty="0" smtClean="0"/>
              <a:t>Fine Arts</a:t>
            </a:r>
          </a:p>
          <a:p>
            <a:r>
              <a:rPr lang="en-US" sz="1400" dirty="0" smtClean="0"/>
              <a:t>Ali Ahmadpour</a:t>
            </a:r>
          </a:p>
          <a:p>
            <a:r>
              <a:rPr lang="en-US" sz="1400" dirty="0" smtClean="0"/>
              <a:t>Daniel Berney</a:t>
            </a:r>
          </a:p>
          <a:p>
            <a:r>
              <a:rPr lang="en-US" sz="1400" dirty="0" smtClean="0"/>
              <a:t>Diana Crossman</a:t>
            </a:r>
          </a:p>
          <a:p>
            <a:r>
              <a:rPr lang="en-US" sz="1400" dirty="0" smtClean="0"/>
              <a:t>Russell </a:t>
            </a:r>
            <a:r>
              <a:rPr lang="en-US" sz="1400" dirty="0" err="1" smtClean="0"/>
              <a:t>McMillin</a:t>
            </a:r>
            <a:endParaRPr lang="en-US" sz="1400" dirty="0"/>
          </a:p>
          <a:p>
            <a:r>
              <a:rPr lang="en-US" sz="1400" dirty="0" smtClean="0"/>
              <a:t>Chris Wells</a:t>
            </a:r>
          </a:p>
          <a:p>
            <a:endParaRPr lang="en-US" sz="1400" dirty="0"/>
          </a:p>
          <a:p>
            <a:r>
              <a:rPr lang="en-US" sz="1400" b="1" u="sng" dirty="0" smtClean="0"/>
              <a:t>Health Sciences &amp; Athletics/</a:t>
            </a:r>
          </a:p>
          <a:p>
            <a:r>
              <a:rPr lang="en-US" sz="1400" b="1" u="sng" dirty="0" smtClean="0"/>
              <a:t>Nursing</a:t>
            </a:r>
          </a:p>
          <a:p>
            <a:r>
              <a:rPr lang="en-US" sz="1400" dirty="0"/>
              <a:t>Andy </a:t>
            </a:r>
            <a:r>
              <a:rPr lang="en-US" sz="1400" dirty="0" smtClean="0"/>
              <a:t>Alvillar</a:t>
            </a:r>
          </a:p>
          <a:p>
            <a:r>
              <a:rPr lang="en-US" sz="1400" dirty="0" smtClean="0"/>
              <a:t>Traci Granger</a:t>
            </a:r>
          </a:p>
          <a:p>
            <a:r>
              <a:rPr lang="en-US" sz="1400" dirty="0" smtClean="0"/>
              <a:t>Yuko Kawasaki</a:t>
            </a:r>
          </a:p>
          <a:p>
            <a:r>
              <a:rPr lang="en-US" sz="1400" dirty="0" smtClean="0"/>
              <a:t>Colleen McFaul</a:t>
            </a:r>
          </a:p>
          <a:p>
            <a:r>
              <a:rPr lang="en-US" sz="1400" dirty="0" smtClean="0"/>
              <a:t>Russell Serr</a:t>
            </a:r>
            <a:endParaRPr lang="en-US" sz="1400" dirty="0"/>
          </a:p>
          <a:p>
            <a:endParaRPr lang="en-US" sz="1400" dirty="0"/>
          </a:p>
          <a:p>
            <a:r>
              <a:rPr lang="en-US" sz="1400" b="1" u="sng" dirty="0" smtClean="0"/>
              <a:t>Humanities</a:t>
            </a:r>
          </a:p>
          <a:p>
            <a:r>
              <a:rPr lang="en-US" sz="1400" dirty="0"/>
              <a:t>Rose Ann </a:t>
            </a:r>
            <a:r>
              <a:rPr lang="en-US" sz="1400" dirty="0" smtClean="0"/>
              <a:t>Cerofeci</a:t>
            </a:r>
          </a:p>
          <a:p>
            <a:r>
              <a:rPr lang="en-US" sz="1400" dirty="0" smtClean="0"/>
              <a:t>Ashley Gallagher</a:t>
            </a:r>
          </a:p>
          <a:p>
            <a:r>
              <a:rPr lang="en-US" sz="1400" dirty="0" smtClean="0"/>
              <a:t>Pete Marcoux</a:t>
            </a:r>
          </a:p>
          <a:p>
            <a:r>
              <a:rPr lang="en-US" sz="1400" dirty="0" smtClean="0"/>
              <a:t>Christina Nagao</a:t>
            </a:r>
          </a:p>
          <a:p>
            <a:r>
              <a:rPr lang="en-US" sz="1400" dirty="0" smtClean="0"/>
              <a:t>Adrienne Sharp</a:t>
            </a:r>
            <a:endParaRPr lang="en-US" sz="1400" dirty="0"/>
          </a:p>
          <a:p>
            <a:endParaRPr lang="en-US" sz="1200" dirty="0" smtClean="0"/>
          </a:p>
          <a:p>
            <a:endParaRPr lang="en-US" sz="1200" dirty="0" smtClean="0"/>
          </a:p>
          <a:p>
            <a:endParaRPr lang="en-US" sz="1200" dirty="0"/>
          </a:p>
        </p:txBody>
      </p:sp>
      <p:sp>
        <p:nvSpPr>
          <p:cNvPr id="7" name="TextBox 6"/>
          <p:cNvSpPr txBox="1"/>
          <p:nvPr/>
        </p:nvSpPr>
        <p:spPr>
          <a:xfrm>
            <a:off x="5972975" y="1183734"/>
            <a:ext cx="2497800" cy="5478423"/>
          </a:xfrm>
          <a:prstGeom prst="rect">
            <a:avLst/>
          </a:prstGeom>
          <a:noFill/>
        </p:spPr>
        <p:txBody>
          <a:bodyPr wrap="none" rtlCol="0">
            <a:spAutoFit/>
          </a:bodyPr>
          <a:lstStyle/>
          <a:p>
            <a:r>
              <a:rPr lang="en-US" sz="1400" b="1" u="sng" dirty="0" smtClean="0"/>
              <a:t>Industry &amp; Technology</a:t>
            </a:r>
          </a:p>
          <a:p>
            <a:r>
              <a:rPr lang="en-US" sz="1400" dirty="0"/>
              <a:t>Ross </a:t>
            </a:r>
            <a:r>
              <a:rPr lang="en-US" sz="1400" dirty="0" smtClean="0"/>
              <a:t>Durand </a:t>
            </a:r>
          </a:p>
          <a:p>
            <a:r>
              <a:rPr lang="en-US" sz="1400" dirty="0" smtClean="0"/>
              <a:t>Mark Fields</a:t>
            </a:r>
          </a:p>
          <a:p>
            <a:r>
              <a:rPr lang="en-US" sz="1400" dirty="0" smtClean="0"/>
              <a:t>Patty Gebert</a:t>
            </a:r>
          </a:p>
          <a:p>
            <a:r>
              <a:rPr lang="en-US" sz="1400" dirty="0" smtClean="0"/>
              <a:t>Lee MacPherson</a:t>
            </a:r>
          </a:p>
          <a:p>
            <a:r>
              <a:rPr lang="en-US" sz="1400" dirty="0" smtClean="0"/>
              <a:t>Jack </a:t>
            </a:r>
            <a:r>
              <a:rPr lang="en-US" sz="1400" dirty="0" err="1" smtClean="0"/>
              <a:t>Selph</a:t>
            </a:r>
            <a:endParaRPr lang="en-US" sz="1400" dirty="0"/>
          </a:p>
          <a:p>
            <a:endParaRPr lang="en-US" sz="1400" dirty="0" smtClean="0"/>
          </a:p>
          <a:p>
            <a:r>
              <a:rPr lang="en-US" sz="1400" b="1" u="sng" dirty="0" smtClean="0"/>
              <a:t>Library Learning Resources</a:t>
            </a:r>
          </a:p>
          <a:p>
            <a:r>
              <a:rPr lang="en-US" sz="1400" dirty="0"/>
              <a:t>Mary </a:t>
            </a:r>
            <a:r>
              <a:rPr lang="en-US" sz="1400" dirty="0" smtClean="0"/>
              <a:t>McMillan</a:t>
            </a:r>
          </a:p>
          <a:p>
            <a:r>
              <a:rPr lang="en-US" sz="1400" dirty="0" err="1" smtClean="0"/>
              <a:t>Noreth</a:t>
            </a:r>
            <a:r>
              <a:rPr lang="en-US" sz="1400" dirty="0" smtClean="0"/>
              <a:t> Men</a:t>
            </a:r>
          </a:p>
          <a:p>
            <a:r>
              <a:rPr lang="en-US" sz="1400" dirty="0" smtClean="0"/>
              <a:t>Claudia Striepe</a:t>
            </a:r>
            <a:endParaRPr lang="en-US" sz="1400" dirty="0"/>
          </a:p>
          <a:p>
            <a:endParaRPr lang="en-US" sz="1400" dirty="0" smtClean="0"/>
          </a:p>
          <a:p>
            <a:r>
              <a:rPr lang="en-US" sz="1400" b="1" u="sng" dirty="0" smtClean="0"/>
              <a:t>Mathematical Sciences</a:t>
            </a:r>
          </a:p>
          <a:p>
            <a:r>
              <a:rPr lang="en-US" sz="1400" dirty="0"/>
              <a:t>Megan </a:t>
            </a:r>
            <a:r>
              <a:rPr lang="en-US" sz="1400" dirty="0" smtClean="0"/>
              <a:t>Granich</a:t>
            </a:r>
          </a:p>
          <a:p>
            <a:r>
              <a:rPr lang="en-US" sz="1400" dirty="0" smtClean="0"/>
              <a:t>Matthew Mata</a:t>
            </a:r>
          </a:p>
          <a:p>
            <a:r>
              <a:rPr lang="en-US" sz="1400" dirty="0" smtClean="0"/>
              <a:t>Jasmine Ng</a:t>
            </a:r>
          </a:p>
          <a:p>
            <a:r>
              <a:rPr lang="en-US" sz="1400" dirty="0" smtClean="0"/>
              <a:t>Benjamin Mitchell</a:t>
            </a:r>
          </a:p>
          <a:p>
            <a:r>
              <a:rPr lang="en-US" sz="1400" dirty="0" smtClean="0"/>
              <a:t>Catherine </a:t>
            </a:r>
            <a:r>
              <a:rPr lang="en-US" sz="1400" dirty="0" err="1"/>
              <a:t>Schult</a:t>
            </a:r>
            <a:r>
              <a:rPr lang="en-US" sz="1400" dirty="0"/>
              <a:t>-Roman</a:t>
            </a:r>
          </a:p>
          <a:p>
            <a:endParaRPr lang="en-US" sz="1400" b="1" u="sng" dirty="0" smtClean="0"/>
          </a:p>
          <a:p>
            <a:r>
              <a:rPr lang="en-US" sz="1400" b="1" u="sng" dirty="0" smtClean="0"/>
              <a:t>Natural Sciences</a:t>
            </a:r>
            <a:endParaRPr lang="en-US" sz="1400" dirty="0" smtClean="0"/>
          </a:p>
          <a:p>
            <a:r>
              <a:rPr lang="en-US" sz="1400" dirty="0" smtClean="0"/>
              <a:t>Mohamad </a:t>
            </a:r>
            <a:r>
              <a:rPr lang="en-US" sz="1400" dirty="0" err="1" smtClean="0"/>
              <a:t>Abbani</a:t>
            </a:r>
            <a:endParaRPr lang="en-US" sz="1400" dirty="0" smtClean="0"/>
          </a:p>
          <a:p>
            <a:r>
              <a:rPr lang="en-US" sz="1400" dirty="0" smtClean="0"/>
              <a:t>Sara </a:t>
            </a:r>
            <a:r>
              <a:rPr lang="en-US" sz="1400" dirty="0"/>
              <a:t>Di </a:t>
            </a:r>
            <a:r>
              <a:rPr lang="en-US" sz="1400" dirty="0" smtClean="0"/>
              <a:t>Fiori</a:t>
            </a:r>
          </a:p>
          <a:p>
            <a:r>
              <a:rPr lang="en-US" sz="1400" dirty="0" smtClean="0"/>
              <a:t>Troy Moore</a:t>
            </a:r>
          </a:p>
          <a:p>
            <a:r>
              <a:rPr lang="en-US" sz="1400" dirty="0" smtClean="0"/>
              <a:t>Ryan Turner</a:t>
            </a:r>
          </a:p>
          <a:p>
            <a:r>
              <a:rPr lang="en-US" sz="1400" dirty="0" smtClean="0"/>
              <a:t>Anne Valle</a:t>
            </a:r>
            <a:endParaRPr lang="en-US" sz="1400" dirty="0"/>
          </a:p>
        </p:txBody>
      </p:sp>
    </p:spTree>
    <p:custDataLst>
      <p:tags r:id="rId1"/>
    </p:custDataLst>
    <p:extLst>
      <p:ext uri="{BB962C8B-B14F-4D97-AF65-F5344CB8AC3E}">
        <p14:creationId xmlns:p14="http://schemas.microsoft.com/office/powerpoint/2010/main" val="165713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t>
            </a:r>
            <a:r>
              <a:rPr lang="en-US" dirty="0" smtClean="0"/>
              <a:t>. Officer Reports: President</a:t>
            </a:r>
            <a:br>
              <a:rPr lang="en-US" dirty="0" smtClean="0"/>
            </a:br>
            <a:r>
              <a:rPr lang="en-US" dirty="0" smtClean="0"/>
              <a:t>Kristie Daniel-DiGregorio </a:t>
            </a:r>
            <a:r>
              <a:rPr lang="en-US" sz="2700" dirty="0" smtClean="0"/>
              <a:t>pgs. 10-15</a:t>
            </a:r>
            <a:endParaRPr lang="en-US" sz="2700" dirty="0"/>
          </a:p>
        </p:txBody>
      </p:sp>
      <p:sp>
        <p:nvSpPr>
          <p:cNvPr id="3" name="Content Placeholder 2"/>
          <p:cNvSpPr>
            <a:spLocks noGrp="1"/>
          </p:cNvSpPr>
          <p:nvPr>
            <p:ph idx="1"/>
          </p:nvPr>
        </p:nvSpPr>
        <p:spPr>
          <a:xfrm>
            <a:off x="609599" y="1930400"/>
            <a:ext cx="6683830" cy="4655457"/>
          </a:xfrm>
        </p:spPr>
        <p:txBody>
          <a:bodyPr>
            <a:normAutofit fontScale="92500" lnSpcReduction="20000"/>
          </a:bodyPr>
          <a:lstStyle/>
          <a:p>
            <a:r>
              <a:rPr lang="en-US" sz="2800" dirty="0" smtClean="0">
                <a:solidFill>
                  <a:srgbClr val="92D050"/>
                </a:solidFill>
              </a:rPr>
              <a:t>Constitution Day &amp; Financial Aid Fair: </a:t>
            </a:r>
            <a:r>
              <a:rPr lang="en-US" sz="1900" dirty="0" smtClean="0">
                <a:solidFill>
                  <a:srgbClr val="FF0000"/>
                </a:solidFill>
              </a:rPr>
              <a:t>Greg Toya, Lizette Salazar and their colleagues were thanked for offering this event.  Taking a page from the materials distributed at the fair, KDD suggested her title might be changed to “Her Highness President of the Academic Senate and Protector of Their Liberties.”</a:t>
            </a:r>
          </a:p>
          <a:p>
            <a:r>
              <a:rPr lang="en-US" sz="2800" dirty="0" smtClean="0">
                <a:solidFill>
                  <a:srgbClr val="92D050"/>
                </a:solidFill>
              </a:rPr>
              <a:t>It takes a village… </a:t>
            </a:r>
            <a:r>
              <a:rPr lang="en-US" sz="2100" dirty="0" smtClean="0">
                <a:solidFill>
                  <a:srgbClr val="FF0000"/>
                </a:solidFill>
              </a:rPr>
              <a:t>KDD noted that Senate meetings would not be possible without assistance from the teams below.  The teams are consistently dedicated to service and routinely go above and beyond.</a:t>
            </a:r>
          </a:p>
          <a:p>
            <a:r>
              <a:rPr lang="en-US" sz="2400" u="sng" dirty="0" smtClean="0">
                <a:solidFill>
                  <a:schemeClr val="tx1"/>
                </a:solidFill>
              </a:rPr>
              <a:t>Library Learning Resources</a:t>
            </a:r>
            <a:r>
              <a:rPr lang="en-US" sz="2400" dirty="0" smtClean="0">
                <a:solidFill>
                  <a:schemeClr val="tx1"/>
                </a:solidFill>
              </a:rPr>
              <a:t>: Rebecca Russell, Howard Story, Sheryl Kunisaki, Lisa George, Charrissa Penn</a:t>
            </a:r>
          </a:p>
          <a:p>
            <a:r>
              <a:rPr lang="en-US" sz="2400" u="sng" dirty="0" smtClean="0">
                <a:solidFill>
                  <a:schemeClr val="tx1"/>
                </a:solidFill>
              </a:rPr>
              <a:t>Media Services</a:t>
            </a:r>
            <a:r>
              <a:rPr lang="en-US" sz="2400" dirty="0" smtClean="0">
                <a:solidFill>
                  <a:schemeClr val="tx1"/>
                </a:solidFill>
              </a:rPr>
              <a:t>: Sal Valencia, Norman Foster, Cheryl Cleamons, Gema Perez.</a:t>
            </a:r>
          </a:p>
          <a:p>
            <a:r>
              <a:rPr lang="en-US" sz="2400" u="sng" dirty="0" smtClean="0">
                <a:solidFill>
                  <a:schemeClr val="tx1"/>
                </a:solidFill>
              </a:rPr>
              <a:t>Copy Center</a:t>
            </a:r>
            <a:r>
              <a:rPr lang="en-US" sz="2400" dirty="0" smtClean="0">
                <a:solidFill>
                  <a:schemeClr val="tx1"/>
                </a:solidFill>
              </a:rPr>
              <a:t>: Sidney Smith, Michael</a:t>
            </a:r>
          </a:p>
          <a:p>
            <a:endParaRPr lang="en-US" dirty="0" smtClean="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13236427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19" y="609600"/>
            <a:ext cx="6347713" cy="1320800"/>
          </a:xfrm>
        </p:spPr>
        <p:txBody>
          <a:bodyPr>
            <a:normAutofit fontScale="90000"/>
          </a:bodyPr>
          <a:lstStyle/>
          <a:p>
            <a:r>
              <a:rPr lang="en-US" dirty="0"/>
              <a:t>C</a:t>
            </a:r>
            <a:r>
              <a:rPr lang="en-US" dirty="0" smtClean="0"/>
              <a:t>. Officer Reports: President</a:t>
            </a:r>
            <a:br>
              <a:rPr lang="en-US" dirty="0" smtClean="0"/>
            </a:br>
            <a:r>
              <a:rPr lang="en-US" dirty="0" smtClean="0"/>
              <a:t>Kristie Daniel-DiGregorio </a:t>
            </a:r>
            <a:r>
              <a:rPr lang="en-US" sz="2700" dirty="0" smtClean="0"/>
              <a:t>pgs. 10-15</a:t>
            </a:r>
            <a:endParaRPr lang="en-US" sz="2700" dirty="0"/>
          </a:p>
        </p:txBody>
      </p:sp>
      <p:sp>
        <p:nvSpPr>
          <p:cNvPr id="3" name="Content Placeholder 2"/>
          <p:cNvSpPr>
            <a:spLocks noGrp="1"/>
          </p:cNvSpPr>
          <p:nvPr>
            <p:ph idx="1"/>
          </p:nvPr>
        </p:nvSpPr>
        <p:spPr>
          <a:xfrm>
            <a:off x="609599" y="1930400"/>
            <a:ext cx="6683830" cy="4655457"/>
          </a:xfrm>
        </p:spPr>
        <p:txBody>
          <a:bodyPr>
            <a:normAutofit/>
          </a:bodyPr>
          <a:lstStyle/>
          <a:p>
            <a:r>
              <a:rPr lang="en-US" sz="2400" b="1" dirty="0" smtClean="0">
                <a:solidFill>
                  <a:schemeClr val="accent4"/>
                </a:solidFill>
              </a:rPr>
              <a:t>NEW </a:t>
            </a:r>
            <a:r>
              <a:rPr lang="en-US" sz="2400" dirty="0" smtClean="0">
                <a:solidFill>
                  <a:schemeClr val="tx2"/>
                </a:solidFill>
              </a:rPr>
              <a:t>for the Senate: </a:t>
            </a:r>
            <a:r>
              <a:rPr lang="en-US" sz="2400" dirty="0" smtClean="0">
                <a:solidFill>
                  <a:schemeClr val="tx1"/>
                </a:solidFill>
              </a:rPr>
              <a:t>ECC </a:t>
            </a:r>
            <a:r>
              <a:rPr lang="en-US" sz="2400" dirty="0">
                <a:solidFill>
                  <a:schemeClr val="tx1"/>
                </a:solidFill>
              </a:rPr>
              <a:t>Senate meeting </a:t>
            </a:r>
            <a:r>
              <a:rPr lang="en-US" sz="2400" b="1" dirty="0">
                <a:solidFill>
                  <a:srgbClr val="92D050"/>
                </a:solidFill>
              </a:rPr>
              <a:t>May </a:t>
            </a:r>
            <a:r>
              <a:rPr lang="en-US" sz="2400" b="1" dirty="0" smtClean="0">
                <a:solidFill>
                  <a:srgbClr val="92D050"/>
                </a:solidFill>
              </a:rPr>
              <a:t>30</a:t>
            </a:r>
            <a:r>
              <a:rPr lang="en-US" sz="2400" b="1" baseline="30000" dirty="0" smtClean="0">
                <a:solidFill>
                  <a:srgbClr val="92D050"/>
                </a:solidFill>
              </a:rPr>
              <a:t>th</a:t>
            </a:r>
            <a:r>
              <a:rPr lang="en-US" sz="2400" b="1" dirty="0" smtClean="0">
                <a:solidFill>
                  <a:srgbClr val="92D050"/>
                </a:solidFill>
              </a:rPr>
              <a:t> 2017 </a:t>
            </a:r>
            <a:r>
              <a:rPr lang="en-US" sz="2400" dirty="0" smtClean="0">
                <a:solidFill>
                  <a:schemeClr val="tx1"/>
                </a:solidFill>
              </a:rPr>
              <a:t>(tentative). Same </a:t>
            </a:r>
            <a:r>
              <a:rPr lang="en-US" sz="2400" dirty="0">
                <a:solidFill>
                  <a:schemeClr val="tx1"/>
                </a:solidFill>
              </a:rPr>
              <a:t>time and place: 12:30, DE </a:t>
            </a:r>
            <a:r>
              <a:rPr lang="en-US" sz="2400" dirty="0" smtClean="0">
                <a:solidFill>
                  <a:schemeClr val="tx1"/>
                </a:solidFill>
              </a:rPr>
              <a:t>166.  </a:t>
            </a:r>
            <a:r>
              <a:rPr lang="en-US" sz="1900" dirty="0" smtClean="0">
                <a:solidFill>
                  <a:srgbClr val="FF0000"/>
                </a:solidFill>
              </a:rPr>
              <a:t>An additional meeting may be needed in spring to wrap up outstanding </a:t>
            </a:r>
            <a:r>
              <a:rPr lang="en-US" sz="1900" dirty="0" err="1" smtClean="0">
                <a:solidFill>
                  <a:srgbClr val="FF0000"/>
                </a:solidFill>
              </a:rPr>
              <a:t>ed</a:t>
            </a:r>
            <a:r>
              <a:rPr lang="en-US" sz="1900" dirty="0" smtClean="0">
                <a:solidFill>
                  <a:srgbClr val="FF0000"/>
                </a:solidFill>
              </a:rPr>
              <a:t> policies.</a:t>
            </a:r>
          </a:p>
          <a:p>
            <a:r>
              <a:rPr lang="en-US" sz="2400" b="1" dirty="0" smtClean="0">
                <a:solidFill>
                  <a:schemeClr val="accent4"/>
                </a:solidFill>
              </a:rPr>
              <a:t>NEW </a:t>
            </a:r>
            <a:r>
              <a:rPr lang="en-US" sz="2400" dirty="0" smtClean="0">
                <a:solidFill>
                  <a:schemeClr val="tx2"/>
                </a:solidFill>
              </a:rPr>
              <a:t>on campus:</a:t>
            </a:r>
            <a:r>
              <a:rPr lang="en-US" dirty="0" smtClean="0">
                <a:solidFill>
                  <a:schemeClr val="tx2"/>
                </a:solidFill>
              </a:rPr>
              <a:t> </a:t>
            </a:r>
          </a:p>
          <a:p>
            <a:r>
              <a:rPr lang="en-US" sz="2400" dirty="0" smtClean="0">
                <a:solidFill>
                  <a:schemeClr val="tx2"/>
                </a:solidFill>
              </a:rPr>
              <a:t>Lock </a:t>
            </a:r>
            <a:r>
              <a:rPr lang="en-US" sz="2400" dirty="0" err="1" smtClean="0">
                <a:solidFill>
                  <a:schemeClr val="tx2"/>
                </a:solidFill>
              </a:rPr>
              <a:t>Bloks</a:t>
            </a:r>
            <a:r>
              <a:rPr lang="en-US" sz="2400" dirty="0" smtClean="0">
                <a:solidFill>
                  <a:schemeClr val="tx2"/>
                </a:solidFill>
              </a:rPr>
              <a:t>.  </a:t>
            </a:r>
            <a:r>
              <a:rPr lang="en-US" dirty="0" smtClean="0">
                <a:solidFill>
                  <a:srgbClr val="FF0000"/>
                </a:solidFill>
              </a:rPr>
              <a:t>Device props open locked classroom doors so, in emergencies, faculty can quickly close doors from inside without needing a key. Click </a:t>
            </a:r>
            <a:r>
              <a:rPr lang="en-US" dirty="0" smtClean="0">
                <a:solidFill>
                  <a:srgbClr val="FF0000"/>
                </a:solidFill>
                <a:hlinkClick r:id="rId3"/>
              </a:rPr>
              <a:t>here</a:t>
            </a:r>
            <a:r>
              <a:rPr lang="en-US" dirty="0" smtClean="0">
                <a:solidFill>
                  <a:srgbClr val="FF0000"/>
                </a:solidFill>
              </a:rPr>
              <a:t> for demonstration. </a:t>
            </a:r>
          </a:p>
          <a:p>
            <a:r>
              <a:rPr lang="en-US" sz="2400" dirty="0" smtClean="0"/>
              <a:t>Tenure Recognition: </a:t>
            </a:r>
            <a:r>
              <a:rPr lang="en-US" dirty="0" smtClean="0">
                <a:solidFill>
                  <a:srgbClr val="FF0000"/>
                </a:solidFill>
              </a:rPr>
              <a:t>J. Shankweiler was thanked for recognizing faculty at Fall PD Day.  She has also provided funds for additional initiatives such as ECC mementos or a reception.  Stay tuned for more details.  </a:t>
            </a:r>
          </a:p>
        </p:txBody>
      </p:sp>
      <p:pic>
        <p:nvPicPr>
          <p:cNvPr id="4" name="Picture 3"/>
          <p:cNvPicPr>
            <a:picLocks noChangeAspect="1"/>
          </p:cNvPicPr>
          <p:nvPr/>
        </p:nvPicPr>
        <p:blipFill>
          <a:blip r:embed="rId4"/>
          <a:stretch>
            <a:fillRect/>
          </a:stretch>
        </p:blipFill>
        <p:spPr>
          <a:xfrm>
            <a:off x="6365578" y="162560"/>
            <a:ext cx="2607733" cy="1767840"/>
          </a:xfrm>
          <a:prstGeom prst="rect">
            <a:avLst/>
          </a:prstGeom>
        </p:spPr>
      </p:pic>
    </p:spTree>
    <p:extLst>
      <p:ext uri="{BB962C8B-B14F-4D97-AF65-F5344CB8AC3E}">
        <p14:creationId xmlns:p14="http://schemas.microsoft.com/office/powerpoint/2010/main" val="2365359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t>
            </a:r>
            <a:r>
              <a:rPr lang="en-US" dirty="0" smtClean="0"/>
              <a:t>. Officer Reports: President</a:t>
            </a:r>
            <a:br>
              <a:rPr lang="en-US" dirty="0" smtClean="0"/>
            </a:br>
            <a:r>
              <a:rPr lang="en-US" dirty="0" smtClean="0"/>
              <a:t>Kristie Daniel-DiGregorio </a:t>
            </a:r>
            <a:r>
              <a:rPr lang="en-US" sz="2700" dirty="0" smtClean="0"/>
              <a:t>pgs. 10-15</a:t>
            </a:r>
            <a:endParaRPr lang="en-US" sz="2700" dirty="0"/>
          </a:p>
        </p:txBody>
      </p:sp>
      <p:sp>
        <p:nvSpPr>
          <p:cNvPr id="3" name="Content Placeholder 2"/>
          <p:cNvSpPr>
            <a:spLocks noGrp="1"/>
          </p:cNvSpPr>
          <p:nvPr>
            <p:ph idx="1"/>
          </p:nvPr>
        </p:nvSpPr>
        <p:spPr>
          <a:xfrm>
            <a:off x="609599" y="1930400"/>
            <a:ext cx="6683830" cy="4655457"/>
          </a:xfrm>
        </p:spPr>
        <p:txBody>
          <a:bodyPr>
            <a:normAutofit fontScale="92500" lnSpcReduction="10000"/>
          </a:bodyPr>
          <a:lstStyle/>
          <a:p>
            <a:r>
              <a:rPr lang="en-US" b="1" dirty="0" smtClean="0">
                <a:solidFill>
                  <a:srgbClr val="92D050"/>
                </a:solidFill>
              </a:rPr>
              <a:t>Comprehensive Master Plan (CMP) 2017-2020 Timeline for Consultation:</a:t>
            </a:r>
          </a:p>
          <a:p>
            <a:r>
              <a:rPr lang="en-US" dirty="0" smtClean="0"/>
              <a:t>Draft CMP Published to the Web: </a:t>
            </a:r>
            <a:r>
              <a:rPr lang="en-US" b="1" dirty="0" smtClean="0"/>
              <a:t>9.27.16</a:t>
            </a:r>
          </a:p>
          <a:p>
            <a:r>
              <a:rPr lang="en-US" dirty="0" smtClean="0"/>
              <a:t>Open Forum/Public Presentation: </a:t>
            </a:r>
            <a:r>
              <a:rPr lang="en-US" b="1" dirty="0" smtClean="0"/>
              <a:t>9.29.16,</a:t>
            </a:r>
            <a:r>
              <a:rPr lang="en-US" dirty="0" smtClean="0"/>
              <a:t> 1 p.m., Administration 131.  </a:t>
            </a:r>
          </a:p>
          <a:p>
            <a:r>
              <a:rPr lang="en-US" dirty="0"/>
              <a:t>Academic </a:t>
            </a:r>
            <a:r>
              <a:rPr lang="en-US" dirty="0" smtClean="0"/>
              <a:t>Senate (</a:t>
            </a:r>
            <a:r>
              <a:rPr lang="en-US" dirty="0"/>
              <a:t>A. Brochet, C. Striepe, J. Troesh, I. Graff</a:t>
            </a:r>
            <a:r>
              <a:rPr lang="en-US" dirty="0" smtClean="0"/>
              <a:t>): </a:t>
            </a:r>
            <a:r>
              <a:rPr lang="en-US" b="1" dirty="0" smtClean="0"/>
              <a:t>10.18.16 &amp; 11.1.16 </a:t>
            </a:r>
          </a:p>
          <a:p>
            <a:r>
              <a:rPr lang="en-US" b="1" dirty="0" smtClean="0">
                <a:solidFill>
                  <a:srgbClr val="92D050"/>
                </a:solidFill>
              </a:rPr>
              <a:t>Educational Master Plan Initiatives: </a:t>
            </a:r>
            <a:r>
              <a:rPr lang="en-US" dirty="0" smtClean="0"/>
              <a:t>Curricular Innovations, Empowering for Equity, Funding Technology, Technology for Communication, Comprehensive Student Support, Lowering the Cost of Education, Evaluation of Student Processes, Building Community, Process Improvement.</a:t>
            </a:r>
          </a:p>
          <a:p>
            <a:r>
              <a:rPr lang="en-US" sz="1900" dirty="0" smtClean="0">
                <a:solidFill>
                  <a:srgbClr val="FF0000"/>
                </a:solidFill>
              </a:rPr>
              <a:t>The work of Irene Graff, her team and Senate reps (A. Brochet, C. Striepe, J. Troesh) on the CMP was acknowledged.  The timeline indicates when and how faculty can provide input.  </a:t>
            </a:r>
          </a:p>
          <a:p>
            <a:endParaRPr lang="en-US" dirty="0"/>
          </a:p>
        </p:txBody>
      </p:sp>
    </p:spTree>
    <p:extLst>
      <p:ext uri="{BB962C8B-B14F-4D97-AF65-F5344CB8AC3E}">
        <p14:creationId xmlns:p14="http://schemas.microsoft.com/office/powerpoint/2010/main" val="11892930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 Officer Reports: President</a:t>
            </a:r>
            <a:br>
              <a:rPr lang="en-US" dirty="0"/>
            </a:br>
            <a:r>
              <a:rPr lang="en-US" dirty="0"/>
              <a:t>Kristie Daniel-DiGregorio </a:t>
            </a:r>
            <a:r>
              <a:rPr lang="en-US" sz="2700" dirty="0"/>
              <a:t>pgs. 10-15</a:t>
            </a:r>
            <a:endParaRPr lang="en-US" dirty="0"/>
          </a:p>
        </p:txBody>
      </p:sp>
      <p:sp>
        <p:nvSpPr>
          <p:cNvPr id="3" name="Content Placeholder 2"/>
          <p:cNvSpPr>
            <a:spLocks noGrp="1"/>
          </p:cNvSpPr>
          <p:nvPr>
            <p:ph idx="1"/>
          </p:nvPr>
        </p:nvSpPr>
        <p:spPr>
          <a:xfrm>
            <a:off x="609599" y="2160590"/>
            <a:ext cx="6347714" cy="4349938"/>
          </a:xfrm>
        </p:spPr>
        <p:txBody>
          <a:bodyPr>
            <a:normAutofit fontScale="92500" lnSpcReduction="20000"/>
          </a:bodyPr>
          <a:lstStyle/>
          <a:p>
            <a:r>
              <a:rPr lang="en-US" b="1" dirty="0" smtClean="0">
                <a:solidFill>
                  <a:srgbClr val="92D050"/>
                </a:solidFill>
              </a:rPr>
              <a:t>Seeds of Change Initiative:  </a:t>
            </a:r>
          </a:p>
          <a:p>
            <a:r>
              <a:rPr lang="en-US" dirty="0" smtClean="0"/>
              <a:t>Student Equity Program (SEP)</a:t>
            </a:r>
          </a:p>
          <a:p>
            <a:r>
              <a:rPr lang="en-US" dirty="0" smtClean="0"/>
              <a:t>Student Success Support Programs (SSSP)  </a:t>
            </a:r>
          </a:p>
          <a:p>
            <a:r>
              <a:rPr lang="en-US" dirty="0" smtClean="0"/>
              <a:t>Basic Skills Intervention (BSI)</a:t>
            </a:r>
          </a:p>
          <a:p>
            <a:r>
              <a:rPr lang="en-US" b="1" dirty="0" smtClean="0">
                <a:solidFill>
                  <a:srgbClr val="92D050"/>
                </a:solidFill>
              </a:rPr>
              <a:t>Recent Achievements: </a:t>
            </a:r>
          </a:p>
          <a:p>
            <a:r>
              <a:rPr lang="en-US" dirty="0" smtClean="0"/>
              <a:t>August retreat (modeled on Compton Center efforts)</a:t>
            </a:r>
          </a:p>
          <a:p>
            <a:r>
              <a:rPr lang="en-US" dirty="0" smtClean="0"/>
              <a:t>Identified areas of overlap and opportunities for synergy and collaboration</a:t>
            </a:r>
            <a:endParaRPr lang="en-US" dirty="0"/>
          </a:p>
          <a:p>
            <a:r>
              <a:rPr lang="en-US" sz="2100" dirty="0" smtClean="0">
                <a:solidFill>
                  <a:srgbClr val="FF0000"/>
                </a:solidFill>
              </a:rPr>
              <a:t>There will be more information forthcoming about this initiative which looks for opportunities for collaboration among SEP, SSSP, BSI.  The teams have completed recent initiatives and, even before required to do so by the Chancellor’s Office, have been coordinating their efforts more closely.</a:t>
            </a:r>
          </a:p>
          <a:p>
            <a:endParaRPr lang="en-US" dirty="0"/>
          </a:p>
        </p:txBody>
      </p:sp>
    </p:spTree>
    <p:extLst>
      <p:ext uri="{BB962C8B-B14F-4D97-AF65-F5344CB8AC3E}">
        <p14:creationId xmlns:p14="http://schemas.microsoft.com/office/powerpoint/2010/main" val="7668522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 Officer Reports: President</a:t>
            </a:r>
            <a:br>
              <a:rPr lang="en-US" dirty="0"/>
            </a:br>
            <a:r>
              <a:rPr lang="en-US" dirty="0"/>
              <a:t>Kristie Daniel-DiGregorio </a:t>
            </a:r>
            <a:r>
              <a:rPr lang="en-US" sz="2700" dirty="0"/>
              <a:t>pgs. 10-15</a:t>
            </a:r>
            <a:endParaRPr lang="en-US" dirty="0"/>
          </a:p>
        </p:txBody>
      </p:sp>
      <p:sp>
        <p:nvSpPr>
          <p:cNvPr id="3" name="Content Placeholder 2"/>
          <p:cNvSpPr>
            <a:spLocks noGrp="1"/>
          </p:cNvSpPr>
          <p:nvPr>
            <p:ph idx="1"/>
          </p:nvPr>
        </p:nvSpPr>
        <p:spPr>
          <a:xfrm>
            <a:off x="609599" y="1790473"/>
            <a:ext cx="6347714" cy="3880773"/>
          </a:xfrm>
        </p:spPr>
        <p:txBody>
          <a:bodyPr>
            <a:normAutofit fontScale="85000" lnSpcReduction="20000"/>
          </a:bodyPr>
          <a:lstStyle/>
          <a:p>
            <a:pPr marL="0" indent="0">
              <a:buNone/>
            </a:pPr>
            <a:r>
              <a:rPr lang="en-US" b="1" dirty="0" smtClean="0">
                <a:solidFill>
                  <a:schemeClr val="accent5"/>
                </a:solidFill>
              </a:rPr>
              <a:t>ECC Representation at ASCCC Events</a:t>
            </a:r>
          </a:p>
          <a:p>
            <a:r>
              <a:rPr lang="en-US" dirty="0" smtClean="0"/>
              <a:t>Area </a:t>
            </a:r>
            <a:r>
              <a:rPr lang="en-US" dirty="0"/>
              <a:t>C: October 15, 2016 </a:t>
            </a:r>
            <a:endParaRPr lang="en-US" dirty="0" smtClean="0"/>
          </a:p>
          <a:p>
            <a:r>
              <a:rPr lang="en-US" dirty="0" smtClean="0"/>
              <a:t>Academic </a:t>
            </a:r>
            <a:r>
              <a:rPr lang="en-US" dirty="0"/>
              <a:t>Academy October Institute: October 7 &amp; 8, 2016.  </a:t>
            </a:r>
          </a:p>
          <a:p>
            <a:r>
              <a:rPr lang="en-US" dirty="0"/>
              <a:t>Curriculum Regional South: October 22, 2016. </a:t>
            </a:r>
            <a:endParaRPr lang="en-US" dirty="0" smtClean="0"/>
          </a:p>
          <a:p>
            <a:r>
              <a:rPr lang="en-US" dirty="0" smtClean="0"/>
              <a:t>MQ </a:t>
            </a:r>
            <a:r>
              <a:rPr lang="en-US" dirty="0"/>
              <a:t>and Equivalency Regional Oct </a:t>
            </a:r>
            <a:r>
              <a:rPr lang="en-US" dirty="0" smtClean="0"/>
              <a:t>29.</a:t>
            </a:r>
          </a:p>
          <a:p>
            <a:r>
              <a:rPr lang="en-US" dirty="0" smtClean="0"/>
              <a:t>Fall </a:t>
            </a:r>
            <a:r>
              <a:rPr lang="en-US" dirty="0"/>
              <a:t>Plenary: Nov 3-5, </a:t>
            </a:r>
            <a:r>
              <a:rPr lang="en-US" dirty="0" smtClean="0"/>
              <a:t>2016.</a:t>
            </a:r>
          </a:p>
          <a:p>
            <a:r>
              <a:rPr lang="en-US" dirty="0" smtClean="0"/>
              <a:t>Spring </a:t>
            </a:r>
            <a:r>
              <a:rPr lang="en-US" dirty="0"/>
              <a:t>Plenary: April 20-22, 2017. </a:t>
            </a:r>
            <a:endParaRPr lang="en-US" dirty="0" smtClean="0"/>
          </a:p>
          <a:p>
            <a:r>
              <a:rPr lang="en-US" dirty="0" smtClean="0"/>
              <a:t>Faculty </a:t>
            </a:r>
            <a:r>
              <a:rPr lang="en-US" dirty="0"/>
              <a:t>Leadership Institute June 15-17, 2017 </a:t>
            </a:r>
            <a:endParaRPr lang="en-US" dirty="0" smtClean="0"/>
          </a:p>
          <a:p>
            <a:r>
              <a:rPr lang="en-US" dirty="0" smtClean="0"/>
              <a:t>Curriculum </a:t>
            </a:r>
            <a:r>
              <a:rPr lang="en-US" dirty="0"/>
              <a:t>Institute, July 12-15 </a:t>
            </a:r>
            <a:r>
              <a:rPr lang="en-US" dirty="0" smtClean="0"/>
              <a:t>2017.</a:t>
            </a:r>
          </a:p>
          <a:p>
            <a:r>
              <a:rPr lang="en-US" sz="2100" dirty="0" smtClean="0">
                <a:solidFill>
                  <a:srgbClr val="FF0000"/>
                </a:solidFill>
              </a:rPr>
              <a:t>J. Shankweiler was thanked for providing additional funding for attendance at ASCCC events which will help with leadership development for the Senate.  For more information about events visit </a:t>
            </a:r>
            <a:r>
              <a:rPr lang="en-US" sz="2100" dirty="0" smtClean="0">
                <a:solidFill>
                  <a:srgbClr val="FF0000"/>
                </a:solidFill>
                <a:hlinkClick r:id="rId2"/>
              </a:rPr>
              <a:t>www.asccc.org</a:t>
            </a:r>
            <a:r>
              <a:rPr lang="en-US" sz="2100" dirty="0" smtClean="0">
                <a:solidFill>
                  <a:srgbClr val="FF0000"/>
                </a:solidFill>
              </a:rPr>
              <a:t>. </a:t>
            </a:r>
            <a:endParaRPr lang="en-US" sz="2100" dirty="0">
              <a:solidFill>
                <a:srgbClr val="FF0000"/>
              </a:solidFill>
            </a:endParaRPr>
          </a:p>
        </p:txBody>
      </p:sp>
      <p:pic>
        <p:nvPicPr>
          <p:cNvPr id="4" name="Picture 3"/>
          <p:cNvPicPr>
            <a:picLocks noChangeAspect="1"/>
          </p:cNvPicPr>
          <p:nvPr/>
        </p:nvPicPr>
        <p:blipFill>
          <a:blip r:embed="rId3"/>
          <a:stretch>
            <a:fillRect/>
          </a:stretch>
        </p:blipFill>
        <p:spPr>
          <a:xfrm>
            <a:off x="3890963" y="5693228"/>
            <a:ext cx="5012513" cy="879021"/>
          </a:xfrm>
          <a:prstGeom prst="rect">
            <a:avLst/>
          </a:prstGeom>
        </p:spPr>
      </p:pic>
    </p:spTree>
    <p:extLst>
      <p:ext uri="{BB962C8B-B14F-4D97-AF65-F5344CB8AC3E}">
        <p14:creationId xmlns:p14="http://schemas.microsoft.com/office/powerpoint/2010/main" val="35582708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
            </a:r>
            <a:r>
              <a:rPr lang="en-US" dirty="0" smtClean="0"/>
              <a:t>. Officer Reports: VP Compton Center, Paul Flor</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solidFill>
                  <a:srgbClr val="FF0000"/>
                </a:solidFill>
              </a:rPr>
              <a:t>The accreditation self-study has been meeting intensively to make progress on the self-study which will be submitted to the ACCJC in January 2017.  The Center is developing board policies, including BP 2025 and BP 4260.  Curriculum efforts continue and a Curriculum Handbook is being developed.  There is strong interest at the center in serving homeless and incarcerated students.   There will be a number of events in 2017 marking the 90</a:t>
            </a:r>
            <a:r>
              <a:rPr lang="en-US" baseline="30000" dirty="0" smtClean="0">
                <a:solidFill>
                  <a:srgbClr val="FF0000"/>
                </a:solidFill>
              </a:rPr>
              <a:t>th</a:t>
            </a:r>
            <a:r>
              <a:rPr lang="en-US" dirty="0" smtClean="0">
                <a:solidFill>
                  <a:srgbClr val="FF0000"/>
                </a:solidFill>
              </a:rPr>
              <a:t> anniversary of Compton College/Educational Center.  The depth of distinguished alumni from Compton is impressive.  The assembly bill related to seniority ranking for adjunct faculty may be tied to SSSP funding.  </a:t>
            </a:r>
          </a:p>
          <a:p>
            <a:endParaRPr lang="en-US" dirty="0"/>
          </a:p>
          <a:p>
            <a:pPr marL="0" indent="0">
              <a:buNone/>
            </a:pPr>
            <a:endParaRPr lang="en-US" dirty="0" smtClean="0"/>
          </a:p>
          <a:p>
            <a:endParaRPr lang="en-US" dirty="0"/>
          </a:p>
        </p:txBody>
      </p:sp>
    </p:spTree>
    <p:extLst>
      <p:ext uri="{BB962C8B-B14F-4D97-AF65-F5344CB8AC3E}">
        <p14:creationId xmlns:p14="http://schemas.microsoft.com/office/powerpoint/2010/main" val="77124282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3.1.3337"/>
  <p:tag name="PPTVERSION" val="15"/>
  <p:tag name="TPOS" val="2"/>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5325</TotalTime>
  <Words>3008</Words>
  <Application>Microsoft Office PowerPoint</Application>
  <PresentationFormat>On-screen Show (4:3)</PresentationFormat>
  <Paragraphs>312</Paragraphs>
  <Slides>31</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Trebuchet MS</vt:lpstr>
      <vt:lpstr>Wingdings 3</vt:lpstr>
      <vt:lpstr>Facet</vt:lpstr>
      <vt:lpstr>Important note: </vt:lpstr>
      <vt:lpstr>ECC Academic Senate</vt:lpstr>
      <vt:lpstr>Agenda</vt:lpstr>
      <vt:lpstr>C. Officer Reports: President Kristie Daniel-DiGregorio pgs. 10-15</vt:lpstr>
      <vt:lpstr>C. Officer Reports: President Kristie Daniel-DiGregorio pgs. 10-15</vt:lpstr>
      <vt:lpstr>C. Officer Reports: President Kristie Daniel-DiGregorio pgs. 10-15</vt:lpstr>
      <vt:lpstr>C. Officer Reports: President Kristie Daniel-DiGregorio pgs. 10-15</vt:lpstr>
      <vt:lpstr>C. Officer Reports: President Kristie Daniel-DiGregorio pgs. 10-15</vt:lpstr>
      <vt:lpstr>C. Officer Reports: VP Compton Center, Paul Flor</vt:lpstr>
      <vt:lpstr>C. Officer Reports:  Chair, Curriculum: Allison Carr </vt:lpstr>
      <vt:lpstr>C. Officer Reports:  Chair, Curriculum: Allison Carr </vt:lpstr>
      <vt:lpstr>C.  Officer Reports: VP Ed Policies, Chris Gold, pg. 16</vt:lpstr>
      <vt:lpstr>C.  Officer Reports: VP Faculty Development, Stacey Allen, pgs 17-20</vt:lpstr>
      <vt:lpstr>C.  Officer Reports: VP Faculty Development, Stacey Allen, pgs 17-20</vt:lpstr>
      <vt:lpstr>C. Officer Reports: VP, Finance Lance Widman pgs. 21-24</vt:lpstr>
      <vt:lpstr>C. Officer Reports: VP, Academic Technology, Pete Marcoux</vt:lpstr>
      <vt:lpstr>C. Officer Reports: VP, Instructional Effectiveness/ALC &amp; SLOs Update Russell Serr</vt:lpstr>
      <vt:lpstr>SLO/PLO Assessments</vt:lpstr>
      <vt:lpstr>Program Review</vt:lpstr>
      <vt:lpstr>Agenda</vt:lpstr>
      <vt:lpstr>Agenda</vt:lpstr>
      <vt:lpstr>Proposed Senate Goals   An effective and engaged Senate</vt:lpstr>
      <vt:lpstr>F. New Business: Brainstorm Senate Meetings and Topics.  </vt:lpstr>
      <vt:lpstr>F. New Business: Brainstorm Senate Meetings and Topics. </vt:lpstr>
      <vt:lpstr>Academic &amp; Professional Matters</vt:lpstr>
      <vt:lpstr>F. New Business: Faculty Handbook, Chris Gold Topic postponed to 10.4.16 Meeting</vt:lpstr>
      <vt:lpstr>F. New Business: Faculty Handbook, Chris Gold Topic postponed to 10.4.16 Meeting</vt:lpstr>
      <vt:lpstr>G. Information Items - Discussion</vt:lpstr>
      <vt:lpstr>G. Information Items - Discussion</vt:lpstr>
      <vt:lpstr>Agenda</vt:lpstr>
      <vt:lpstr>ECC Academic Senate 2016-2017 Thank you for your service!</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Kristie DanielDiGregorio</dc:creator>
  <cp:lastModifiedBy>Kristie DanielDiGregorio</cp:lastModifiedBy>
  <cp:revision>48</cp:revision>
  <cp:lastPrinted>2016-09-20T17:33:09Z</cp:lastPrinted>
  <dcterms:created xsi:type="dcterms:W3CDTF">2016-09-06T01:44:30Z</dcterms:created>
  <dcterms:modified xsi:type="dcterms:W3CDTF">2017-08-17T00:45:11Z</dcterms:modified>
</cp:coreProperties>
</file>