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4"/>
  </p:sldMasterIdLst>
  <p:notesMasterIdLst>
    <p:notesMasterId r:id="rId19"/>
  </p:notesMasterIdLst>
  <p:sldIdLst>
    <p:sldId id="271" r:id="rId5"/>
    <p:sldId id="323" r:id="rId6"/>
    <p:sldId id="429" r:id="rId7"/>
    <p:sldId id="415" r:id="rId8"/>
    <p:sldId id="416" r:id="rId9"/>
    <p:sldId id="417" r:id="rId10"/>
    <p:sldId id="383" r:id="rId11"/>
    <p:sldId id="430" r:id="rId12"/>
    <p:sldId id="432" r:id="rId13"/>
    <p:sldId id="433" r:id="rId14"/>
    <p:sldId id="412" r:id="rId15"/>
    <p:sldId id="434" r:id="rId16"/>
    <p:sldId id="435" r:id="rId17"/>
    <p:sldId id="436"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26"/>
    <a:srgbClr val="000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93E65-4F83-D54D-AD2A-AF6C2EBC5850}" v="1" dt="2023-11-18T12:55:30.6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6" autoAdjust="0"/>
    <p:restoredTop sz="94762"/>
  </p:normalViewPr>
  <p:slideViewPr>
    <p:cSldViewPr snapToGrid="0" snapToObjects="1">
      <p:cViewPr varScale="1">
        <p:scale>
          <a:sx n="90" d="100"/>
          <a:sy n="90" d="100"/>
        </p:scale>
        <p:origin x="240"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 Christina" userId="d63662b5-8bea-4558-821e-508c3105d592" providerId="ADAL" clId="{3CB93E65-4F83-D54D-AD2A-AF6C2EBC5850}"/>
    <pc:docChg chg="custSel addSld modSld">
      <pc:chgData name="Gold, Christina" userId="d63662b5-8bea-4558-821e-508c3105d592" providerId="ADAL" clId="{3CB93E65-4F83-D54D-AD2A-AF6C2EBC5850}" dt="2023-11-18T18:36:01.677" v="4896" actId="1076"/>
      <pc:docMkLst>
        <pc:docMk/>
      </pc:docMkLst>
      <pc:sldChg chg="addSp modSp mod">
        <pc:chgData name="Gold, Christina" userId="d63662b5-8bea-4558-821e-508c3105d592" providerId="ADAL" clId="{3CB93E65-4F83-D54D-AD2A-AF6C2EBC5850}" dt="2023-11-18T12:55:42.112" v="13" actId="20577"/>
        <pc:sldMkLst>
          <pc:docMk/>
          <pc:sldMk cId="3967215856" sldId="271"/>
        </pc:sldMkLst>
        <pc:spChg chg="add mod">
          <ac:chgData name="Gold, Christina" userId="d63662b5-8bea-4558-821e-508c3105d592" providerId="ADAL" clId="{3CB93E65-4F83-D54D-AD2A-AF6C2EBC5850}" dt="2023-11-18T12:55:35.077" v="1" actId="1076"/>
          <ac:spMkLst>
            <pc:docMk/>
            <pc:sldMk cId="3967215856" sldId="271"/>
            <ac:spMk id="2" creationId="{CD0C31DB-4502-2BE1-A0E1-01E35AFEE205}"/>
          </ac:spMkLst>
        </pc:spChg>
        <pc:spChg chg="mod">
          <ac:chgData name="Gold, Christina" userId="d63662b5-8bea-4558-821e-508c3105d592" providerId="ADAL" clId="{3CB93E65-4F83-D54D-AD2A-AF6C2EBC5850}" dt="2023-11-18T12:55:42.112" v="13" actId="20577"/>
          <ac:spMkLst>
            <pc:docMk/>
            <pc:sldMk cId="3967215856" sldId="271"/>
            <ac:spMk id="4" creationId="{F317097F-EA46-F54E-AC8A-D03EAFABAB06}"/>
          </ac:spMkLst>
        </pc:spChg>
      </pc:sldChg>
      <pc:sldChg chg="modSp mod">
        <pc:chgData name="Gold, Christina" userId="d63662b5-8bea-4558-821e-508c3105d592" providerId="ADAL" clId="{3CB93E65-4F83-D54D-AD2A-AF6C2EBC5850}" dt="2023-11-18T18:36:01.677" v="4896" actId="1076"/>
        <pc:sldMkLst>
          <pc:docMk/>
          <pc:sldMk cId="3266033200" sldId="323"/>
        </pc:sldMkLst>
        <pc:spChg chg="mod">
          <ac:chgData name="Gold, Christina" userId="d63662b5-8bea-4558-821e-508c3105d592" providerId="ADAL" clId="{3CB93E65-4F83-D54D-AD2A-AF6C2EBC5850}" dt="2023-11-18T18:36:01.677" v="4896" actId="1076"/>
          <ac:spMkLst>
            <pc:docMk/>
            <pc:sldMk cId="3266033200" sldId="323"/>
            <ac:spMk id="4" creationId="{9C3FD2DA-DBAE-4589-AE26-1CFF9E7215D2}"/>
          </ac:spMkLst>
        </pc:spChg>
      </pc:sldChg>
      <pc:sldChg chg="modSp mod">
        <pc:chgData name="Gold, Christina" userId="d63662b5-8bea-4558-821e-508c3105d592" providerId="ADAL" clId="{3CB93E65-4F83-D54D-AD2A-AF6C2EBC5850}" dt="2023-11-18T18:25:59.006" v="4782" actId="20577"/>
        <pc:sldMkLst>
          <pc:docMk/>
          <pc:sldMk cId="450544403" sldId="383"/>
        </pc:sldMkLst>
        <pc:spChg chg="mod">
          <ac:chgData name="Gold, Christina" userId="d63662b5-8bea-4558-821e-508c3105d592" providerId="ADAL" clId="{3CB93E65-4F83-D54D-AD2A-AF6C2EBC5850}" dt="2023-11-18T13:12:31.776" v="16" actId="14100"/>
          <ac:spMkLst>
            <pc:docMk/>
            <pc:sldMk cId="450544403" sldId="383"/>
            <ac:spMk id="2" creationId="{7323EFF1-E3B3-1A40-9683-5DC08610D3A9}"/>
          </ac:spMkLst>
        </pc:spChg>
        <pc:spChg chg="mod">
          <ac:chgData name="Gold, Christina" userId="d63662b5-8bea-4558-821e-508c3105d592" providerId="ADAL" clId="{3CB93E65-4F83-D54D-AD2A-AF6C2EBC5850}" dt="2023-11-18T18:25:59.006" v="4782" actId="20577"/>
          <ac:spMkLst>
            <pc:docMk/>
            <pc:sldMk cId="450544403" sldId="383"/>
            <ac:spMk id="8" creationId="{7D0B649D-BE97-4ECD-9928-51DF688156CB}"/>
          </ac:spMkLst>
        </pc:spChg>
      </pc:sldChg>
      <pc:sldChg chg="modSp mod">
        <pc:chgData name="Gold, Christina" userId="d63662b5-8bea-4558-821e-508c3105d592" providerId="ADAL" clId="{3CB93E65-4F83-D54D-AD2A-AF6C2EBC5850}" dt="2023-11-18T18:29:07.365" v="4887" actId="20577"/>
        <pc:sldMkLst>
          <pc:docMk/>
          <pc:sldMk cId="2429334074" sldId="412"/>
        </pc:sldMkLst>
        <pc:spChg chg="mod">
          <ac:chgData name="Gold, Christina" userId="d63662b5-8bea-4558-821e-508c3105d592" providerId="ADAL" clId="{3CB93E65-4F83-D54D-AD2A-AF6C2EBC5850}" dt="2023-11-18T18:29:07.365" v="4887" actId="20577"/>
          <ac:spMkLst>
            <pc:docMk/>
            <pc:sldMk cId="2429334074" sldId="412"/>
            <ac:spMk id="3" creationId="{57291E2A-19B2-48FC-AFE8-69EE8277CD5A}"/>
          </ac:spMkLst>
        </pc:spChg>
      </pc:sldChg>
      <pc:sldChg chg="modSp mod">
        <pc:chgData name="Gold, Christina" userId="d63662b5-8bea-4558-821e-508c3105d592" providerId="ADAL" clId="{3CB93E65-4F83-D54D-AD2A-AF6C2EBC5850}" dt="2023-11-18T18:25:24.890" v="4781" actId="20577"/>
        <pc:sldMkLst>
          <pc:docMk/>
          <pc:sldMk cId="2326434735" sldId="416"/>
        </pc:sldMkLst>
        <pc:spChg chg="mod">
          <ac:chgData name="Gold, Christina" userId="d63662b5-8bea-4558-821e-508c3105d592" providerId="ADAL" clId="{3CB93E65-4F83-D54D-AD2A-AF6C2EBC5850}" dt="2023-11-18T18:25:24.890" v="4781" actId="20577"/>
          <ac:spMkLst>
            <pc:docMk/>
            <pc:sldMk cId="2326434735" sldId="416"/>
            <ac:spMk id="6" creationId="{7431BA90-F63B-4A12-82D9-740357C5EC43}"/>
          </ac:spMkLst>
        </pc:spChg>
      </pc:sldChg>
      <pc:sldChg chg="modSp mod">
        <pc:chgData name="Gold, Christina" userId="d63662b5-8bea-4558-821e-508c3105d592" providerId="ADAL" clId="{3CB93E65-4F83-D54D-AD2A-AF6C2EBC5850}" dt="2023-11-18T18:27:39.091" v="4878" actId="20577"/>
        <pc:sldMkLst>
          <pc:docMk/>
          <pc:sldMk cId="2567434012" sldId="432"/>
        </pc:sldMkLst>
        <pc:spChg chg="mod">
          <ac:chgData name="Gold, Christina" userId="d63662b5-8bea-4558-821e-508c3105d592" providerId="ADAL" clId="{3CB93E65-4F83-D54D-AD2A-AF6C2EBC5850}" dt="2023-11-18T18:27:26.551" v="4865" actId="14100"/>
          <ac:spMkLst>
            <pc:docMk/>
            <pc:sldMk cId="2567434012" sldId="432"/>
            <ac:spMk id="2" creationId="{7323EFF1-E3B3-1A40-9683-5DC08610D3A9}"/>
          </ac:spMkLst>
        </pc:spChg>
        <pc:spChg chg="mod">
          <ac:chgData name="Gold, Christina" userId="d63662b5-8bea-4558-821e-508c3105d592" providerId="ADAL" clId="{3CB93E65-4F83-D54D-AD2A-AF6C2EBC5850}" dt="2023-11-18T18:26:48.630" v="4783" actId="20577"/>
          <ac:spMkLst>
            <pc:docMk/>
            <pc:sldMk cId="2567434012" sldId="432"/>
            <ac:spMk id="3" creationId="{D8E51CF4-C092-4A95-B58B-D69AAD22483A}"/>
          </ac:spMkLst>
        </pc:spChg>
        <pc:spChg chg="mod">
          <ac:chgData name="Gold, Christina" userId="d63662b5-8bea-4558-821e-508c3105d592" providerId="ADAL" clId="{3CB93E65-4F83-D54D-AD2A-AF6C2EBC5850}" dt="2023-11-18T18:27:39.091" v="4878" actId="20577"/>
          <ac:spMkLst>
            <pc:docMk/>
            <pc:sldMk cId="2567434012" sldId="432"/>
            <ac:spMk id="8" creationId="{3C78FB37-C633-4D22-BDE9-310B8B629378}"/>
          </ac:spMkLst>
        </pc:spChg>
      </pc:sldChg>
      <pc:sldChg chg="modSp mod">
        <pc:chgData name="Gold, Christina" userId="d63662b5-8bea-4558-821e-508c3105d592" providerId="ADAL" clId="{3CB93E65-4F83-D54D-AD2A-AF6C2EBC5850}" dt="2023-11-18T13:13:59.275" v="20" actId="1076"/>
        <pc:sldMkLst>
          <pc:docMk/>
          <pc:sldMk cId="653342261" sldId="433"/>
        </pc:sldMkLst>
        <pc:spChg chg="mod">
          <ac:chgData name="Gold, Christina" userId="d63662b5-8bea-4558-821e-508c3105d592" providerId="ADAL" clId="{3CB93E65-4F83-D54D-AD2A-AF6C2EBC5850}" dt="2023-11-18T13:13:59.275" v="20" actId="1076"/>
          <ac:spMkLst>
            <pc:docMk/>
            <pc:sldMk cId="653342261" sldId="433"/>
            <ac:spMk id="9" creationId="{8E179614-0355-4EB9-8A58-04209AD36ED0}"/>
          </ac:spMkLst>
        </pc:spChg>
      </pc:sldChg>
      <pc:sldChg chg="modSp mod">
        <pc:chgData name="Gold, Christina" userId="d63662b5-8bea-4558-821e-508c3105d592" providerId="ADAL" clId="{3CB93E65-4F83-D54D-AD2A-AF6C2EBC5850}" dt="2023-11-18T13:14:52.503" v="27" actId="207"/>
        <pc:sldMkLst>
          <pc:docMk/>
          <pc:sldMk cId="104663949" sldId="434"/>
        </pc:sldMkLst>
        <pc:spChg chg="mod">
          <ac:chgData name="Gold, Christina" userId="d63662b5-8bea-4558-821e-508c3105d592" providerId="ADAL" clId="{3CB93E65-4F83-D54D-AD2A-AF6C2EBC5850}" dt="2023-11-18T13:14:52.503" v="27" actId="207"/>
          <ac:spMkLst>
            <pc:docMk/>
            <pc:sldMk cId="104663949" sldId="434"/>
            <ac:spMk id="3" creationId="{D8E51CF4-C092-4A95-B58B-D69AAD22483A}"/>
          </ac:spMkLst>
        </pc:spChg>
        <pc:spChg chg="mod">
          <ac:chgData name="Gold, Christina" userId="d63662b5-8bea-4558-821e-508c3105d592" providerId="ADAL" clId="{3CB93E65-4F83-D54D-AD2A-AF6C2EBC5850}" dt="2023-11-18T13:14:34.718" v="25" actId="20577"/>
          <ac:spMkLst>
            <pc:docMk/>
            <pc:sldMk cId="104663949" sldId="434"/>
            <ac:spMk id="8" creationId="{DF812197-3E19-494C-B16C-AAA420E90D63}"/>
          </ac:spMkLst>
        </pc:spChg>
      </pc:sldChg>
      <pc:sldChg chg="modSp mod">
        <pc:chgData name="Gold, Christina" userId="d63662b5-8bea-4558-821e-508c3105d592" providerId="ADAL" clId="{3CB93E65-4F83-D54D-AD2A-AF6C2EBC5850}" dt="2023-11-18T18:31:12.783" v="4892" actId="20577"/>
        <pc:sldMkLst>
          <pc:docMk/>
          <pc:sldMk cId="2480453465" sldId="435"/>
        </pc:sldMkLst>
        <pc:spChg chg="mod">
          <ac:chgData name="Gold, Christina" userId="d63662b5-8bea-4558-821e-508c3105d592" providerId="ADAL" clId="{3CB93E65-4F83-D54D-AD2A-AF6C2EBC5850}" dt="2023-11-18T18:31:12.783" v="4892" actId="20577"/>
          <ac:spMkLst>
            <pc:docMk/>
            <pc:sldMk cId="2480453465" sldId="435"/>
            <ac:spMk id="3" creationId="{D8E51CF4-C092-4A95-B58B-D69AAD22483A}"/>
          </ac:spMkLst>
        </pc:spChg>
      </pc:sldChg>
      <pc:sldChg chg="modSp add mod">
        <pc:chgData name="Gold, Christina" userId="d63662b5-8bea-4558-821e-508c3105d592" providerId="ADAL" clId="{3CB93E65-4F83-D54D-AD2A-AF6C2EBC5850}" dt="2023-11-18T18:32:07.014" v="4893" actId="20577"/>
        <pc:sldMkLst>
          <pc:docMk/>
          <pc:sldMk cId="803380922" sldId="436"/>
        </pc:sldMkLst>
        <pc:spChg chg="mod">
          <ac:chgData name="Gold, Christina" userId="d63662b5-8bea-4558-821e-508c3105d592" providerId="ADAL" clId="{3CB93E65-4F83-D54D-AD2A-AF6C2EBC5850}" dt="2023-11-18T18:32:07.014" v="4893" actId="20577"/>
          <ac:spMkLst>
            <pc:docMk/>
            <pc:sldMk cId="803380922" sldId="436"/>
            <ac:spMk id="3" creationId="{D8E51CF4-C092-4A95-B58B-D69AAD22483A}"/>
          </ac:spMkLst>
        </pc:spChg>
      </pc:sldChg>
    </pc:docChg>
  </pc:docChgLst>
  <pc:docChgLst>
    <pc:chgData name="Gold, Christina" userId="d63662b5-8bea-4558-821e-508c3105d592" providerId="ADAL" clId="{BAFC429E-B172-4423-A95A-7E4CB4E8E928}"/>
    <pc:docChg chg="custSel addSld modSld">
      <pc:chgData name="Gold, Christina" userId="d63662b5-8bea-4558-821e-508c3105d592" providerId="ADAL" clId="{BAFC429E-B172-4423-A95A-7E4CB4E8E928}" dt="2023-11-17T00:02:07.372" v="4393" actId="20577"/>
      <pc:docMkLst>
        <pc:docMk/>
      </pc:docMkLst>
      <pc:sldChg chg="addSp modSp">
        <pc:chgData name="Gold, Christina" userId="d63662b5-8bea-4558-821e-508c3105d592" providerId="ADAL" clId="{BAFC429E-B172-4423-A95A-7E4CB4E8E928}" dt="2023-11-16T22:38:43.319" v="217" actId="1076"/>
        <pc:sldMkLst>
          <pc:docMk/>
          <pc:sldMk cId="3266033200" sldId="323"/>
        </pc:sldMkLst>
        <pc:spChg chg="mod">
          <ac:chgData name="Gold, Christina" userId="d63662b5-8bea-4558-821e-508c3105d592" providerId="ADAL" clId="{BAFC429E-B172-4423-A95A-7E4CB4E8E928}" dt="2023-11-16T22:38:37.132" v="215" actId="20577"/>
          <ac:spMkLst>
            <pc:docMk/>
            <pc:sldMk cId="3266033200" sldId="323"/>
            <ac:spMk id="2" creationId="{7323EFF1-E3B3-1A40-9683-5DC08610D3A9}"/>
          </ac:spMkLst>
        </pc:spChg>
        <pc:spChg chg="add mod">
          <ac:chgData name="Gold, Christina" userId="d63662b5-8bea-4558-821e-508c3105d592" providerId="ADAL" clId="{BAFC429E-B172-4423-A95A-7E4CB4E8E928}" dt="2023-11-16T22:38:43.319" v="217" actId="1076"/>
          <ac:spMkLst>
            <pc:docMk/>
            <pc:sldMk cId="3266033200" sldId="323"/>
            <ac:spMk id="3" creationId="{E77DE6EB-AD03-4843-BE7C-140267BAC4CB}"/>
          </ac:spMkLst>
        </pc:spChg>
        <pc:spChg chg="mod">
          <ac:chgData name="Gold, Christina" userId="d63662b5-8bea-4558-821e-508c3105d592" providerId="ADAL" clId="{BAFC429E-B172-4423-A95A-7E4CB4E8E928}" dt="2023-11-16T22:34:49.318" v="106" actId="1076"/>
          <ac:spMkLst>
            <pc:docMk/>
            <pc:sldMk cId="3266033200" sldId="323"/>
            <ac:spMk id="4" creationId="{9C3FD2DA-DBAE-4589-AE26-1CFF9E7215D2}"/>
          </ac:spMkLst>
        </pc:spChg>
      </pc:sldChg>
      <pc:sldChg chg="addSp modSp">
        <pc:chgData name="Gold, Christina" userId="d63662b5-8bea-4558-821e-508c3105d592" providerId="ADAL" clId="{BAFC429E-B172-4423-A95A-7E4CB4E8E928}" dt="2023-11-16T22:57:51.701" v="1668" actId="20577"/>
        <pc:sldMkLst>
          <pc:docMk/>
          <pc:sldMk cId="450544403" sldId="383"/>
        </pc:sldMkLst>
        <pc:spChg chg="mod">
          <ac:chgData name="Gold, Christina" userId="d63662b5-8bea-4558-821e-508c3105d592" providerId="ADAL" clId="{BAFC429E-B172-4423-A95A-7E4CB4E8E928}" dt="2023-11-16T22:55:14.070" v="1202" actId="14100"/>
          <ac:spMkLst>
            <pc:docMk/>
            <pc:sldMk cId="450544403" sldId="383"/>
            <ac:spMk id="2" creationId="{7323EFF1-E3B3-1A40-9683-5DC08610D3A9}"/>
          </ac:spMkLst>
        </pc:spChg>
        <pc:spChg chg="add mod">
          <ac:chgData name="Gold, Christina" userId="d63662b5-8bea-4558-821e-508c3105d592" providerId="ADAL" clId="{BAFC429E-B172-4423-A95A-7E4CB4E8E928}" dt="2023-11-16T22:57:51.701" v="1668" actId="20577"/>
          <ac:spMkLst>
            <pc:docMk/>
            <pc:sldMk cId="450544403" sldId="383"/>
            <ac:spMk id="8" creationId="{7D0B649D-BE97-4ECD-9928-51DF688156CB}"/>
          </ac:spMkLst>
        </pc:spChg>
      </pc:sldChg>
      <pc:sldChg chg="addSp modSp">
        <pc:chgData name="Gold, Christina" userId="d63662b5-8bea-4558-821e-508c3105d592" providerId="ADAL" clId="{BAFC429E-B172-4423-A95A-7E4CB4E8E928}" dt="2023-11-16T23:49:48.897" v="3857" actId="20577"/>
        <pc:sldMkLst>
          <pc:docMk/>
          <pc:sldMk cId="2429334074" sldId="412"/>
        </pc:sldMkLst>
        <pc:spChg chg="mod">
          <ac:chgData name="Gold, Christina" userId="d63662b5-8bea-4558-821e-508c3105d592" providerId="ADAL" clId="{BAFC429E-B172-4423-A95A-7E4CB4E8E928}" dt="2023-11-16T23:23:30.159" v="3784" actId="1076"/>
          <ac:spMkLst>
            <pc:docMk/>
            <pc:sldMk cId="2429334074" sldId="412"/>
            <ac:spMk id="2" creationId="{E2BC18F3-57B1-49CF-A400-74B0881F1902}"/>
          </ac:spMkLst>
        </pc:spChg>
        <pc:spChg chg="add mod">
          <ac:chgData name="Gold, Christina" userId="d63662b5-8bea-4558-821e-508c3105d592" providerId="ADAL" clId="{BAFC429E-B172-4423-A95A-7E4CB4E8E928}" dt="2023-11-16T23:49:48.897" v="3857" actId="20577"/>
          <ac:spMkLst>
            <pc:docMk/>
            <pc:sldMk cId="2429334074" sldId="412"/>
            <ac:spMk id="3" creationId="{57291E2A-19B2-48FC-AFE8-69EE8277CD5A}"/>
          </ac:spMkLst>
        </pc:spChg>
      </pc:sldChg>
      <pc:sldChg chg="addSp modSp">
        <pc:chgData name="Gold, Christina" userId="d63662b5-8bea-4558-821e-508c3105d592" providerId="ADAL" clId="{BAFC429E-B172-4423-A95A-7E4CB4E8E928}" dt="2023-11-16T22:52:26.948" v="899" actId="1076"/>
        <pc:sldMkLst>
          <pc:docMk/>
          <pc:sldMk cId="2326434735" sldId="416"/>
        </pc:sldMkLst>
        <pc:spChg chg="add mod">
          <ac:chgData name="Gold, Christina" userId="d63662b5-8bea-4558-821e-508c3105d592" providerId="ADAL" clId="{BAFC429E-B172-4423-A95A-7E4CB4E8E928}" dt="2023-11-16T22:52:26.948" v="899" actId="1076"/>
          <ac:spMkLst>
            <pc:docMk/>
            <pc:sldMk cId="2326434735" sldId="416"/>
            <ac:spMk id="6" creationId="{7431BA90-F63B-4A12-82D9-740357C5EC43}"/>
          </ac:spMkLst>
        </pc:spChg>
      </pc:sldChg>
      <pc:sldChg chg="addSp delSp modSp">
        <pc:chgData name="Gold, Christina" userId="d63662b5-8bea-4558-821e-508c3105d592" providerId="ADAL" clId="{BAFC429E-B172-4423-A95A-7E4CB4E8E928}" dt="2023-11-16T22:55:01.758" v="1201" actId="1076"/>
        <pc:sldMkLst>
          <pc:docMk/>
          <pc:sldMk cId="3587806353" sldId="417"/>
        </pc:sldMkLst>
        <pc:spChg chg="add del mod">
          <ac:chgData name="Gold, Christina" userId="d63662b5-8bea-4558-821e-508c3105d592" providerId="ADAL" clId="{BAFC429E-B172-4423-A95A-7E4CB4E8E928}" dt="2023-11-16T22:52:38.126" v="902" actId="478"/>
          <ac:spMkLst>
            <pc:docMk/>
            <pc:sldMk cId="3587806353" sldId="417"/>
            <ac:spMk id="2" creationId="{9393AE1B-AD83-4915-88AC-B56DC4118473}"/>
          </ac:spMkLst>
        </pc:spChg>
        <pc:spChg chg="add mod">
          <ac:chgData name="Gold, Christina" userId="d63662b5-8bea-4558-821e-508c3105d592" providerId="ADAL" clId="{BAFC429E-B172-4423-A95A-7E4CB4E8E928}" dt="2023-11-16T22:55:01.758" v="1201" actId="1076"/>
          <ac:spMkLst>
            <pc:docMk/>
            <pc:sldMk cId="3587806353" sldId="417"/>
            <ac:spMk id="4" creationId="{C52364EA-A206-4EE2-944A-7CBA41323453}"/>
          </ac:spMkLst>
        </pc:spChg>
      </pc:sldChg>
      <pc:sldChg chg="modSp">
        <pc:chgData name="Gold, Christina" userId="d63662b5-8bea-4558-821e-508c3105d592" providerId="ADAL" clId="{BAFC429E-B172-4423-A95A-7E4CB4E8E928}" dt="2023-11-16T23:17:38.141" v="2927" actId="20577"/>
        <pc:sldMkLst>
          <pc:docMk/>
          <pc:sldMk cId="471925350" sldId="429"/>
        </pc:sldMkLst>
        <pc:spChg chg="mod">
          <ac:chgData name="Gold, Christina" userId="d63662b5-8bea-4558-821e-508c3105d592" providerId="ADAL" clId="{BAFC429E-B172-4423-A95A-7E4CB4E8E928}" dt="2023-11-16T23:17:38.141" v="2927" actId="20577"/>
          <ac:spMkLst>
            <pc:docMk/>
            <pc:sldMk cId="471925350" sldId="429"/>
            <ac:spMk id="3" creationId="{D8E51CF4-C092-4A95-B58B-D69AAD22483A}"/>
          </ac:spMkLst>
        </pc:spChg>
      </pc:sldChg>
      <pc:sldChg chg="addSp modSp">
        <pc:chgData name="Gold, Christina" userId="d63662b5-8bea-4558-821e-508c3105d592" providerId="ADAL" clId="{BAFC429E-B172-4423-A95A-7E4CB4E8E928}" dt="2023-11-16T23:12:36.383" v="2245" actId="20577"/>
        <pc:sldMkLst>
          <pc:docMk/>
          <pc:sldMk cId="3609460632" sldId="430"/>
        </pc:sldMkLst>
        <pc:spChg chg="mod">
          <ac:chgData name="Gold, Christina" userId="d63662b5-8bea-4558-821e-508c3105d592" providerId="ADAL" clId="{BAFC429E-B172-4423-A95A-7E4CB4E8E928}" dt="2023-11-16T22:58:03.577" v="1670" actId="14100"/>
          <ac:spMkLst>
            <pc:docMk/>
            <pc:sldMk cId="3609460632" sldId="430"/>
            <ac:spMk id="2" creationId="{7323EFF1-E3B3-1A40-9683-5DC08610D3A9}"/>
          </ac:spMkLst>
        </pc:spChg>
        <pc:spChg chg="add mod">
          <ac:chgData name="Gold, Christina" userId="d63662b5-8bea-4558-821e-508c3105d592" providerId="ADAL" clId="{BAFC429E-B172-4423-A95A-7E4CB4E8E928}" dt="2023-11-16T23:12:36.383" v="2245" actId="20577"/>
          <ac:spMkLst>
            <pc:docMk/>
            <pc:sldMk cId="3609460632" sldId="430"/>
            <ac:spMk id="9" creationId="{2FEFE400-2AED-4CCF-8E56-B639D0B8AD1D}"/>
          </ac:spMkLst>
        </pc:spChg>
      </pc:sldChg>
      <pc:sldChg chg="addSp modSp">
        <pc:chgData name="Gold, Christina" userId="d63662b5-8bea-4558-821e-508c3105d592" providerId="ADAL" clId="{BAFC429E-B172-4423-A95A-7E4CB4E8E928}" dt="2023-11-16T23:16:25.585" v="2891" actId="20577"/>
        <pc:sldMkLst>
          <pc:docMk/>
          <pc:sldMk cId="2567434012" sldId="432"/>
        </pc:sldMkLst>
        <pc:spChg chg="mod">
          <ac:chgData name="Gold, Christina" userId="d63662b5-8bea-4558-821e-508c3105d592" providerId="ADAL" clId="{BAFC429E-B172-4423-A95A-7E4CB4E8E928}" dt="2023-11-16T23:13:14.880" v="2247" actId="27636"/>
          <ac:spMkLst>
            <pc:docMk/>
            <pc:sldMk cId="2567434012" sldId="432"/>
            <ac:spMk id="2" creationId="{7323EFF1-E3B3-1A40-9683-5DC08610D3A9}"/>
          </ac:spMkLst>
        </pc:spChg>
        <pc:spChg chg="add mod">
          <ac:chgData name="Gold, Christina" userId="d63662b5-8bea-4558-821e-508c3105d592" providerId="ADAL" clId="{BAFC429E-B172-4423-A95A-7E4CB4E8E928}" dt="2023-11-16T23:16:25.585" v="2891" actId="20577"/>
          <ac:spMkLst>
            <pc:docMk/>
            <pc:sldMk cId="2567434012" sldId="432"/>
            <ac:spMk id="8" creationId="{3C78FB37-C633-4D22-BDE9-310B8B629378}"/>
          </ac:spMkLst>
        </pc:spChg>
      </pc:sldChg>
      <pc:sldChg chg="addSp delSp modSp">
        <pc:chgData name="Gold, Christina" userId="d63662b5-8bea-4558-821e-508c3105d592" providerId="ADAL" clId="{BAFC429E-B172-4423-A95A-7E4CB4E8E928}" dt="2023-11-16T23:20:22.143" v="3457" actId="20577"/>
        <pc:sldMkLst>
          <pc:docMk/>
          <pc:sldMk cId="653342261" sldId="433"/>
        </pc:sldMkLst>
        <pc:spChg chg="mod">
          <ac:chgData name="Gold, Christina" userId="d63662b5-8bea-4558-821e-508c3105d592" providerId="ADAL" clId="{BAFC429E-B172-4423-A95A-7E4CB4E8E928}" dt="2023-11-16T23:18:13.701" v="2961" actId="14100"/>
          <ac:spMkLst>
            <pc:docMk/>
            <pc:sldMk cId="653342261" sldId="433"/>
            <ac:spMk id="2" creationId="{7323EFF1-E3B3-1A40-9683-5DC08610D3A9}"/>
          </ac:spMkLst>
        </pc:spChg>
        <pc:spChg chg="mod">
          <ac:chgData name="Gold, Christina" userId="d63662b5-8bea-4558-821e-508c3105d592" providerId="ADAL" clId="{BAFC429E-B172-4423-A95A-7E4CB4E8E928}" dt="2023-11-16T23:18:07.639" v="2960" actId="207"/>
          <ac:spMkLst>
            <pc:docMk/>
            <pc:sldMk cId="653342261" sldId="433"/>
            <ac:spMk id="3" creationId="{D8E51CF4-C092-4A95-B58B-D69AAD22483A}"/>
          </ac:spMkLst>
        </pc:spChg>
        <pc:spChg chg="add del mod">
          <ac:chgData name="Gold, Christina" userId="d63662b5-8bea-4558-821e-508c3105d592" providerId="ADAL" clId="{BAFC429E-B172-4423-A95A-7E4CB4E8E928}" dt="2023-11-16T23:16:51.502" v="2897" actId="478"/>
          <ac:spMkLst>
            <pc:docMk/>
            <pc:sldMk cId="653342261" sldId="433"/>
            <ac:spMk id="8" creationId="{0D409C71-B9EE-46F5-AFA8-0013374F4E3C}"/>
          </ac:spMkLst>
        </pc:spChg>
        <pc:spChg chg="add mod">
          <ac:chgData name="Gold, Christina" userId="d63662b5-8bea-4558-821e-508c3105d592" providerId="ADAL" clId="{BAFC429E-B172-4423-A95A-7E4CB4E8E928}" dt="2023-11-16T23:20:22.143" v="3457" actId="20577"/>
          <ac:spMkLst>
            <pc:docMk/>
            <pc:sldMk cId="653342261" sldId="433"/>
            <ac:spMk id="9" creationId="{8E179614-0355-4EB9-8A58-04209AD36ED0}"/>
          </ac:spMkLst>
        </pc:spChg>
      </pc:sldChg>
      <pc:sldChg chg="addSp modSp">
        <pc:chgData name="Gold, Christina" userId="d63662b5-8bea-4558-821e-508c3105d592" providerId="ADAL" clId="{BAFC429E-B172-4423-A95A-7E4CB4E8E928}" dt="2023-11-17T00:00:16.999" v="4145" actId="1076"/>
        <pc:sldMkLst>
          <pc:docMk/>
          <pc:sldMk cId="104663949" sldId="434"/>
        </pc:sldMkLst>
        <pc:spChg chg="mod">
          <ac:chgData name="Gold, Christina" userId="d63662b5-8bea-4558-821e-508c3105d592" providerId="ADAL" clId="{BAFC429E-B172-4423-A95A-7E4CB4E8E928}" dt="2023-11-16T23:17:03.002" v="2900" actId="27636"/>
          <ac:spMkLst>
            <pc:docMk/>
            <pc:sldMk cId="104663949" sldId="434"/>
            <ac:spMk id="2" creationId="{7323EFF1-E3B3-1A40-9683-5DC08610D3A9}"/>
          </ac:spMkLst>
        </pc:spChg>
        <pc:spChg chg="mod">
          <ac:chgData name="Gold, Christina" userId="d63662b5-8bea-4558-821e-508c3105d592" providerId="ADAL" clId="{BAFC429E-B172-4423-A95A-7E4CB4E8E928}" dt="2023-11-16T23:18:00.157" v="2959" actId="20577"/>
          <ac:spMkLst>
            <pc:docMk/>
            <pc:sldMk cId="104663949" sldId="434"/>
            <ac:spMk id="3" creationId="{D8E51CF4-C092-4A95-B58B-D69AAD22483A}"/>
          </ac:spMkLst>
        </pc:spChg>
        <pc:spChg chg="add mod">
          <ac:chgData name="Gold, Christina" userId="d63662b5-8bea-4558-821e-508c3105d592" providerId="ADAL" clId="{BAFC429E-B172-4423-A95A-7E4CB4E8E928}" dt="2023-11-17T00:00:16.999" v="4145" actId="1076"/>
          <ac:spMkLst>
            <pc:docMk/>
            <pc:sldMk cId="104663949" sldId="434"/>
            <ac:spMk id="8" creationId="{DF812197-3E19-494C-B16C-AAA420E90D63}"/>
          </ac:spMkLst>
        </pc:spChg>
      </pc:sldChg>
      <pc:sldChg chg="delSp modSp add">
        <pc:chgData name="Gold, Christina" userId="d63662b5-8bea-4558-821e-508c3105d592" providerId="ADAL" clId="{BAFC429E-B172-4423-A95A-7E4CB4E8E928}" dt="2023-11-17T00:02:07.372" v="4393" actId="20577"/>
        <pc:sldMkLst>
          <pc:docMk/>
          <pc:sldMk cId="2480453465" sldId="435"/>
        </pc:sldMkLst>
        <pc:spChg chg="mod">
          <ac:chgData name="Gold, Christina" userId="d63662b5-8bea-4558-821e-508c3105d592" providerId="ADAL" clId="{BAFC429E-B172-4423-A95A-7E4CB4E8E928}" dt="2023-11-17T00:00:42.558" v="4194" actId="20577"/>
          <ac:spMkLst>
            <pc:docMk/>
            <pc:sldMk cId="2480453465" sldId="435"/>
            <ac:spMk id="2" creationId="{7323EFF1-E3B3-1A40-9683-5DC08610D3A9}"/>
          </ac:spMkLst>
        </pc:spChg>
        <pc:spChg chg="mod">
          <ac:chgData name="Gold, Christina" userId="d63662b5-8bea-4558-821e-508c3105d592" providerId="ADAL" clId="{BAFC429E-B172-4423-A95A-7E4CB4E8E928}" dt="2023-11-17T00:02:07.372" v="4393" actId="20577"/>
          <ac:spMkLst>
            <pc:docMk/>
            <pc:sldMk cId="2480453465" sldId="435"/>
            <ac:spMk id="3" creationId="{D8E51CF4-C092-4A95-B58B-D69AAD22483A}"/>
          </ac:spMkLst>
        </pc:spChg>
        <pc:spChg chg="del">
          <ac:chgData name="Gold, Christina" userId="d63662b5-8bea-4558-821e-508c3105d592" providerId="ADAL" clId="{BAFC429E-B172-4423-A95A-7E4CB4E8E928}" dt="2023-11-17T00:00:30.574" v="4147" actId="478"/>
          <ac:spMkLst>
            <pc:docMk/>
            <pc:sldMk cId="2480453465" sldId="435"/>
            <ac:spMk id="8" creationId="{DF812197-3E19-494C-B16C-AAA420E90D6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DF8F51-6789-EB4A-8154-77CC3DB32F11}" type="datetimeFigureOut">
              <a:rPr lang="en-US" smtClean="0"/>
              <a:t>11/18/23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FED7F3-BFCA-FB44-81BD-73817735275D}" type="slidenum">
              <a:rPr lang="en-US" smtClean="0"/>
              <a:t>‹#›</a:t>
            </a:fld>
            <a:endParaRPr lang="en-US"/>
          </a:p>
        </p:txBody>
      </p:sp>
    </p:spTree>
    <p:extLst>
      <p:ext uri="{BB962C8B-B14F-4D97-AF65-F5344CB8AC3E}">
        <p14:creationId xmlns:p14="http://schemas.microsoft.com/office/powerpoint/2010/main" val="394984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3DA6B-6B24-1440-9F6B-763E947A12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9F60A5-A72E-3542-ADD6-7F7E469AA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14B0E4-6967-7440-A7FD-0035CC86AE0E}"/>
              </a:ext>
            </a:extLst>
          </p:cNvPr>
          <p:cNvSpPr>
            <a:spLocks noGrp="1"/>
          </p:cNvSpPr>
          <p:nvPr>
            <p:ph type="dt" sz="half" idx="10"/>
          </p:nvPr>
        </p:nvSpPr>
        <p:spPr/>
        <p:txBody>
          <a:bodyPr/>
          <a:lstStyle/>
          <a:p>
            <a:fld id="{069497FD-1A72-3341-BB9A-328B585295C6}" type="datetimeFigureOut">
              <a:rPr lang="en-US" smtClean="0"/>
              <a:t>11/18/23</a:t>
            </a:fld>
            <a:endParaRPr lang="en-US"/>
          </a:p>
        </p:txBody>
      </p:sp>
      <p:sp>
        <p:nvSpPr>
          <p:cNvPr id="5" name="Footer Placeholder 4">
            <a:extLst>
              <a:ext uri="{FF2B5EF4-FFF2-40B4-BE49-F238E27FC236}">
                <a16:creationId xmlns:a16="http://schemas.microsoft.com/office/drawing/2014/main" id="{8691F431-B065-604B-AC4F-0C8985D14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00D54-8E7D-1443-BF08-155E89BAA50A}"/>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654949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F308-86A2-7A4E-9F95-5922845684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E52193-C149-144F-AC5F-426CB59930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2C6F9-519B-384F-AD09-8BDCFFD8FFA2}"/>
              </a:ext>
            </a:extLst>
          </p:cNvPr>
          <p:cNvSpPr>
            <a:spLocks noGrp="1"/>
          </p:cNvSpPr>
          <p:nvPr>
            <p:ph type="dt" sz="half" idx="10"/>
          </p:nvPr>
        </p:nvSpPr>
        <p:spPr/>
        <p:txBody>
          <a:bodyPr/>
          <a:lstStyle/>
          <a:p>
            <a:fld id="{069497FD-1A72-3341-BB9A-328B585295C6}" type="datetimeFigureOut">
              <a:rPr lang="en-US" smtClean="0"/>
              <a:t>11/18/23</a:t>
            </a:fld>
            <a:endParaRPr lang="en-US"/>
          </a:p>
        </p:txBody>
      </p:sp>
      <p:sp>
        <p:nvSpPr>
          <p:cNvPr id="5" name="Footer Placeholder 4">
            <a:extLst>
              <a:ext uri="{FF2B5EF4-FFF2-40B4-BE49-F238E27FC236}">
                <a16:creationId xmlns:a16="http://schemas.microsoft.com/office/drawing/2014/main" id="{693FDEC6-3904-A741-BF9E-BCE37BBC6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D6FF3-EC28-1246-9834-9FA42C6D6F53}"/>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01984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4BB596-3D0B-874A-8379-CDFB94A56A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AFB219-BC78-174A-B43E-4AD6159648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A0EEB-2516-3046-A093-3F0A1218F23D}"/>
              </a:ext>
            </a:extLst>
          </p:cNvPr>
          <p:cNvSpPr>
            <a:spLocks noGrp="1"/>
          </p:cNvSpPr>
          <p:nvPr>
            <p:ph type="dt" sz="half" idx="10"/>
          </p:nvPr>
        </p:nvSpPr>
        <p:spPr/>
        <p:txBody>
          <a:bodyPr/>
          <a:lstStyle/>
          <a:p>
            <a:fld id="{069497FD-1A72-3341-BB9A-328B585295C6}" type="datetimeFigureOut">
              <a:rPr lang="en-US" smtClean="0"/>
              <a:t>11/18/23</a:t>
            </a:fld>
            <a:endParaRPr lang="en-US"/>
          </a:p>
        </p:txBody>
      </p:sp>
      <p:sp>
        <p:nvSpPr>
          <p:cNvPr id="5" name="Footer Placeholder 4">
            <a:extLst>
              <a:ext uri="{FF2B5EF4-FFF2-40B4-BE49-F238E27FC236}">
                <a16:creationId xmlns:a16="http://schemas.microsoft.com/office/drawing/2014/main" id="{61183887-4528-3843-AE50-A72862F74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4631C-2A79-2344-AC13-F16C1531C0EE}"/>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69071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B353-7D64-744F-BC2C-A027A5329F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C8DC8-9290-6544-92F4-EC0FC4E1D0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7470B-8313-C445-8F03-1C854826D097}"/>
              </a:ext>
            </a:extLst>
          </p:cNvPr>
          <p:cNvSpPr>
            <a:spLocks noGrp="1"/>
          </p:cNvSpPr>
          <p:nvPr>
            <p:ph type="dt" sz="half" idx="10"/>
          </p:nvPr>
        </p:nvSpPr>
        <p:spPr/>
        <p:txBody>
          <a:bodyPr/>
          <a:lstStyle/>
          <a:p>
            <a:fld id="{069497FD-1A72-3341-BB9A-328B585295C6}" type="datetimeFigureOut">
              <a:rPr lang="en-US" smtClean="0"/>
              <a:t>11/18/23</a:t>
            </a:fld>
            <a:endParaRPr lang="en-US"/>
          </a:p>
        </p:txBody>
      </p:sp>
      <p:sp>
        <p:nvSpPr>
          <p:cNvPr id="5" name="Footer Placeholder 4">
            <a:extLst>
              <a:ext uri="{FF2B5EF4-FFF2-40B4-BE49-F238E27FC236}">
                <a16:creationId xmlns:a16="http://schemas.microsoft.com/office/drawing/2014/main" id="{B41519AA-3BD0-BA45-AE8B-6CEF57FE4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222BC-1F7A-B642-B5ED-DF65187E11A8}"/>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16402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665C-1229-2F4C-AEB4-EC5A89019B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4E5A0A-AAE2-834F-9AD8-CCCF0539B3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7C7283-F9A4-0A4B-BF4E-AC4636DA6F9F}"/>
              </a:ext>
            </a:extLst>
          </p:cNvPr>
          <p:cNvSpPr>
            <a:spLocks noGrp="1"/>
          </p:cNvSpPr>
          <p:nvPr>
            <p:ph type="dt" sz="half" idx="10"/>
          </p:nvPr>
        </p:nvSpPr>
        <p:spPr/>
        <p:txBody>
          <a:bodyPr/>
          <a:lstStyle/>
          <a:p>
            <a:fld id="{069497FD-1A72-3341-BB9A-328B585295C6}" type="datetimeFigureOut">
              <a:rPr lang="en-US" smtClean="0"/>
              <a:t>11/18/23</a:t>
            </a:fld>
            <a:endParaRPr lang="en-US"/>
          </a:p>
        </p:txBody>
      </p:sp>
      <p:sp>
        <p:nvSpPr>
          <p:cNvPr id="5" name="Footer Placeholder 4">
            <a:extLst>
              <a:ext uri="{FF2B5EF4-FFF2-40B4-BE49-F238E27FC236}">
                <a16:creationId xmlns:a16="http://schemas.microsoft.com/office/drawing/2014/main" id="{81E7FD95-3B80-054B-8406-A68F4C724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25D62-88FD-A44A-87E6-A29694D4CAA5}"/>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271159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D4CD-393C-1448-9DEC-FA10C0021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E26411-3A5D-0B4B-B207-7E2112EE54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FD92DC-45F0-1644-A241-22DD682641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20D71A-2A22-D842-A225-13C02C20E04A}"/>
              </a:ext>
            </a:extLst>
          </p:cNvPr>
          <p:cNvSpPr>
            <a:spLocks noGrp="1"/>
          </p:cNvSpPr>
          <p:nvPr>
            <p:ph type="dt" sz="half" idx="10"/>
          </p:nvPr>
        </p:nvSpPr>
        <p:spPr/>
        <p:txBody>
          <a:bodyPr/>
          <a:lstStyle/>
          <a:p>
            <a:fld id="{069497FD-1A72-3341-BB9A-328B585295C6}" type="datetimeFigureOut">
              <a:rPr lang="en-US" smtClean="0"/>
              <a:t>11/18/23</a:t>
            </a:fld>
            <a:endParaRPr lang="en-US"/>
          </a:p>
        </p:txBody>
      </p:sp>
      <p:sp>
        <p:nvSpPr>
          <p:cNvPr id="6" name="Footer Placeholder 5">
            <a:extLst>
              <a:ext uri="{FF2B5EF4-FFF2-40B4-BE49-F238E27FC236}">
                <a16:creationId xmlns:a16="http://schemas.microsoft.com/office/drawing/2014/main" id="{51BD865B-476F-874B-B901-7DB413153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D21116-EE9F-3A40-B6A4-68FFE82E0507}"/>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73578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B7EC-A46A-014F-989D-F189E953C5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4423E8-FB2D-E14B-9028-B3CD64516D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0C1576-66FD-064E-A238-E8A92F2B8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7426CF-89B1-A442-BFF1-65D4EF0A63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7E888F-DC4C-A14B-AAFC-CC737F4D15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DBCB84-5FA8-DA4E-B225-13B2FE7934F5}"/>
              </a:ext>
            </a:extLst>
          </p:cNvPr>
          <p:cNvSpPr>
            <a:spLocks noGrp="1"/>
          </p:cNvSpPr>
          <p:nvPr>
            <p:ph type="dt" sz="half" idx="10"/>
          </p:nvPr>
        </p:nvSpPr>
        <p:spPr/>
        <p:txBody>
          <a:bodyPr/>
          <a:lstStyle/>
          <a:p>
            <a:fld id="{069497FD-1A72-3341-BB9A-328B585295C6}" type="datetimeFigureOut">
              <a:rPr lang="en-US" smtClean="0"/>
              <a:t>11/18/23</a:t>
            </a:fld>
            <a:endParaRPr lang="en-US"/>
          </a:p>
        </p:txBody>
      </p:sp>
      <p:sp>
        <p:nvSpPr>
          <p:cNvPr id="8" name="Footer Placeholder 7">
            <a:extLst>
              <a:ext uri="{FF2B5EF4-FFF2-40B4-BE49-F238E27FC236}">
                <a16:creationId xmlns:a16="http://schemas.microsoft.com/office/drawing/2014/main" id="{71EF32DE-E9CA-EC48-9713-D6B6D01712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C43CA-7D61-F744-B50A-AF5DCB0FBB99}"/>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207847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3F1D-30A6-4549-818E-528A7B9F76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EDE18A-1FA8-1D4E-BC50-EAF7935E41D0}"/>
              </a:ext>
            </a:extLst>
          </p:cNvPr>
          <p:cNvSpPr>
            <a:spLocks noGrp="1"/>
          </p:cNvSpPr>
          <p:nvPr>
            <p:ph type="dt" sz="half" idx="10"/>
          </p:nvPr>
        </p:nvSpPr>
        <p:spPr/>
        <p:txBody>
          <a:bodyPr/>
          <a:lstStyle/>
          <a:p>
            <a:fld id="{069497FD-1A72-3341-BB9A-328B585295C6}" type="datetimeFigureOut">
              <a:rPr lang="en-US" smtClean="0"/>
              <a:t>11/18/23</a:t>
            </a:fld>
            <a:endParaRPr lang="en-US"/>
          </a:p>
        </p:txBody>
      </p:sp>
      <p:sp>
        <p:nvSpPr>
          <p:cNvPr id="4" name="Footer Placeholder 3">
            <a:extLst>
              <a:ext uri="{FF2B5EF4-FFF2-40B4-BE49-F238E27FC236}">
                <a16:creationId xmlns:a16="http://schemas.microsoft.com/office/drawing/2014/main" id="{0FD813D5-ABB3-2C4F-A371-06F397EB6B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2BDF6E-B22F-E343-B956-44B6EF412F27}"/>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379305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84A8A-3672-394A-9952-CEB92E20F5FC}"/>
              </a:ext>
            </a:extLst>
          </p:cNvPr>
          <p:cNvSpPr>
            <a:spLocks noGrp="1"/>
          </p:cNvSpPr>
          <p:nvPr>
            <p:ph type="dt" sz="half" idx="10"/>
          </p:nvPr>
        </p:nvSpPr>
        <p:spPr/>
        <p:txBody>
          <a:bodyPr/>
          <a:lstStyle/>
          <a:p>
            <a:fld id="{069497FD-1A72-3341-BB9A-328B585295C6}" type="datetimeFigureOut">
              <a:rPr lang="en-US" smtClean="0"/>
              <a:t>11/18/23</a:t>
            </a:fld>
            <a:endParaRPr lang="en-US"/>
          </a:p>
        </p:txBody>
      </p:sp>
      <p:sp>
        <p:nvSpPr>
          <p:cNvPr id="3" name="Footer Placeholder 2">
            <a:extLst>
              <a:ext uri="{FF2B5EF4-FFF2-40B4-BE49-F238E27FC236}">
                <a16:creationId xmlns:a16="http://schemas.microsoft.com/office/drawing/2014/main" id="{42BBDFF2-2A4F-F549-8B08-1FB021017A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7ABE4E-46CC-9446-9DAF-39D0D8B6FC10}"/>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94491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86C0C-433E-174F-A965-0860FD3D1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138380-0504-2945-AC51-9B0DC390DC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3F4662-303A-5748-A39C-00B000FE2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E8A6D-FEBD-E048-8917-93F6604B46BC}"/>
              </a:ext>
            </a:extLst>
          </p:cNvPr>
          <p:cNvSpPr>
            <a:spLocks noGrp="1"/>
          </p:cNvSpPr>
          <p:nvPr>
            <p:ph type="dt" sz="half" idx="10"/>
          </p:nvPr>
        </p:nvSpPr>
        <p:spPr/>
        <p:txBody>
          <a:bodyPr/>
          <a:lstStyle/>
          <a:p>
            <a:fld id="{069497FD-1A72-3341-BB9A-328B585295C6}" type="datetimeFigureOut">
              <a:rPr lang="en-US" smtClean="0"/>
              <a:t>11/18/23</a:t>
            </a:fld>
            <a:endParaRPr lang="en-US"/>
          </a:p>
        </p:txBody>
      </p:sp>
      <p:sp>
        <p:nvSpPr>
          <p:cNvPr id="6" name="Footer Placeholder 5">
            <a:extLst>
              <a:ext uri="{FF2B5EF4-FFF2-40B4-BE49-F238E27FC236}">
                <a16:creationId xmlns:a16="http://schemas.microsoft.com/office/drawing/2014/main" id="{E7C41C03-71D5-5F4C-A7EC-03A89E5D75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2980A-B726-A049-A53D-72F8F4ABD4CD}"/>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23946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A657-CDBC-2247-97C8-5B948725C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D3A0F-0511-A247-AB35-87ED0E11C7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686669-30DC-B44B-84CB-831D5DEAE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A131FE-5902-DE4B-8F2C-3AFC6CBB0D1F}"/>
              </a:ext>
            </a:extLst>
          </p:cNvPr>
          <p:cNvSpPr>
            <a:spLocks noGrp="1"/>
          </p:cNvSpPr>
          <p:nvPr>
            <p:ph type="dt" sz="half" idx="10"/>
          </p:nvPr>
        </p:nvSpPr>
        <p:spPr/>
        <p:txBody>
          <a:bodyPr/>
          <a:lstStyle/>
          <a:p>
            <a:fld id="{069497FD-1A72-3341-BB9A-328B585295C6}" type="datetimeFigureOut">
              <a:rPr lang="en-US" smtClean="0"/>
              <a:t>11/18/23</a:t>
            </a:fld>
            <a:endParaRPr lang="en-US"/>
          </a:p>
        </p:txBody>
      </p:sp>
      <p:sp>
        <p:nvSpPr>
          <p:cNvPr id="6" name="Footer Placeholder 5">
            <a:extLst>
              <a:ext uri="{FF2B5EF4-FFF2-40B4-BE49-F238E27FC236}">
                <a16:creationId xmlns:a16="http://schemas.microsoft.com/office/drawing/2014/main" id="{36DC83EF-B01E-6A44-A130-0694083F6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478633-B411-EB4F-A8AB-A52F50CBF960}"/>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86358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B48C73-E69C-594D-AB01-7BCE5FD4F5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E98214-8E19-9A43-BFEC-9281B250B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4D7F0-A786-D449-BDB3-F994327030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497FD-1A72-3341-BB9A-328B585295C6}" type="datetimeFigureOut">
              <a:rPr lang="en-US" smtClean="0"/>
              <a:t>11/18/23</a:t>
            </a:fld>
            <a:endParaRPr lang="en-US"/>
          </a:p>
        </p:txBody>
      </p:sp>
      <p:sp>
        <p:nvSpPr>
          <p:cNvPr id="5" name="Footer Placeholder 4">
            <a:extLst>
              <a:ext uri="{FF2B5EF4-FFF2-40B4-BE49-F238E27FC236}">
                <a16:creationId xmlns:a16="http://schemas.microsoft.com/office/drawing/2014/main" id="{D61D1CD9-A27E-AF41-AD9E-8FFC6BC11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E679E7-1C09-0A4B-949F-799333D2A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DB98C-C7AC-3F42-A143-E7816B0E2A60}" type="slidenum">
              <a:rPr lang="en-US" smtClean="0"/>
              <a:t>‹#›</a:t>
            </a:fld>
            <a:endParaRPr lang="en-US"/>
          </a:p>
        </p:txBody>
      </p:sp>
    </p:spTree>
    <p:extLst>
      <p:ext uri="{BB962C8B-B14F-4D97-AF65-F5344CB8AC3E}">
        <p14:creationId xmlns:p14="http://schemas.microsoft.com/office/powerpoint/2010/main" val="67547752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lcamino.edu/support/careers/index.aspx" TargetMode="External"/><Relationship Id="rId2" Type="http://schemas.openxmlformats.org/officeDocument/2006/relationships/hyperlink" Target="https://www.elcamino.edu/academics/transfer-center/events-and-workshops/index.aspx" TargetMode="External"/><Relationship Id="rId1" Type="http://schemas.openxmlformats.org/officeDocument/2006/relationships/slideLayout" Target="../slideLayouts/slideLayout2.xml"/><Relationship Id="rId4" Type="http://schemas.openxmlformats.org/officeDocument/2006/relationships/hyperlink" Target="https://www.elcamino.edu/support/counseling/appointments.aspx"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317097F-EA46-F54E-AC8A-D03EAFABAB06}"/>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dirty="0">
                <a:solidFill>
                  <a:schemeClr val="tx1"/>
                </a:solidFill>
                <a:latin typeface="+mj-lt"/>
                <a:ea typeface="+mj-ea"/>
                <a:cs typeface="+mj-cs"/>
              </a:rPr>
              <a:t>BSS Division Council Minutes</a:t>
            </a:r>
          </a:p>
        </p:txBody>
      </p:sp>
      <p:sp>
        <p:nvSpPr>
          <p:cNvPr id="5" name="Content Placeholder 4">
            <a:extLst>
              <a:ext uri="{FF2B5EF4-FFF2-40B4-BE49-F238E27FC236}">
                <a16:creationId xmlns:a16="http://schemas.microsoft.com/office/drawing/2014/main" id="{0165C7E6-52E9-7743-A475-45EEF0B8C31E}"/>
              </a:ext>
            </a:extLst>
          </p:cNvPr>
          <p:cNvSpPr>
            <a:spLocks noGrp="1"/>
          </p:cNvSpPr>
          <p:nvPr>
            <p:ph idx="1"/>
          </p:nvPr>
        </p:nvSpPr>
        <p:spPr>
          <a:xfrm>
            <a:off x="2197101" y="4078423"/>
            <a:ext cx="4978399" cy="2058657"/>
          </a:xfrm>
        </p:spPr>
        <p:txBody>
          <a:bodyPr vert="horz" lIns="91440" tIns="45720" rIns="91440" bIns="45720" rtlCol="0">
            <a:normAutofit/>
          </a:bodyPr>
          <a:lstStyle/>
          <a:p>
            <a:pPr marL="0" indent="0">
              <a:buNone/>
            </a:pPr>
            <a:r>
              <a:rPr lang="en-US" sz="2400" kern="1200" dirty="0">
                <a:solidFill>
                  <a:schemeClr val="tx1"/>
                </a:solidFill>
                <a:latin typeface="+mn-lt"/>
                <a:ea typeface="+mn-ea"/>
                <a:cs typeface="+mn-cs"/>
              </a:rPr>
              <a:t>Thursday, November 16, 2023</a:t>
            </a:r>
          </a:p>
        </p:txBody>
      </p:sp>
      <p:pic>
        <p:nvPicPr>
          <p:cNvPr id="32" name="Graphic 31" descr="Meeting">
            <a:extLst>
              <a:ext uri="{FF2B5EF4-FFF2-40B4-BE49-F238E27FC236}">
                <a16:creationId xmlns:a16="http://schemas.microsoft.com/office/drawing/2014/main" id="{52D87CDD-E596-45C2-FB27-B4A3D943B9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34" name="Graphic 33" descr="Meeting">
            <a:extLst>
              <a:ext uri="{FF2B5EF4-FFF2-40B4-BE49-F238E27FC236}">
                <a16:creationId xmlns:a16="http://schemas.microsoft.com/office/drawing/2014/main" id="{866D3B29-D679-492C-A4DB-D9116E29E0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
        <p:nvSpPr>
          <p:cNvPr id="2" name="TextBox 1">
            <a:extLst>
              <a:ext uri="{FF2B5EF4-FFF2-40B4-BE49-F238E27FC236}">
                <a16:creationId xmlns:a16="http://schemas.microsoft.com/office/drawing/2014/main" id="{CD0C31DB-4502-2BE1-A0E1-01E35AFEE205}"/>
              </a:ext>
            </a:extLst>
          </p:cNvPr>
          <p:cNvSpPr txBox="1"/>
          <p:nvPr/>
        </p:nvSpPr>
        <p:spPr>
          <a:xfrm>
            <a:off x="2238784" y="5026301"/>
            <a:ext cx="4136848" cy="646331"/>
          </a:xfrm>
          <a:prstGeom prst="rect">
            <a:avLst/>
          </a:prstGeom>
          <a:solidFill>
            <a:schemeClr val="bg1"/>
          </a:solidFill>
        </p:spPr>
        <p:txBody>
          <a:bodyPr wrap="square" rtlCol="0">
            <a:spAutoFit/>
          </a:bodyPr>
          <a:lstStyle/>
          <a:p>
            <a:r>
              <a:rPr lang="en-US" b="1" u="sng" dirty="0">
                <a:solidFill>
                  <a:srgbClr val="FF0000"/>
                </a:solidFill>
              </a:rPr>
              <a:t>Meeting minutes are embedded in the PowerPoint in boxes with red text.</a:t>
            </a:r>
          </a:p>
        </p:txBody>
      </p:sp>
    </p:spTree>
    <p:extLst>
      <p:ext uri="{BB962C8B-B14F-4D97-AF65-F5344CB8AC3E}">
        <p14:creationId xmlns:p14="http://schemas.microsoft.com/office/powerpoint/2010/main" val="396721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448375" y="307488"/>
            <a:ext cx="4504625" cy="877729"/>
          </a:xfrm>
        </p:spPr>
        <p:txBody>
          <a:bodyPr anchor="ctr">
            <a:normAutofit fontScale="90000"/>
          </a:bodyPr>
          <a:lstStyle/>
          <a:p>
            <a:r>
              <a:rPr lang="en-US" sz="4000" dirty="0">
                <a:solidFill>
                  <a:srgbClr val="FFFFFF"/>
                </a:solidFill>
              </a:rPr>
              <a:t>BSS Division Council Agenda</a:t>
            </a:r>
          </a:p>
        </p:txBody>
      </p:sp>
      <p:sp>
        <p:nvSpPr>
          <p:cNvPr id="3" name="TextBox 2">
            <a:extLst>
              <a:ext uri="{FF2B5EF4-FFF2-40B4-BE49-F238E27FC236}">
                <a16:creationId xmlns:a16="http://schemas.microsoft.com/office/drawing/2014/main" id="{D8E51CF4-C092-4A95-B58B-D69AAD22483A}"/>
              </a:ext>
            </a:extLst>
          </p:cNvPr>
          <p:cNvSpPr txBox="1"/>
          <p:nvPr/>
        </p:nvSpPr>
        <p:spPr>
          <a:xfrm>
            <a:off x="884904" y="1883443"/>
            <a:ext cx="8642556" cy="46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Business, Announcements, and Reminders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Evaluations – Self-Evaluation and Student Survey Results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Program Annual Planning (2024-25)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Fall Scheduling and On Campus Classes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Retro Checks – pick up in the division office.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Sabbaticals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Load Banking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Christmas Party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Calibri" panose="020F0502020204030204"/>
                <a:ea typeface="+mn-ea"/>
                <a:cs typeface="+mn-cs"/>
              </a:rPr>
              <a:t>Reports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Counselling – Cheryl Kroll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ASO – Tala Ashkar and Jake Smith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Program Reports – Anthropology, Art History, Childhood Education, Communication Studies, Economics, Ethnic Studies, History, Human Development, Philosophy, Political Science, Psychology, Sociology, Women’s Studies.</a:t>
            </a:r>
          </a:p>
        </p:txBody>
      </p:sp>
      <p:sp>
        <p:nvSpPr>
          <p:cNvPr id="9" name="TextBox 8">
            <a:extLst>
              <a:ext uri="{FF2B5EF4-FFF2-40B4-BE49-F238E27FC236}">
                <a16:creationId xmlns:a16="http://schemas.microsoft.com/office/drawing/2014/main" id="{8E179614-0355-4EB9-8A58-04209AD36ED0}"/>
              </a:ext>
            </a:extLst>
          </p:cNvPr>
          <p:cNvSpPr txBox="1"/>
          <p:nvPr/>
        </p:nvSpPr>
        <p:spPr>
          <a:xfrm>
            <a:off x="4804807" y="377020"/>
            <a:ext cx="7217859" cy="738664"/>
          </a:xfrm>
          <a:prstGeom prst="rect">
            <a:avLst/>
          </a:prstGeom>
          <a:solidFill>
            <a:schemeClr val="bg1"/>
          </a:solidFill>
        </p:spPr>
        <p:txBody>
          <a:bodyPr wrap="square" rtlCol="0">
            <a:spAutoFit/>
          </a:bodyPr>
          <a:lstStyle/>
          <a:p>
            <a:r>
              <a:rPr lang="en-US" sz="1400" dirty="0">
                <a:solidFill>
                  <a:srgbClr val="FF0000"/>
                </a:solidFill>
              </a:rPr>
              <a:t>Faculty like the idea of bringing in food for the Christmas party and combining it with a potluck component for generous faculty who enjoy cooking and so we can all enjoy </a:t>
            </a:r>
            <a:r>
              <a:rPr lang="en-US" sz="1400" dirty="0" err="1">
                <a:solidFill>
                  <a:srgbClr val="FF0000"/>
                </a:solidFill>
              </a:rPr>
              <a:t>Luukia’s</a:t>
            </a:r>
            <a:r>
              <a:rPr lang="en-US" sz="1400" dirty="0">
                <a:solidFill>
                  <a:srgbClr val="FF0000"/>
                </a:solidFill>
              </a:rPr>
              <a:t> macaroni and cheese!  Week 16 is best because faculty are much less busy than in week 15. </a:t>
            </a:r>
          </a:p>
        </p:txBody>
      </p:sp>
    </p:spTree>
    <p:extLst>
      <p:ext uri="{BB962C8B-B14F-4D97-AF65-F5344CB8AC3E}">
        <p14:creationId xmlns:p14="http://schemas.microsoft.com/office/powerpoint/2010/main" val="653342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BC18F3-57B1-49CF-A400-74B0881F1902}"/>
              </a:ext>
            </a:extLst>
          </p:cNvPr>
          <p:cNvSpPr/>
          <p:nvPr/>
        </p:nvSpPr>
        <p:spPr>
          <a:xfrm>
            <a:off x="125360" y="302359"/>
            <a:ext cx="8899370" cy="6555641"/>
          </a:xfrm>
          <a:prstGeom prst="rect">
            <a:avLst/>
          </a:prstGeom>
        </p:spPr>
        <p:txBody>
          <a:bodyPr wrap="square">
            <a:spAutoFit/>
          </a:bodyPr>
          <a:lstStyle/>
          <a:p>
            <a:pPr algn="ctr"/>
            <a:r>
              <a:rPr lang="en-US" sz="1500" b="1" u="sng" dirty="0">
                <a:latin typeface="Comic Sans MS" panose="030F0702030302020204" pitchFamily="66" charset="0"/>
                <a:ea typeface="Calibri" panose="020F0502020204030204" pitchFamily="34" charset="0"/>
                <a:cs typeface="Times New Roman" panose="02020603050405020304" pitchFamily="18" charset="0"/>
              </a:rPr>
              <a:t>Counseling Updates for Department Meetings: Fall 2023</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500" b="1" dirty="0">
                <a:latin typeface="Comic Sans MS" panose="030F0702030302020204" pitchFamily="66" charset="0"/>
                <a:ea typeface="Calibri" panose="020F0502020204030204" pitchFamily="34"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r>
              <a:rPr lang="en-US" sz="1500" b="1" u="sng"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Transfer Center Events</a:t>
            </a:r>
            <a:r>
              <a:rPr lang="en-US" sz="15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r>
              <a:rPr lang="en-US" sz="15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r>
              <a:rPr lang="en-US" sz="1500" b="1" u="sng" dirty="0">
                <a:solidFill>
                  <a:srgbClr val="0563C1"/>
                </a:solidFill>
                <a:latin typeface="Comic Sans MS" panose="030F0702030302020204" pitchFamily="66" charset="0"/>
                <a:ea typeface="Calibri" panose="020F0502020204030204" pitchFamily="34" charset="0"/>
                <a:cs typeface="Times New Roman" panose="02020603050405020304" pitchFamily="18" charset="0"/>
                <a:hlinkClick r:id="rId2"/>
              </a:rPr>
              <a:t>https://www.elcamino.edu/academics/transfer-center/events-and-workshops/index.aspx</a:t>
            </a:r>
            <a:r>
              <a:rPr lang="en-US" sz="1500" b="1" dirty="0">
                <a:latin typeface="Comic Sans MS" panose="030F0702030302020204" pitchFamily="66" charset="0"/>
                <a:ea typeface="Calibri" panose="020F0502020204030204" pitchFamily="34" charset="0"/>
                <a:cs typeface="Times New Roman" panose="02020603050405020304" pitchFamily="18" charset="0"/>
              </a:rPr>
              <a: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r>
              <a:rPr lang="en-US" sz="1500" b="1" dirty="0">
                <a:solidFill>
                  <a:srgbClr val="000000"/>
                </a:solidFill>
                <a:latin typeface="Comic Sans MS" panose="030F0702030302020204" pitchFamily="66" charset="0"/>
                <a:ea typeface="Calibri" panose="020F0502020204030204" pitchFamily="34" charset="0"/>
              </a:rPr>
              <a:t>November 30</a:t>
            </a:r>
            <a:r>
              <a:rPr lang="en-US" sz="1500" b="1" baseline="30000" dirty="0">
                <a:solidFill>
                  <a:srgbClr val="000000"/>
                </a:solidFill>
                <a:latin typeface="Comic Sans MS" panose="030F0702030302020204" pitchFamily="66" charset="0"/>
                <a:ea typeface="Calibri" panose="020F0502020204030204" pitchFamily="34" charset="0"/>
              </a:rPr>
              <a:t>th</a:t>
            </a:r>
            <a:r>
              <a:rPr lang="en-US" sz="1500" b="1" dirty="0">
                <a:solidFill>
                  <a:srgbClr val="000000"/>
                </a:solidFill>
                <a:latin typeface="Comic Sans MS" panose="030F0702030302020204" pitchFamily="66" charset="0"/>
                <a:ea typeface="Calibri" panose="020F0502020204030204" pitchFamily="34" charset="0"/>
              </a:rPr>
              <a:t> is the deadline to complete CSU and UC applications for Fall 2024.  Please encourage students to attend one of our application workshops and to apply if they have not already done so.  </a:t>
            </a:r>
            <a:r>
              <a:rPr lang="en-US" sz="1500" b="1" i="1" dirty="0">
                <a:latin typeface="Comic Sans MS" panose="030F0702030302020204" pitchFamily="66" charset="0"/>
                <a:ea typeface="Calibri" panose="020F0502020204030204" pitchFamily="34" charset="0"/>
              </a:rPr>
              <a:t>Both in person and virtual workshop options will be available through the end of November.  Students will sign up on the Transfer Center website.</a:t>
            </a:r>
            <a:endParaRPr lang="en-US" sz="1500" dirty="0">
              <a:latin typeface="Calibri" panose="020F0502020204030204" pitchFamily="34" charset="0"/>
              <a:ea typeface="Calibri" panose="020F0502020204030204" pitchFamily="34" charset="0"/>
            </a:endParaRPr>
          </a:p>
          <a:p>
            <a:r>
              <a:rPr lang="en-US" sz="1500" dirty="0">
                <a:latin typeface="Comic Sans MS" panose="030F0702030302020204" pitchFamily="66" charset="0"/>
                <a:ea typeface="Calibri" panose="020F0502020204030204" pitchFamily="34"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r>
              <a:rPr lang="en-US" sz="1500" b="1" u="sng"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Career Center Events</a:t>
            </a:r>
            <a:r>
              <a:rPr lang="en-US" sz="15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r>
              <a:rPr lang="en-US" sz="1500" b="1" u="sng" dirty="0">
                <a:solidFill>
                  <a:srgbClr val="0563C1"/>
                </a:solidFill>
                <a:latin typeface="Comic Sans MS" panose="030F0702030302020204" pitchFamily="66" charset="0"/>
                <a:ea typeface="Calibri" panose="020F0502020204030204" pitchFamily="34" charset="0"/>
                <a:cs typeface="Times New Roman" panose="02020603050405020304" pitchFamily="18" charset="0"/>
                <a:hlinkClick r:id="rId3"/>
              </a:rPr>
              <a:t>https://www.elcamino.edu/support/careers/index.aspx</a:t>
            </a:r>
            <a:r>
              <a:rPr lang="en-US" sz="1500" b="1" dirty="0">
                <a:latin typeface="Comic Sans MS" panose="030F0702030302020204" pitchFamily="66" charset="0"/>
                <a:ea typeface="Calibri" panose="020F0502020204030204" pitchFamily="34"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r>
              <a:rPr lang="en-US" sz="1500" b="1" dirty="0">
                <a:latin typeface="Comic Sans MS" panose="030F0702030302020204" pitchFamily="66" charset="0"/>
                <a:ea typeface="Calibri" panose="020F0502020204030204" pitchFamily="34" charset="0"/>
                <a:cs typeface="Times New Roman" panose="02020603050405020304" pitchFamily="18" charset="0"/>
              </a:rPr>
              <a:t>More meta major resources have been added to this website and students can now access job opportunities here as well.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r>
              <a:rPr lang="en-US" sz="1500" b="1" dirty="0">
                <a:latin typeface="Comic Sans MS" panose="030F0702030302020204" pitchFamily="66" charset="0"/>
                <a:ea typeface="Calibri" panose="020F0502020204030204" pitchFamily="34"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r>
              <a:rPr lang="en-US" sz="1500" b="1" u="sng"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Scheduling Counseling Appointments</a:t>
            </a:r>
            <a:r>
              <a:rPr lang="en-US" sz="15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r>
              <a:rPr lang="en-US" sz="1500" b="1" dirty="0">
                <a:latin typeface="Comic Sans MS" panose="030F0702030302020204" pitchFamily="66" charset="0"/>
                <a:ea typeface="Calibri" panose="020F0502020204030204" pitchFamily="34" charset="0"/>
                <a:cs typeface="Times New Roman" panose="02020603050405020304" pitchFamily="18" charset="0"/>
              </a:rPr>
              <a:t>Please encourage students to begin their winter/spring planning now.  Students are able to book appointments via this link:    </a:t>
            </a:r>
            <a:r>
              <a:rPr lang="en-US" sz="1500" b="1" u="sng" dirty="0">
                <a:solidFill>
                  <a:srgbClr val="0563C1"/>
                </a:solidFill>
                <a:latin typeface="Comic Sans MS" panose="030F0702030302020204" pitchFamily="66" charset="0"/>
                <a:ea typeface="Calibri" panose="020F0502020204030204" pitchFamily="34" charset="0"/>
                <a:cs typeface="Times New Roman" panose="02020603050405020304" pitchFamily="18" charset="0"/>
                <a:hlinkClick r:id="rId4"/>
              </a:rPr>
              <a:t>https://www.elcamino.edu/support/counseling/appointments.aspx</a:t>
            </a:r>
            <a:r>
              <a:rPr lang="en-US" sz="1500" b="1" dirty="0">
                <a:latin typeface="Comic Sans MS" panose="030F0702030302020204" pitchFamily="66" charset="0"/>
                <a:ea typeface="Calibri" panose="020F0502020204030204" pitchFamily="34" charset="0"/>
                <a:cs typeface="Times New Roman" panose="02020603050405020304" pitchFamily="18" charset="0"/>
              </a:rPr>
              <a: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r>
              <a:rPr lang="en-US" sz="1500" b="1" dirty="0">
                <a:latin typeface="Comic Sans MS" panose="030F0702030302020204" pitchFamily="66" charset="0"/>
                <a:ea typeface="Calibri" panose="020F0502020204030204" pitchFamily="34"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r>
              <a:rPr lang="en-US" sz="1500" b="1" u="sng"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Meta Major Outreach for Spring 2024</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r>
              <a:rPr lang="en-US" sz="1500" b="1" i="1" dirty="0">
                <a:latin typeface="Comic Sans MS" panose="030F0702030302020204" pitchFamily="66" charset="0"/>
                <a:ea typeface="Calibri" panose="020F0502020204030204" pitchFamily="34" charset="0"/>
                <a:cs typeface="Times New Roman" panose="02020603050405020304" pitchFamily="18" charset="0"/>
              </a:rPr>
              <a:t>Planned events include Chat With a Counselor on March 12, April 23</a:t>
            </a:r>
            <a:r>
              <a:rPr lang="en-US" sz="1500" b="1" i="1" baseline="30000" dirty="0">
                <a:latin typeface="Comic Sans MS" panose="030F0702030302020204" pitchFamily="66" charset="0"/>
                <a:ea typeface="Calibri" panose="020F0502020204030204" pitchFamily="34" charset="0"/>
                <a:cs typeface="Times New Roman" panose="02020603050405020304" pitchFamily="18" charset="0"/>
              </a:rPr>
              <a:t>rd</a:t>
            </a:r>
            <a:r>
              <a:rPr lang="en-US" sz="1500" b="1" i="1" dirty="0">
                <a:latin typeface="Comic Sans MS" panose="030F0702030302020204" pitchFamily="66" charset="0"/>
                <a:ea typeface="Calibri" panose="020F0502020204030204" pitchFamily="34" charset="0"/>
                <a:cs typeface="Times New Roman" panose="02020603050405020304" pitchFamily="18" charset="0"/>
              </a:rPr>
              <a:t> and May 7</a:t>
            </a:r>
            <a:r>
              <a:rPr lang="en-US" sz="1500" b="1" i="1" baseline="30000" dirty="0">
                <a:latin typeface="Comic Sans MS" panose="030F0702030302020204" pitchFamily="66" charset="0"/>
                <a:ea typeface="Calibri" panose="020F0502020204030204" pitchFamily="34" charset="0"/>
                <a:cs typeface="Times New Roman" panose="02020603050405020304" pitchFamily="18" charset="0"/>
              </a:rPr>
              <a:t>th</a:t>
            </a:r>
            <a:r>
              <a:rPr lang="en-US" sz="1500" b="1" i="1" dirty="0">
                <a:latin typeface="Comic Sans MS" panose="030F0702030302020204" pitchFamily="66" charset="0"/>
                <a:ea typeface="Calibri" panose="020F0502020204030204" pitchFamily="34" charset="0"/>
                <a:cs typeface="Times New Roman" panose="02020603050405020304" pitchFamily="18" charset="0"/>
              </a:rPr>
              <a:t> from 9:30-11 am; a social work panel on 3/12 or 3/26 from 12:30 -2; a transfer university panel for BSS majors (date TBD); the creation of a BSS meta major newsletter for BSS students; and continued work on our developing social media page that will also include links to our division clubs.  Outreach will also continue to our African American students who need an education plan and are not in a cohort.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r>
              <a:rPr lang="en-US" sz="1500" b="1" i="1" dirty="0">
                <a:solidFill>
                  <a:srgbClr val="000000"/>
                </a:solidFill>
                <a:latin typeface="Comic Sans MS" panose="030F0702030302020204" pitchFamily="66" charset="0"/>
                <a:ea typeface="Times New Roman" panose="02020603050405020304" pitchFamily="18" charset="0"/>
                <a:cs typeface="Calibri" panose="020F0502020204030204" pitchFamily="34"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r>
              <a:rPr lang="en-US" sz="1500" b="1" i="1" dirty="0">
                <a:solidFill>
                  <a:srgbClr val="000000"/>
                </a:solidFill>
                <a:latin typeface="Comic Sans MS" panose="030F0702030302020204" pitchFamily="66" charset="0"/>
                <a:ea typeface="Times New Roman" panose="02020603050405020304" pitchFamily="18" charset="0"/>
                <a:cs typeface="Calibri" panose="020F0502020204030204" pitchFamily="34" charset="0"/>
              </a:rPr>
              <a:t>Any questions?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7291E2A-19B2-48FC-AFE8-69EE8277CD5A}"/>
              </a:ext>
            </a:extLst>
          </p:cNvPr>
          <p:cNvSpPr txBox="1"/>
          <p:nvPr/>
        </p:nvSpPr>
        <p:spPr>
          <a:xfrm>
            <a:off x="8899370" y="467139"/>
            <a:ext cx="3167270" cy="1600438"/>
          </a:xfrm>
          <a:prstGeom prst="rect">
            <a:avLst/>
          </a:prstGeom>
          <a:solidFill>
            <a:schemeClr val="accent4">
              <a:lumMod val="20000"/>
              <a:lumOff val="80000"/>
            </a:schemeClr>
          </a:solidFill>
        </p:spPr>
        <p:txBody>
          <a:bodyPr wrap="square" rtlCol="0">
            <a:spAutoFit/>
          </a:bodyPr>
          <a:lstStyle/>
          <a:p>
            <a:r>
              <a:rPr lang="en-US" sz="1400" dirty="0">
                <a:solidFill>
                  <a:srgbClr val="FF0000"/>
                </a:solidFill>
              </a:rPr>
              <a:t>The Division thanked Cheryl for providing helpful updates and for doing such a great job with our students.  Please follow the new BSS Instagram account at </a:t>
            </a:r>
            <a:r>
              <a:rPr lang="en-US" sz="1400" dirty="0" err="1">
                <a:solidFill>
                  <a:srgbClr val="FF0000"/>
                </a:solidFill>
              </a:rPr>
              <a:t>BehavioralSS_ECC</a:t>
            </a:r>
            <a:r>
              <a:rPr lang="en-US" sz="1400" dirty="0">
                <a:solidFill>
                  <a:srgbClr val="FF0000"/>
                </a:solidFill>
              </a:rPr>
              <a:t> and give it lots of likes!  In Spring, BSS club information and other events can be posted there.  </a:t>
            </a:r>
          </a:p>
        </p:txBody>
      </p:sp>
    </p:spTree>
    <p:extLst>
      <p:ext uri="{BB962C8B-B14F-4D97-AF65-F5344CB8AC3E}">
        <p14:creationId xmlns:p14="http://schemas.microsoft.com/office/powerpoint/2010/main" val="2429334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448376" y="307488"/>
            <a:ext cx="3988158" cy="877729"/>
          </a:xfrm>
        </p:spPr>
        <p:txBody>
          <a:bodyPr anchor="ctr">
            <a:normAutofit fontScale="90000"/>
          </a:bodyPr>
          <a:lstStyle/>
          <a:p>
            <a:r>
              <a:rPr lang="en-US" sz="4000" dirty="0">
                <a:solidFill>
                  <a:srgbClr val="FFFFFF"/>
                </a:solidFill>
              </a:rPr>
              <a:t>BSS Division Council Agenda</a:t>
            </a:r>
          </a:p>
        </p:txBody>
      </p:sp>
      <p:sp>
        <p:nvSpPr>
          <p:cNvPr id="3" name="TextBox 2">
            <a:extLst>
              <a:ext uri="{FF2B5EF4-FFF2-40B4-BE49-F238E27FC236}">
                <a16:creationId xmlns:a16="http://schemas.microsoft.com/office/drawing/2014/main" id="{D8E51CF4-C092-4A95-B58B-D69AAD22483A}"/>
              </a:ext>
            </a:extLst>
          </p:cNvPr>
          <p:cNvSpPr txBox="1"/>
          <p:nvPr/>
        </p:nvSpPr>
        <p:spPr>
          <a:xfrm>
            <a:off x="884904" y="1883443"/>
            <a:ext cx="8642556" cy="46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Business, Announcements, and Reminders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Evaluations – Self-Evaluation and Student Survey Results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Program Annual Planning (2024-25)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Fall Scheduling and On Campus Classes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Retro Checks – pick up in the division office.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Sabbaticals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Load Banking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Christmas Party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Calibri" panose="020F0502020204030204"/>
                <a:ea typeface="+mn-ea"/>
                <a:cs typeface="+mn-cs"/>
              </a:rPr>
              <a:t>Reports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Counselling – Cheryl Kroll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ASO – Tala Ashkar and Jake Smith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Program Reports – Anthropology, Art History, Childhood Education, Communication Studies, Economics, Ethnic Studies, History, Human Development, Philosophy, Political Science, Psychology, Sociology, Women’s Studies.</a:t>
            </a:r>
          </a:p>
        </p:txBody>
      </p:sp>
      <p:sp>
        <p:nvSpPr>
          <p:cNvPr id="8" name="TextBox 7">
            <a:extLst>
              <a:ext uri="{FF2B5EF4-FFF2-40B4-BE49-F238E27FC236}">
                <a16:creationId xmlns:a16="http://schemas.microsoft.com/office/drawing/2014/main" id="{DF812197-3E19-494C-B16C-AAA420E90D63}"/>
              </a:ext>
            </a:extLst>
          </p:cNvPr>
          <p:cNvSpPr txBox="1"/>
          <p:nvPr/>
        </p:nvSpPr>
        <p:spPr>
          <a:xfrm>
            <a:off x="4436534" y="418645"/>
            <a:ext cx="7632539" cy="738664"/>
          </a:xfrm>
          <a:prstGeom prst="rect">
            <a:avLst/>
          </a:prstGeom>
          <a:solidFill>
            <a:schemeClr val="bg1"/>
          </a:solidFill>
        </p:spPr>
        <p:txBody>
          <a:bodyPr wrap="square" rtlCol="0">
            <a:spAutoFit/>
          </a:bodyPr>
          <a:lstStyle/>
          <a:p>
            <a:r>
              <a:rPr lang="en-US" sz="1400" dirty="0">
                <a:solidFill>
                  <a:srgbClr val="FF0000"/>
                </a:solidFill>
              </a:rPr>
              <a:t>The ASO participated in a Basic Needs Harvest Festival in which they collected donations for the pantry and encouraged students to volunteer.  They had a table at College night and held open forums for students.  </a:t>
            </a:r>
          </a:p>
        </p:txBody>
      </p:sp>
    </p:spTree>
    <p:extLst>
      <p:ext uri="{BB962C8B-B14F-4D97-AF65-F5344CB8AC3E}">
        <p14:creationId xmlns:p14="http://schemas.microsoft.com/office/powerpoint/2010/main" val="104663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448376" y="307488"/>
            <a:ext cx="3988158" cy="877729"/>
          </a:xfrm>
        </p:spPr>
        <p:txBody>
          <a:bodyPr anchor="ctr">
            <a:normAutofit fontScale="90000"/>
          </a:bodyPr>
          <a:lstStyle/>
          <a:p>
            <a:r>
              <a:rPr lang="en-US" sz="4000" dirty="0">
                <a:solidFill>
                  <a:srgbClr val="FFFFFF"/>
                </a:solidFill>
              </a:rPr>
              <a:t>Department Reports</a:t>
            </a:r>
          </a:p>
        </p:txBody>
      </p:sp>
      <p:sp>
        <p:nvSpPr>
          <p:cNvPr id="3" name="TextBox 2">
            <a:extLst>
              <a:ext uri="{FF2B5EF4-FFF2-40B4-BE49-F238E27FC236}">
                <a16:creationId xmlns:a16="http://schemas.microsoft.com/office/drawing/2014/main" id="{D8E51CF4-C092-4A95-B58B-D69AAD22483A}"/>
              </a:ext>
            </a:extLst>
          </p:cNvPr>
          <p:cNvSpPr txBox="1"/>
          <p:nvPr/>
        </p:nvSpPr>
        <p:spPr>
          <a:xfrm>
            <a:off x="328613" y="1883443"/>
            <a:ext cx="11672887"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Calibri" panose="020F0502020204030204"/>
                <a:ea typeface="+mn-ea"/>
                <a:cs typeface="+mn-cs"/>
              </a:rPr>
              <a:t>Anthropology</a:t>
            </a: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 – </a:t>
            </a:r>
            <a:r>
              <a:rPr kumimoji="0" lang="en-US" sz="1400" i="0" u="none" strike="noStrike" kern="1200" cap="none" spc="0" normalizeH="0" baseline="0" noProof="0" dirty="0">
                <a:ln>
                  <a:noFill/>
                </a:ln>
                <a:solidFill>
                  <a:srgbClr val="FF0000"/>
                </a:solidFill>
                <a:effectLst/>
                <a:uLnTx/>
                <a:uFillTx/>
                <a:latin typeface="Calibri" panose="020F0502020204030204"/>
                <a:ea typeface="+mn-ea"/>
                <a:cs typeface="+mn-cs"/>
              </a:rPr>
              <a:t>Anthro faculty are excited to get back to planning events like they had </a:t>
            </a:r>
            <a:r>
              <a:rPr kumimoji="0" lang="en-US" sz="1400" i="0" u="none" strike="noStrike" kern="1200" cap="none" spc="0" normalizeH="0" baseline="0" noProof="0" dirty="0" err="1">
                <a:ln>
                  <a:noFill/>
                </a:ln>
                <a:solidFill>
                  <a:srgbClr val="FF0000"/>
                </a:solidFill>
                <a:effectLst/>
                <a:uLnTx/>
                <a:uFillTx/>
                <a:latin typeface="Calibri" panose="020F0502020204030204"/>
                <a:ea typeface="+mn-ea"/>
                <a:cs typeface="+mn-cs"/>
              </a:rPr>
              <a:t>prepandemic</a:t>
            </a:r>
            <a:r>
              <a:rPr kumimoji="0" lang="en-US" sz="1400" i="0" u="none" strike="noStrike" kern="1200" cap="none" spc="0" normalizeH="0" baseline="0" noProof="0" dirty="0">
                <a:ln>
                  <a:noFill/>
                </a:ln>
                <a:solidFill>
                  <a:srgbClr val="FF0000"/>
                </a:solidFill>
                <a:effectLst/>
                <a:uLnTx/>
                <a:uFillTx/>
                <a:latin typeface="Calibri" panose="020F0502020204030204"/>
                <a:ea typeface="+mn-ea"/>
                <a:cs typeface="+mn-cs"/>
              </a:rPr>
              <a:t>.  Lawrence Ramirez delivered a presentation on haunted houses and has an upcoming presentation planned on “Yuletide, Christmas and Identity.”  Fourteen Anthro students have begun working to revive the club in Spring.  They are meeting again on Nov. 28</a:t>
            </a:r>
            <a:r>
              <a:rPr kumimoji="0" lang="en-US" sz="1400" i="0" u="none" strike="noStrike" kern="1200" cap="none" spc="0" normalizeH="0" baseline="30000" noProof="0" dirty="0">
                <a:ln>
                  <a:noFill/>
                </a:ln>
                <a:solidFill>
                  <a:srgbClr val="FF0000"/>
                </a:solidFill>
                <a:effectLst/>
                <a:uLnTx/>
                <a:uFillTx/>
                <a:latin typeface="Calibri" panose="020F0502020204030204"/>
                <a:ea typeface="+mn-ea"/>
                <a:cs typeface="+mn-cs"/>
              </a:rPr>
              <a:t>th</a:t>
            </a:r>
            <a:r>
              <a:rPr kumimoji="0" lang="en-US" sz="1400"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rgbClr val="FF0000"/>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Calibri" panose="020F0502020204030204"/>
                <a:ea typeface="+mn-ea"/>
                <a:cs typeface="+mn-cs"/>
              </a:rPr>
              <a:t>Childhood Education </a:t>
            </a:r>
            <a:r>
              <a:rPr kumimoji="0" lang="en-US" sz="1400" i="0" u="none" strike="noStrike" kern="1200" cap="none" spc="0" normalizeH="0" baseline="0" noProof="0" dirty="0">
                <a:ln>
                  <a:noFill/>
                </a:ln>
                <a:solidFill>
                  <a:srgbClr val="FF0000"/>
                </a:solidFill>
                <a:effectLst/>
                <a:uLnTx/>
                <a:uFillTx/>
                <a:latin typeface="Calibri" panose="020F0502020204030204"/>
                <a:ea typeface="+mn-ea"/>
                <a:cs typeface="+mn-cs"/>
              </a:rPr>
              <a:t>– The Child Development Club meets every week and are having presentations by professionals </a:t>
            </a:r>
            <a:r>
              <a:rPr lang="en-US" sz="1400" dirty="0">
                <a:solidFill>
                  <a:srgbClr val="FF0000"/>
                </a:solidFill>
                <a:latin typeface="Calibri" panose="020F0502020204030204"/>
              </a:rPr>
              <a:t>working in the discipline.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solidFill>
                  <a:srgbClr val="FF0000"/>
                </a:solidFill>
                <a:latin typeface="Calibri" panose="020F0502020204030204"/>
              </a:rPr>
              <a:t>Communication Studies </a:t>
            </a:r>
            <a:r>
              <a:rPr lang="en-US" sz="1400" dirty="0">
                <a:solidFill>
                  <a:srgbClr val="FF0000"/>
                </a:solidFill>
                <a:latin typeface="Calibri" panose="020F0502020204030204"/>
              </a:rPr>
              <a:t>– Forensics held a successful on campus tournament. One highlight – the Crossman’s daughter brought her Forensics students from another College to participate.  A few hundred students attended the speaker’s forum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solidFill>
                  <a:srgbClr val="FF0000"/>
                </a:solidFill>
                <a:latin typeface="Calibri" panose="020F0502020204030204"/>
              </a:rPr>
              <a:t>Ethnic Studies </a:t>
            </a:r>
            <a:r>
              <a:rPr lang="en-US" sz="1400" dirty="0">
                <a:solidFill>
                  <a:srgbClr val="FF0000"/>
                </a:solidFill>
                <a:latin typeface="Calibri" panose="020F0502020204030204"/>
              </a:rPr>
              <a:t>– The ESTU department has received Chancellor’s Office funding to help implement Area F and to fund activities promoting equity.  They are in the planning stages of how to spend the money.  They are particularly interested in taking students to conferences and on trips.  Additionally, they are planning an Ethnic Studies Conference on campus with speakers on May 14-15.  </a:t>
            </a:r>
            <a:r>
              <a:rPr lang="en-US" sz="1400" dirty="0" err="1">
                <a:solidFill>
                  <a:srgbClr val="FF0000"/>
                </a:solidFill>
                <a:latin typeface="Calibri" panose="020F0502020204030204"/>
              </a:rPr>
              <a:t>Xocoyotzin</a:t>
            </a:r>
            <a:r>
              <a:rPr lang="en-US" sz="1400" dirty="0">
                <a:solidFill>
                  <a:srgbClr val="FF0000"/>
                </a:solidFill>
                <a:latin typeface="Calibri" panose="020F0502020204030204"/>
              </a:rPr>
              <a:t> will be organizing Chicano heritage events in late April and early May.  He will be leading another study abroad trip to Madrid in Summer 2024.  It is possible that remaining money from the Chancellor’s Office could be used to fund scholarships to students to participate in Study Abroad.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Calibri" panose="020F0502020204030204"/>
                <a:ea typeface="+mn-ea"/>
                <a:cs typeface="+mn-cs"/>
              </a:rPr>
              <a:t>History</a:t>
            </a: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 – </a:t>
            </a:r>
            <a:r>
              <a:rPr kumimoji="0" lang="en-US" sz="1400" i="0" u="none" strike="noStrike" kern="1200" cap="none" spc="0" normalizeH="0" baseline="0" noProof="0" dirty="0">
                <a:ln>
                  <a:noFill/>
                </a:ln>
                <a:solidFill>
                  <a:srgbClr val="FF0000"/>
                </a:solidFill>
                <a:effectLst/>
                <a:uLnTx/>
                <a:uFillTx/>
                <a:latin typeface="Calibri" panose="020F0502020204030204"/>
                <a:ea typeface="+mn-ea"/>
                <a:cs typeface="+mn-cs"/>
              </a:rPr>
              <a:t>History fill rates have been rising and are up to 83.5%.  History 110 will be assessed in Spring.  In their SLO assessments, History faculty are especially interested in assessing student use of primary and secondary sources in their assignments.</a:t>
            </a:r>
            <a:endParaRPr lang="en-US" sz="1400" dirty="0">
              <a:solidFill>
                <a:srgbClr val="FF0000"/>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solidFill>
                  <a:srgbClr val="FF0000"/>
                </a:solidFill>
                <a:latin typeface="Calibri" panose="020F0502020204030204"/>
              </a:rPr>
              <a:t>Human Development </a:t>
            </a:r>
            <a:r>
              <a:rPr lang="en-US" sz="1400" dirty="0">
                <a:solidFill>
                  <a:srgbClr val="FF0000"/>
                </a:solidFill>
                <a:latin typeface="Calibri" panose="020F0502020204030204"/>
              </a:rPr>
              <a:t>– HDEV has had a busy semester.  They are revising HDEV 110 and 110H to meet Area D.  The are also developing a for-credit service-learning class and 7 non-credit courses.  They have a class in an LGBTQ+ link and have designed SOCS 203 as a welcoming space for the students for this link and future linked courses.  In Spring, the LGBTQ+ link will include History 101 and Psychology 119.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45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448376" y="307488"/>
            <a:ext cx="3988158" cy="877729"/>
          </a:xfrm>
        </p:spPr>
        <p:txBody>
          <a:bodyPr anchor="ctr">
            <a:normAutofit fontScale="90000"/>
          </a:bodyPr>
          <a:lstStyle/>
          <a:p>
            <a:r>
              <a:rPr lang="en-US" sz="4000" dirty="0">
                <a:solidFill>
                  <a:srgbClr val="FFFFFF"/>
                </a:solidFill>
              </a:rPr>
              <a:t>Department Reports</a:t>
            </a:r>
          </a:p>
        </p:txBody>
      </p:sp>
      <p:sp>
        <p:nvSpPr>
          <p:cNvPr id="3" name="TextBox 2">
            <a:extLst>
              <a:ext uri="{FF2B5EF4-FFF2-40B4-BE49-F238E27FC236}">
                <a16:creationId xmlns:a16="http://schemas.microsoft.com/office/drawing/2014/main" id="{D8E51CF4-C092-4A95-B58B-D69AAD22483A}"/>
              </a:ext>
            </a:extLst>
          </p:cNvPr>
          <p:cNvSpPr txBox="1"/>
          <p:nvPr/>
        </p:nvSpPr>
        <p:spPr>
          <a:xfrm>
            <a:off x="341978" y="1683418"/>
            <a:ext cx="11516647"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solidFill>
                  <a:srgbClr val="FF0000"/>
                </a:solidFill>
                <a:latin typeface="Calibri" panose="020F0502020204030204"/>
              </a:rPr>
              <a:t>Philosophy</a:t>
            </a:r>
            <a:r>
              <a:rPr lang="en-US" sz="1400" dirty="0">
                <a:solidFill>
                  <a:srgbClr val="FF0000"/>
                </a:solidFill>
                <a:latin typeface="Calibri" panose="020F0502020204030204"/>
              </a:rPr>
              <a:t> – The Philosophy Club meets every Thursday and there are about 20 students participating.  The Medical Ethics course that is offered to the Respiratory Care BS students went very well.  The students wrote especially strong papers. An Inductive Logic class is currently being developed.  A Feminist Philosophy class is on the horizon.  Felipe will be teaching Political Philosophy this semester (a special thanks to David Reed for “sharing” this class which has traditionally only been taught by the Political Science department.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solidFill>
                  <a:srgbClr val="FF0000"/>
                </a:solidFill>
                <a:latin typeface="Calibri" panose="020F0502020204030204"/>
              </a:rPr>
              <a:t>Political Science </a:t>
            </a:r>
            <a:r>
              <a:rPr lang="en-US" sz="1400" dirty="0">
                <a:solidFill>
                  <a:srgbClr val="FF0000"/>
                </a:solidFill>
                <a:latin typeface="Calibri" panose="020F0502020204030204"/>
              </a:rPr>
              <a:t>– The Political Science Club is not active this semester because the President didn’t get the paperwork in on time.  They will be back in Spring.  All four POLI faculty members attended College Night and enjoyed dinner together.  They are assessing POLI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Calibri" panose="020F0502020204030204"/>
                <a:ea typeface="+mn-ea"/>
                <a:cs typeface="+mn-cs"/>
              </a:rPr>
              <a:t>Psychology</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 – The LGBTQ+ learning community is great!  They are hoping to restart the Psychology Club.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Calibri" panose="020F0502020204030204"/>
                <a:ea typeface="+mn-ea"/>
                <a:cs typeface="+mn-cs"/>
              </a:rPr>
              <a:t>Sociology and Women’s Studies </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 They are excited about a future Feminist Philosophy class that would be a nice fit for the Women, Gender and Sexuality Studies AA.  The Sociology Club is on hiatus, but they are hoping to bring it back soon.  Martin Leyva joined the faculty this Fall and has been very involved on campus.  He and Stacey hosted a FIRST event for formerly incarcerated students that was very successful.  A panel of students shared their experiences.  They have been successfully using Microsoft Teams for SLO collaboration.  It’s a great tool for record keeping and document sharing.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380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448375" y="307488"/>
            <a:ext cx="10044023" cy="877729"/>
          </a:xfrm>
        </p:spPr>
        <p:txBody>
          <a:bodyPr anchor="ctr">
            <a:normAutofit/>
          </a:bodyPr>
          <a:lstStyle/>
          <a:p>
            <a:r>
              <a:rPr lang="en-US" sz="4000" dirty="0">
                <a:solidFill>
                  <a:srgbClr val="FFFFFF"/>
                </a:solidFill>
              </a:rPr>
              <a:t>BSS Division Council Attendance</a:t>
            </a:r>
          </a:p>
        </p:txBody>
      </p:sp>
      <p:sp>
        <p:nvSpPr>
          <p:cNvPr id="4" name="Rectangle 3">
            <a:extLst>
              <a:ext uri="{FF2B5EF4-FFF2-40B4-BE49-F238E27FC236}">
                <a16:creationId xmlns:a16="http://schemas.microsoft.com/office/drawing/2014/main" id="{9C3FD2DA-DBAE-4589-AE26-1CFF9E7215D2}"/>
              </a:ext>
            </a:extLst>
          </p:cNvPr>
          <p:cNvSpPr/>
          <p:nvPr/>
        </p:nvSpPr>
        <p:spPr>
          <a:xfrm>
            <a:off x="1455173" y="1733278"/>
            <a:ext cx="8180439" cy="4939814"/>
          </a:xfrm>
          <a:prstGeom prst="rect">
            <a:avLst/>
          </a:prstGeom>
        </p:spPr>
        <p:txBody>
          <a:bodyPr wrap="square">
            <a:spAutoFit/>
          </a:bodyPr>
          <a:lstStyle/>
          <a:p>
            <a:r>
              <a:rPr lang="en-US" sz="1500" b="1" dirty="0">
                <a:latin typeface="Calibri-Bold"/>
              </a:rPr>
              <a:t>Members: </a:t>
            </a:r>
          </a:p>
          <a:p>
            <a:r>
              <a:rPr lang="en-US" sz="1500" dirty="0">
                <a:latin typeface="Wingdings-Regular"/>
              </a:rPr>
              <a:t> </a:t>
            </a:r>
            <a:r>
              <a:rPr lang="en-US" sz="1500" dirty="0">
                <a:latin typeface="Calibri" panose="020F0502020204030204" pitchFamily="34" charset="0"/>
              </a:rPr>
              <a:t>Dean: Christina Gold </a:t>
            </a:r>
          </a:p>
          <a:p>
            <a:r>
              <a:rPr lang="en-US" sz="1500" dirty="0">
                <a:latin typeface="Wingdings-Regular"/>
              </a:rPr>
              <a:t> </a:t>
            </a:r>
            <a:r>
              <a:rPr lang="en-US" sz="1500" dirty="0">
                <a:latin typeface="Calibri" panose="020F0502020204030204" pitchFamily="34" charset="0"/>
              </a:rPr>
              <a:t>Philosophy: Felipe Leon</a:t>
            </a:r>
          </a:p>
          <a:p>
            <a:r>
              <a:rPr lang="en-US" sz="1500" dirty="0">
                <a:latin typeface="Wingdings-Regular"/>
              </a:rPr>
              <a:t> </a:t>
            </a:r>
            <a:r>
              <a:rPr lang="en-US" sz="1500" dirty="0">
                <a:latin typeface="Calibri" panose="020F0502020204030204" pitchFamily="34" charset="0"/>
              </a:rPr>
              <a:t>Anthropology: Angela Mannen</a:t>
            </a:r>
          </a:p>
          <a:p>
            <a:r>
              <a:rPr lang="en-US" sz="1500" dirty="0">
                <a:latin typeface="Wingdings-Regular"/>
              </a:rPr>
              <a:t> </a:t>
            </a:r>
            <a:r>
              <a:rPr lang="en-US" sz="1500" dirty="0">
                <a:latin typeface="Calibri" panose="020F0502020204030204" pitchFamily="34" charset="0"/>
              </a:rPr>
              <a:t>Art History: Ali Ahmadpour</a:t>
            </a:r>
          </a:p>
          <a:p>
            <a:r>
              <a:rPr lang="en-US" sz="1500" dirty="0">
                <a:latin typeface="Wingdings-Regular"/>
              </a:rPr>
              <a:t> </a:t>
            </a:r>
            <a:r>
              <a:rPr lang="en-US" sz="1500" dirty="0">
                <a:latin typeface="Calibri" panose="020F0502020204030204" pitchFamily="34" charset="0"/>
              </a:rPr>
              <a:t>Political Science: David Reed</a:t>
            </a:r>
          </a:p>
          <a:p>
            <a:r>
              <a:rPr lang="en-US" sz="1500" dirty="0">
                <a:latin typeface="Wingdings-Regular"/>
              </a:rPr>
              <a:t> </a:t>
            </a:r>
            <a:r>
              <a:rPr lang="en-US" sz="1500" dirty="0">
                <a:latin typeface="Calibri" panose="020F0502020204030204" pitchFamily="34" charset="0"/>
              </a:rPr>
              <a:t>Psychology: Renee Galbavy</a:t>
            </a:r>
          </a:p>
          <a:p>
            <a:r>
              <a:rPr lang="en-US" sz="1500" dirty="0">
                <a:latin typeface="Wingdings-Regular"/>
              </a:rPr>
              <a:t> </a:t>
            </a:r>
            <a:r>
              <a:rPr lang="en-US" sz="1500" dirty="0">
                <a:latin typeface="Calibri" panose="020F0502020204030204" pitchFamily="34" charset="0"/>
              </a:rPr>
              <a:t>Childhood Educ: Michelle Moen</a:t>
            </a:r>
          </a:p>
          <a:p>
            <a:r>
              <a:rPr lang="en-US" sz="1500" dirty="0">
                <a:latin typeface="Wingdings-Regular"/>
              </a:rPr>
              <a:t> </a:t>
            </a:r>
            <a:r>
              <a:rPr lang="en-US" sz="1500" dirty="0">
                <a:latin typeface="Calibri" panose="020F0502020204030204" pitchFamily="34" charset="0"/>
              </a:rPr>
              <a:t>Communication Studies – Mark Crossman</a:t>
            </a:r>
          </a:p>
          <a:p>
            <a:r>
              <a:rPr lang="en-US" sz="1500" dirty="0">
                <a:latin typeface="Wingdings-Regular"/>
              </a:rPr>
              <a:t> </a:t>
            </a:r>
            <a:r>
              <a:rPr lang="en-US" sz="1500" dirty="0">
                <a:latin typeface="Calibri" panose="020F0502020204030204" pitchFamily="34" charset="0"/>
              </a:rPr>
              <a:t>Sociology: Stacey Allen</a:t>
            </a:r>
          </a:p>
          <a:p>
            <a:r>
              <a:rPr lang="en-US" sz="1500" dirty="0">
                <a:latin typeface="Wingdings-Regular"/>
              </a:rPr>
              <a:t> </a:t>
            </a:r>
            <a:r>
              <a:rPr lang="en-US" sz="1500" dirty="0">
                <a:latin typeface="Calibri" panose="020F0502020204030204" pitchFamily="34" charset="0"/>
              </a:rPr>
              <a:t>Economics: Tanja Carter</a:t>
            </a:r>
          </a:p>
          <a:p>
            <a:r>
              <a:rPr lang="en-US" sz="1500" dirty="0">
                <a:latin typeface="Wingdings-Regular"/>
              </a:rPr>
              <a:t> </a:t>
            </a:r>
            <a:r>
              <a:rPr lang="en-US" sz="1500" dirty="0">
                <a:latin typeface="Calibri" panose="020F0502020204030204" pitchFamily="34" charset="0"/>
              </a:rPr>
              <a:t>Ethnic Studies: Xocoyotzin Herrera</a:t>
            </a:r>
          </a:p>
          <a:p>
            <a:r>
              <a:rPr lang="en-US" sz="1500" dirty="0">
                <a:latin typeface="Wingdings-Regular"/>
              </a:rPr>
              <a:t> </a:t>
            </a:r>
            <a:r>
              <a:rPr lang="en-US" sz="1500" dirty="0">
                <a:latin typeface="Calibri" panose="020F0502020204030204" pitchFamily="34" charset="0"/>
              </a:rPr>
              <a:t>History: Jamahl Melton</a:t>
            </a:r>
          </a:p>
          <a:p>
            <a:r>
              <a:rPr lang="en-US" sz="1500" dirty="0">
                <a:latin typeface="Wingdings-Regular"/>
              </a:rPr>
              <a:t> </a:t>
            </a:r>
            <a:r>
              <a:rPr lang="en-US" sz="1500" dirty="0">
                <a:latin typeface="Calibri" panose="020F0502020204030204" pitchFamily="34" charset="0"/>
              </a:rPr>
              <a:t>Human </a:t>
            </a:r>
            <a:r>
              <a:rPr lang="en-US" sz="1500" dirty="0" err="1">
                <a:latin typeface="Calibri" panose="020F0502020204030204" pitchFamily="34" charset="0"/>
              </a:rPr>
              <a:t>Dev’t</a:t>
            </a:r>
            <a:r>
              <a:rPr lang="en-US" sz="1500" dirty="0">
                <a:latin typeface="Calibri" panose="020F0502020204030204" pitchFamily="34" charset="0"/>
              </a:rPr>
              <a:t>: Juli Soden</a:t>
            </a:r>
          </a:p>
          <a:p>
            <a:r>
              <a:rPr lang="en-US" sz="1500" dirty="0">
                <a:latin typeface="Wingdings-Regular"/>
              </a:rPr>
              <a:t> </a:t>
            </a:r>
            <a:r>
              <a:rPr lang="en-US" sz="1500" dirty="0">
                <a:latin typeface="Calibri" panose="020F0502020204030204" pitchFamily="34" charset="0"/>
              </a:rPr>
              <a:t>ASO: Tala Ashkar</a:t>
            </a:r>
          </a:p>
          <a:p>
            <a:r>
              <a:rPr lang="en-US" sz="1500" dirty="0">
                <a:latin typeface="Wingdings-Regular"/>
              </a:rPr>
              <a:t> </a:t>
            </a:r>
            <a:r>
              <a:rPr lang="en-US" sz="1500" dirty="0">
                <a:latin typeface="Calibri" panose="020F0502020204030204" pitchFamily="34" charset="0"/>
              </a:rPr>
              <a:t>ASO: Jake Smith</a:t>
            </a:r>
          </a:p>
          <a:p>
            <a:r>
              <a:rPr lang="en-US" sz="1500" dirty="0">
                <a:latin typeface="Wingdings-Regular"/>
              </a:rPr>
              <a:t> </a:t>
            </a:r>
            <a:r>
              <a:rPr lang="en-US" sz="1500" dirty="0"/>
              <a:t>ASO: Linus Yeh</a:t>
            </a:r>
          </a:p>
          <a:p>
            <a:r>
              <a:rPr lang="en-US" sz="1500" dirty="0">
                <a:latin typeface="Wingdings-Regular"/>
              </a:rPr>
              <a:t> </a:t>
            </a:r>
            <a:r>
              <a:rPr lang="en-US" sz="1500" dirty="0"/>
              <a:t>Staff:  Beverly Knapp</a:t>
            </a:r>
            <a:endParaRPr lang="en-US" sz="1500" dirty="0">
              <a:latin typeface="Calibri" panose="020F0502020204030204" pitchFamily="34" charset="0"/>
            </a:endParaRPr>
          </a:p>
          <a:p>
            <a:r>
              <a:rPr lang="en-US" sz="1500" b="1" dirty="0">
                <a:latin typeface="Calibri-Bold"/>
              </a:rPr>
              <a:t>Guests: </a:t>
            </a:r>
            <a:r>
              <a:rPr lang="en-US" sz="1500" dirty="0">
                <a:latin typeface="Wingdings-Regular"/>
              </a:rPr>
              <a:t> </a:t>
            </a:r>
            <a:r>
              <a:rPr lang="en-US" sz="1500" dirty="0">
                <a:latin typeface="Calibri" panose="020F0502020204030204" pitchFamily="34" charset="0"/>
              </a:rPr>
              <a:t>Associate Dean: Irena Zugic</a:t>
            </a:r>
          </a:p>
          <a:p>
            <a:r>
              <a:rPr lang="en-US" sz="1500" dirty="0">
                <a:latin typeface="Wingdings-Regular"/>
              </a:rPr>
              <a:t> </a:t>
            </a:r>
            <a:r>
              <a:rPr lang="en-US" sz="1500" dirty="0"/>
              <a:t>Counselor:  Cheryl Kroll</a:t>
            </a:r>
            <a:endParaRPr lang="en-US" sz="1500" dirty="0">
              <a:latin typeface="Calibri" panose="020F0502020204030204" pitchFamily="34" charset="0"/>
            </a:endParaRPr>
          </a:p>
          <a:p>
            <a:r>
              <a:rPr lang="en-US" sz="1500" dirty="0">
                <a:latin typeface="Wingdings-Regular"/>
              </a:rPr>
              <a:t> </a:t>
            </a:r>
            <a:r>
              <a:rPr lang="en-US" sz="1500" dirty="0">
                <a:latin typeface="Calibri" panose="020F0502020204030204" pitchFamily="34" charset="0"/>
              </a:rPr>
              <a:t>Staff: Cecelia Mataalii</a:t>
            </a:r>
            <a:endParaRPr lang="en-US" sz="1500" dirty="0"/>
          </a:p>
        </p:txBody>
      </p:sp>
      <p:sp>
        <p:nvSpPr>
          <p:cNvPr id="3" name="TextBox 2">
            <a:extLst>
              <a:ext uri="{FF2B5EF4-FFF2-40B4-BE49-F238E27FC236}">
                <a16:creationId xmlns:a16="http://schemas.microsoft.com/office/drawing/2014/main" id="{E77DE6EB-AD03-4843-BE7C-140267BAC4CB}"/>
              </a:ext>
            </a:extLst>
          </p:cNvPr>
          <p:cNvSpPr txBox="1"/>
          <p:nvPr/>
        </p:nvSpPr>
        <p:spPr>
          <a:xfrm>
            <a:off x="7567188" y="464811"/>
            <a:ext cx="4136848" cy="646331"/>
          </a:xfrm>
          <a:prstGeom prst="rect">
            <a:avLst/>
          </a:prstGeom>
          <a:solidFill>
            <a:schemeClr val="bg1"/>
          </a:solidFill>
        </p:spPr>
        <p:txBody>
          <a:bodyPr wrap="square" rtlCol="0">
            <a:spAutoFit/>
          </a:bodyPr>
          <a:lstStyle/>
          <a:p>
            <a:r>
              <a:rPr lang="en-US" b="1" u="sng" dirty="0">
                <a:solidFill>
                  <a:srgbClr val="FF0000"/>
                </a:solidFill>
              </a:rPr>
              <a:t>Meeting minutes are embedded in the PowerPoint in boxes with red text.</a:t>
            </a:r>
          </a:p>
        </p:txBody>
      </p:sp>
    </p:spTree>
    <p:extLst>
      <p:ext uri="{BB962C8B-B14F-4D97-AF65-F5344CB8AC3E}">
        <p14:creationId xmlns:p14="http://schemas.microsoft.com/office/powerpoint/2010/main" val="3266033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448375" y="307488"/>
            <a:ext cx="10044023" cy="877729"/>
          </a:xfrm>
        </p:spPr>
        <p:txBody>
          <a:bodyPr anchor="ctr">
            <a:normAutofit/>
          </a:bodyPr>
          <a:lstStyle/>
          <a:p>
            <a:r>
              <a:rPr lang="en-US" sz="4000" dirty="0">
                <a:solidFill>
                  <a:srgbClr val="FFFFFF"/>
                </a:solidFill>
              </a:rPr>
              <a:t>BSS Division Council Agenda</a:t>
            </a:r>
          </a:p>
        </p:txBody>
      </p:sp>
      <p:sp>
        <p:nvSpPr>
          <p:cNvPr id="3" name="TextBox 2">
            <a:extLst>
              <a:ext uri="{FF2B5EF4-FFF2-40B4-BE49-F238E27FC236}">
                <a16:creationId xmlns:a16="http://schemas.microsoft.com/office/drawing/2014/main" id="{D8E51CF4-C092-4A95-B58B-D69AAD22483A}"/>
              </a:ext>
            </a:extLst>
          </p:cNvPr>
          <p:cNvSpPr txBox="1"/>
          <p:nvPr/>
        </p:nvSpPr>
        <p:spPr>
          <a:xfrm>
            <a:off x="884904" y="1883443"/>
            <a:ext cx="8642556" cy="4678204"/>
          </a:xfrm>
          <a:prstGeom prst="rect">
            <a:avLst/>
          </a:prstGeom>
          <a:noFill/>
        </p:spPr>
        <p:txBody>
          <a:bodyPr wrap="square" rtlCol="0">
            <a:spAutoFit/>
          </a:bodyPr>
          <a:lstStyle/>
          <a:p>
            <a:r>
              <a:rPr lang="en-US" sz="3200" b="1" dirty="0"/>
              <a:t>Business, Announcements, and Reminders</a:t>
            </a:r>
          </a:p>
          <a:p>
            <a:pPr marL="285750" indent="-285750">
              <a:buFont typeface="Arial" panose="020B0604020202020204" pitchFamily="34" charset="0"/>
              <a:buChar char="•"/>
            </a:pPr>
            <a:r>
              <a:rPr lang="en-US" dirty="0"/>
              <a:t>Evaluations – Self-Evaluation and Student Survey Results</a:t>
            </a:r>
          </a:p>
          <a:p>
            <a:pPr marL="285750" indent="-285750">
              <a:buFont typeface="Arial" panose="020B0604020202020204" pitchFamily="34" charset="0"/>
              <a:buChar char="•"/>
            </a:pPr>
            <a:r>
              <a:rPr lang="en-US" dirty="0"/>
              <a:t>Program Annual Planning (2024-25)</a:t>
            </a:r>
          </a:p>
          <a:p>
            <a:pPr marL="285750" indent="-285750">
              <a:buFont typeface="Arial" panose="020B0604020202020204" pitchFamily="34" charset="0"/>
              <a:buChar char="•"/>
            </a:pPr>
            <a:r>
              <a:rPr lang="en-US" dirty="0"/>
              <a:t>Fall Scheduling and On Campus Classes</a:t>
            </a:r>
          </a:p>
          <a:p>
            <a:pPr marL="285750" indent="-285750">
              <a:buFont typeface="Arial" panose="020B0604020202020204" pitchFamily="34" charset="0"/>
              <a:buChar char="•"/>
            </a:pPr>
            <a:r>
              <a:rPr lang="en-US" dirty="0"/>
              <a:t>Retro Checks – pick up in the division office.  </a:t>
            </a:r>
          </a:p>
          <a:p>
            <a:pPr marL="285750" indent="-285750">
              <a:buFont typeface="Arial" panose="020B0604020202020204" pitchFamily="34" charset="0"/>
              <a:buChar char="•"/>
            </a:pPr>
            <a:r>
              <a:rPr lang="en-US" dirty="0"/>
              <a:t>Sabbaticals </a:t>
            </a:r>
          </a:p>
          <a:p>
            <a:pPr marL="285750" indent="-285750">
              <a:buFont typeface="Arial" panose="020B0604020202020204" pitchFamily="34" charset="0"/>
              <a:buChar char="•"/>
            </a:pPr>
            <a:r>
              <a:rPr lang="en-US" dirty="0"/>
              <a:t>Load Banking</a:t>
            </a:r>
          </a:p>
          <a:p>
            <a:pPr marL="285750" indent="-285750">
              <a:buFont typeface="Arial" panose="020B0604020202020204" pitchFamily="34" charset="0"/>
              <a:buChar char="•"/>
            </a:pPr>
            <a:r>
              <a:rPr lang="en-US" dirty="0"/>
              <a:t>Christmas Party</a:t>
            </a:r>
          </a:p>
          <a:p>
            <a:endParaRPr lang="en-US" dirty="0"/>
          </a:p>
          <a:p>
            <a:r>
              <a:rPr lang="en-US" sz="3200" b="1" dirty="0"/>
              <a:t>Reports</a:t>
            </a:r>
          </a:p>
          <a:p>
            <a:pPr marL="285750" indent="-285750">
              <a:buFont typeface="Arial" panose="020B0604020202020204" pitchFamily="34" charset="0"/>
              <a:buChar char="•"/>
            </a:pPr>
            <a:r>
              <a:rPr lang="en-US" dirty="0"/>
              <a:t>Counselling – Cheryl Kroll</a:t>
            </a:r>
          </a:p>
          <a:p>
            <a:pPr marL="285750" indent="-285750">
              <a:buFont typeface="Arial" panose="020B0604020202020204" pitchFamily="34" charset="0"/>
              <a:buChar char="•"/>
            </a:pPr>
            <a:r>
              <a:rPr lang="en-US" dirty="0"/>
              <a:t>ASO – Tala Ashkar and Jake Smith</a:t>
            </a:r>
          </a:p>
          <a:p>
            <a:pPr marL="285750" indent="-285750">
              <a:buFont typeface="Arial" panose="020B0604020202020204" pitchFamily="34" charset="0"/>
              <a:buChar char="•"/>
            </a:pPr>
            <a:r>
              <a:rPr lang="en-US" dirty="0"/>
              <a:t>Program Reports – Anthropology, Art History, Childhood Education, Communication Studies, Economics, Ethnic Studies, History, Human Development, Philosophy, Political Science, Psychology, Sociology, Women’s Studies.</a:t>
            </a:r>
          </a:p>
        </p:txBody>
      </p:sp>
    </p:spTree>
    <p:extLst>
      <p:ext uri="{BB962C8B-B14F-4D97-AF65-F5344CB8AC3E}">
        <p14:creationId xmlns:p14="http://schemas.microsoft.com/office/powerpoint/2010/main" val="471925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pink chart with white text&#10;&#10;Description automatically generated">
            <a:extLst>
              <a:ext uri="{FF2B5EF4-FFF2-40B4-BE49-F238E27FC236}">
                <a16:creationId xmlns:a16="http://schemas.microsoft.com/office/drawing/2014/main" id="{388AF0A8-9466-F66D-19F3-40BA3645E51A}"/>
              </a:ext>
            </a:extLst>
          </p:cNvPr>
          <p:cNvPicPr>
            <a:picLocks noChangeAspect="1"/>
          </p:cNvPicPr>
          <p:nvPr/>
        </p:nvPicPr>
        <p:blipFill>
          <a:blip r:embed="rId2"/>
          <a:stretch>
            <a:fillRect/>
          </a:stretch>
        </p:blipFill>
        <p:spPr>
          <a:xfrm>
            <a:off x="1540115" y="-33471"/>
            <a:ext cx="9111770" cy="6924942"/>
          </a:xfrm>
          <a:prstGeom prst="rect">
            <a:avLst/>
          </a:prstGeom>
        </p:spPr>
      </p:pic>
    </p:spTree>
    <p:extLst>
      <p:ext uri="{BB962C8B-B14F-4D97-AF65-F5344CB8AC3E}">
        <p14:creationId xmlns:p14="http://schemas.microsoft.com/office/powerpoint/2010/main" val="224696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56CC4B-0636-53D1-7205-0CADFFD46F90}"/>
              </a:ext>
            </a:extLst>
          </p:cNvPr>
          <p:cNvPicPr>
            <a:picLocks noChangeAspect="1"/>
          </p:cNvPicPr>
          <p:nvPr/>
        </p:nvPicPr>
        <p:blipFill>
          <a:blip r:embed="rId2"/>
          <a:stretch>
            <a:fillRect/>
          </a:stretch>
        </p:blipFill>
        <p:spPr>
          <a:xfrm>
            <a:off x="534207" y="-1"/>
            <a:ext cx="11108253" cy="5975383"/>
          </a:xfrm>
          <a:prstGeom prst="rect">
            <a:avLst/>
          </a:prstGeom>
        </p:spPr>
      </p:pic>
      <p:pic>
        <p:nvPicPr>
          <p:cNvPr id="5" name="Picture 4">
            <a:extLst>
              <a:ext uri="{FF2B5EF4-FFF2-40B4-BE49-F238E27FC236}">
                <a16:creationId xmlns:a16="http://schemas.microsoft.com/office/drawing/2014/main" id="{627851E2-BF7A-A0FB-C427-6511182226E5}"/>
              </a:ext>
            </a:extLst>
          </p:cNvPr>
          <p:cNvPicPr>
            <a:picLocks noChangeAspect="1"/>
          </p:cNvPicPr>
          <p:nvPr/>
        </p:nvPicPr>
        <p:blipFill>
          <a:blip r:embed="rId3"/>
          <a:stretch>
            <a:fillRect/>
          </a:stretch>
        </p:blipFill>
        <p:spPr>
          <a:xfrm>
            <a:off x="534207" y="5975382"/>
            <a:ext cx="11123586" cy="882618"/>
          </a:xfrm>
          <a:prstGeom prst="rect">
            <a:avLst/>
          </a:prstGeom>
        </p:spPr>
      </p:pic>
      <p:sp>
        <p:nvSpPr>
          <p:cNvPr id="6" name="TextBox 5">
            <a:extLst>
              <a:ext uri="{FF2B5EF4-FFF2-40B4-BE49-F238E27FC236}">
                <a16:creationId xmlns:a16="http://schemas.microsoft.com/office/drawing/2014/main" id="{7431BA90-F63B-4A12-82D9-740357C5EC43}"/>
              </a:ext>
            </a:extLst>
          </p:cNvPr>
          <p:cNvSpPr txBox="1"/>
          <p:nvPr/>
        </p:nvSpPr>
        <p:spPr>
          <a:xfrm>
            <a:off x="8220252" y="4649787"/>
            <a:ext cx="3324048" cy="2031325"/>
          </a:xfrm>
          <a:prstGeom prst="rect">
            <a:avLst/>
          </a:prstGeom>
          <a:solidFill>
            <a:schemeClr val="bg1"/>
          </a:solidFill>
        </p:spPr>
        <p:txBody>
          <a:bodyPr wrap="square" rtlCol="0">
            <a:spAutoFit/>
          </a:bodyPr>
          <a:lstStyle/>
          <a:p>
            <a:r>
              <a:rPr lang="en-US" sz="1400" dirty="0">
                <a:solidFill>
                  <a:srgbClr val="FF0000"/>
                </a:solidFill>
              </a:rPr>
              <a:t>The student survey results were not distributed to </a:t>
            </a:r>
            <a:r>
              <a:rPr lang="en-US" sz="1400" dirty="0" err="1">
                <a:solidFill>
                  <a:srgbClr val="FF0000"/>
                </a:solidFill>
              </a:rPr>
              <a:t>evaluatees</a:t>
            </a:r>
            <a:r>
              <a:rPr lang="en-US" sz="1400" dirty="0">
                <a:solidFill>
                  <a:srgbClr val="FF0000"/>
                </a:solidFill>
              </a:rPr>
              <a:t> until the beginning to week 12.  According to the contract, the self-evaluation then is not required to analyze the results.  The survey results can be discussed in the conference though.  The data requires a surprising amount of fussing to produce the instructor and division averages.  </a:t>
            </a:r>
          </a:p>
        </p:txBody>
      </p:sp>
    </p:spTree>
    <p:extLst>
      <p:ext uri="{BB962C8B-B14F-4D97-AF65-F5344CB8AC3E}">
        <p14:creationId xmlns:p14="http://schemas.microsoft.com/office/powerpoint/2010/main" val="2326434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E32E04-2C60-F7AD-D1E0-B0D383704F6E}"/>
              </a:ext>
            </a:extLst>
          </p:cNvPr>
          <p:cNvPicPr>
            <a:picLocks noChangeAspect="1"/>
          </p:cNvPicPr>
          <p:nvPr/>
        </p:nvPicPr>
        <p:blipFill>
          <a:blip r:embed="rId2"/>
          <a:stretch>
            <a:fillRect/>
          </a:stretch>
        </p:blipFill>
        <p:spPr>
          <a:xfrm>
            <a:off x="296987" y="259772"/>
            <a:ext cx="11598026" cy="6338455"/>
          </a:xfrm>
          <a:prstGeom prst="rect">
            <a:avLst/>
          </a:prstGeom>
        </p:spPr>
      </p:pic>
      <p:sp>
        <p:nvSpPr>
          <p:cNvPr id="4" name="TextBox 3">
            <a:extLst>
              <a:ext uri="{FF2B5EF4-FFF2-40B4-BE49-F238E27FC236}">
                <a16:creationId xmlns:a16="http://schemas.microsoft.com/office/drawing/2014/main" id="{C52364EA-A206-4EE2-944A-7CBA41323453}"/>
              </a:ext>
            </a:extLst>
          </p:cNvPr>
          <p:cNvSpPr txBox="1"/>
          <p:nvPr/>
        </p:nvSpPr>
        <p:spPr>
          <a:xfrm>
            <a:off x="8436152" y="1878904"/>
            <a:ext cx="3324048" cy="1815882"/>
          </a:xfrm>
          <a:prstGeom prst="rect">
            <a:avLst/>
          </a:prstGeom>
          <a:solidFill>
            <a:schemeClr val="bg1"/>
          </a:solidFill>
        </p:spPr>
        <p:txBody>
          <a:bodyPr wrap="square" rtlCol="0">
            <a:spAutoFit/>
          </a:bodyPr>
          <a:lstStyle/>
          <a:p>
            <a:r>
              <a:rPr lang="en-US" sz="1600" dirty="0">
                <a:solidFill>
                  <a:srgbClr val="FF0000"/>
                </a:solidFill>
              </a:rPr>
              <a:t>Conference reports with part-time faculty are not required, but they are good practice and they give part-time faculty an opportunity to get to know someone in the department.  This is especially important as we head out of COVID.</a:t>
            </a:r>
          </a:p>
        </p:txBody>
      </p:sp>
    </p:spTree>
    <p:extLst>
      <p:ext uri="{BB962C8B-B14F-4D97-AF65-F5344CB8AC3E}">
        <p14:creationId xmlns:p14="http://schemas.microsoft.com/office/powerpoint/2010/main" val="358780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763680" y="476572"/>
            <a:ext cx="5222783" cy="877729"/>
          </a:xfrm>
        </p:spPr>
        <p:txBody>
          <a:bodyPr anchor="ctr">
            <a:noAutofit/>
          </a:bodyPr>
          <a:lstStyle/>
          <a:p>
            <a:r>
              <a:rPr lang="en-US" sz="3200" b="1" dirty="0">
                <a:solidFill>
                  <a:schemeClr val="bg1"/>
                </a:solidFill>
              </a:rPr>
              <a:t>Program Annual Planning </a:t>
            </a:r>
            <a:r>
              <a:rPr lang="en-US" sz="3200" dirty="0">
                <a:solidFill>
                  <a:schemeClr val="bg1"/>
                </a:solidFill>
              </a:rPr>
              <a:t>(2023-24 and 2024-25) – holding pattern</a:t>
            </a:r>
            <a:br>
              <a:rPr lang="en-US" sz="3200" dirty="0">
                <a:solidFill>
                  <a:schemeClr val="bg1"/>
                </a:solidFill>
              </a:rPr>
            </a:br>
            <a:endParaRPr lang="en-US" sz="3200" b="1" dirty="0">
              <a:solidFill>
                <a:schemeClr val="bg1"/>
              </a:solidFill>
            </a:endParaRPr>
          </a:p>
        </p:txBody>
      </p:sp>
      <p:sp>
        <p:nvSpPr>
          <p:cNvPr id="4" name="Content Placeholder 3">
            <a:extLst>
              <a:ext uri="{FF2B5EF4-FFF2-40B4-BE49-F238E27FC236}">
                <a16:creationId xmlns:a16="http://schemas.microsoft.com/office/drawing/2014/main" id="{F17D1984-9BB5-A986-6726-D8FAC46BE677}"/>
              </a:ext>
            </a:extLst>
          </p:cNvPr>
          <p:cNvSpPr>
            <a:spLocks noGrp="1"/>
          </p:cNvSpPr>
          <p:nvPr>
            <p:ph idx="1"/>
          </p:nvPr>
        </p:nvSpPr>
        <p:spPr>
          <a:xfrm>
            <a:off x="838200" y="1700544"/>
            <a:ext cx="10515600" cy="5032375"/>
          </a:xfrm>
        </p:spPr>
        <p:txBody>
          <a:bodyPr>
            <a:normAutofit/>
          </a:bodyPr>
          <a:lstStyle/>
          <a:p>
            <a:pPr>
              <a:lnSpc>
                <a:spcPct val="120000"/>
              </a:lnSpc>
            </a:pPr>
            <a:r>
              <a:rPr lang="en-US" dirty="0"/>
              <a:t>Funding requests for 2023-24 academic year have not been decided yet (waiting for contract negotiation to complete).</a:t>
            </a:r>
          </a:p>
          <a:p>
            <a:pPr>
              <a:lnSpc>
                <a:spcPct val="120000"/>
              </a:lnSpc>
            </a:pPr>
            <a:r>
              <a:rPr lang="en-US" dirty="0"/>
              <a:t>Annual Planning process for 2024-25 has not yet been announced, but please start thinking about your program plan and budget requests.</a:t>
            </a:r>
          </a:p>
        </p:txBody>
      </p:sp>
      <p:sp>
        <p:nvSpPr>
          <p:cNvPr id="8" name="TextBox 7">
            <a:extLst>
              <a:ext uri="{FF2B5EF4-FFF2-40B4-BE49-F238E27FC236}">
                <a16:creationId xmlns:a16="http://schemas.microsoft.com/office/drawing/2014/main" id="{7D0B649D-BE97-4ECD-9928-51DF688156CB}"/>
              </a:ext>
            </a:extLst>
          </p:cNvPr>
          <p:cNvSpPr txBox="1"/>
          <p:nvPr/>
        </p:nvSpPr>
        <p:spPr>
          <a:xfrm>
            <a:off x="6565900" y="113968"/>
            <a:ext cx="5524500" cy="1384995"/>
          </a:xfrm>
          <a:prstGeom prst="rect">
            <a:avLst/>
          </a:prstGeom>
          <a:solidFill>
            <a:schemeClr val="bg1"/>
          </a:solidFill>
        </p:spPr>
        <p:txBody>
          <a:bodyPr wrap="square" rtlCol="0">
            <a:spAutoFit/>
          </a:bodyPr>
          <a:lstStyle/>
          <a:p>
            <a:r>
              <a:rPr lang="en-US" sz="1400" dirty="0">
                <a:solidFill>
                  <a:srgbClr val="FF0000"/>
                </a:solidFill>
              </a:rPr>
              <a:t>We are still in a holding patterns as adjustments are made to the College budget in light of the newly negotiated salaries.  Decisions are yet to be made re: 2023-24 budget requests and annual plans from the programs will likely need to wait to be submitted until faculty are back for the Spring semester.  In the meantime, please be thinking about your program planning items ahead of time.</a:t>
            </a:r>
          </a:p>
        </p:txBody>
      </p:sp>
    </p:spTree>
    <p:extLst>
      <p:ext uri="{BB962C8B-B14F-4D97-AF65-F5344CB8AC3E}">
        <p14:creationId xmlns:p14="http://schemas.microsoft.com/office/powerpoint/2010/main" val="45054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369980" y="494308"/>
            <a:ext cx="6183220" cy="877729"/>
          </a:xfrm>
        </p:spPr>
        <p:txBody>
          <a:bodyPr anchor="ctr">
            <a:noAutofit/>
          </a:bodyPr>
          <a:lstStyle/>
          <a:p>
            <a:r>
              <a:rPr lang="en-US" sz="4000" b="1" dirty="0">
                <a:solidFill>
                  <a:schemeClr val="bg1"/>
                </a:solidFill>
              </a:rPr>
              <a:t>Fall Scheduling and On Campus Classes</a:t>
            </a:r>
            <a:br>
              <a:rPr lang="en-US" sz="4000" dirty="0">
                <a:solidFill>
                  <a:schemeClr val="bg1"/>
                </a:solidFill>
              </a:rPr>
            </a:br>
            <a:endParaRPr lang="en-US" sz="4000" b="1" dirty="0">
              <a:solidFill>
                <a:schemeClr val="bg1"/>
              </a:solidFill>
            </a:endParaRPr>
          </a:p>
        </p:txBody>
      </p:sp>
      <p:sp>
        <p:nvSpPr>
          <p:cNvPr id="4" name="Content Placeholder 3">
            <a:extLst>
              <a:ext uri="{FF2B5EF4-FFF2-40B4-BE49-F238E27FC236}">
                <a16:creationId xmlns:a16="http://schemas.microsoft.com/office/drawing/2014/main" id="{F17D1984-9BB5-A986-6726-D8FAC46BE677}"/>
              </a:ext>
            </a:extLst>
          </p:cNvPr>
          <p:cNvSpPr>
            <a:spLocks noGrp="1"/>
          </p:cNvSpPr>
          <p:nvPr>
            <p:ph idx="1"/>
          </p:nvPr>
        </p:nvSpPr>
        <p:spPr>
          <a:xfrm>
            <a:off x="464575" y="1700544"/>
            <a:ext cx="6467168" cy="5032375"/>
          </a:xfrm>
        </p:spPr>
        <p:txBody>
          <a:bodyPr>
            <a:normAutofit fontScale="92500" lnSpcReduction="20000"/>
          </a:bodyPr>
          <a:lstStyle/>
          <a:p>
            <a:pPr>
              <a:lnSpc>
                <a:spcPct val="120000"/>
              </a:lnSpc>
            </a:pPr>
            <a:r>
              <a:rPr lang="en-US" dirty="0"/>
              <a:t>Contract requires faculty to be on campus three days a week.</a:t>
            </a:r>
          </a:p>
          <a:p>
            <a:pPr>
              <a:lnSpc>
                <a:spcPct val="120000"/>
              </a:lnSpc>
            </a:pPr>
            <a:r>
              <a:rPr lang="en-US" dirty="0"/>
              <a:t>Dean is having LOTS of difficulty with staffing on campus sections.  </a:t>
            </a:r>
          </a:p>
          <a:p>
            <a:pPr>
              <a:lnSpc>
                <a:spcPct val="120000"/>
              </a:lnSpc>
            </a:pPr>
            <a:r>
              <a:rPr lang="en-US" dirty="0"/>
              <a:t>Many PT faculty are only accepting online classes.</a:t>
            </a:r>
          </a:p>
          <a:p>
            <a:pPr>
              <a:lnSpc>
                <a:spcPct val="120000"/>
              </a:lnSpc>
            </a:pPr>
            <a:r>
              <a:rPr lang="en-US" dirty="0"/>
              <a:t>We don’t need more people, we need the people we have to teach on campus.</a:t>
            </a:r>
          </a:p>
          <a:p>
            <a:pPr>
              <a:lnSpc>
                <a:spcPct val="120000"/>
              </a:lnSpc>
            </a:pPr>
            <a:r>
              <a:rPr lang="en-US" dirty="0"/>
              <a:t>Fall Schedule requests being distributed soon – please be mindful of this problem and request more on campus classes.  </a:t>
            </a:r>
          </a:p>
        </p:txBody>
      </p:sp>
      <p:pic>
        <p:nvPicPr>
          <p:cNvPr id="3" name="Picture 2">
            <a:extLst>
              <a:ext uri="{FF2B5EF4-FFF2-40B4-BE49-F238E27FC236}">
                <a16:creationId xmlns:a16="http://schemas.microsoft.com/office/drawing/2014/main" id="{9F970597-02C4-49AD-AFB7-774F0FF79259}"/>
              </a:ext>
            </a:extLst>
          </p:cNvPr>
          <p:cNvPicPr>
            <a:picLocks noChangeAspect="1"/>
          </p:cNvPicPr>
          <p:nvPr/>
        </p:nvPicPr>
        <p:blipFill>
          <a:blip r:embed="rId2"/>
          <a:stretch>
            <a:fillRect/>
          </a:stretch>
        </p:blipFill>
        <p:spPr>
          <a:xfrm>
            <a:off x="7061862" y="2233459"/>
            <a:ext cx="4949175" cy="3528244"/>
          </a:xfrm>
          <a:prstGeom prst="rect">
            <a:avLst/>
          </a:prstGeom>
        </p:spPr>
      </p:pic>
      <p:sp>
        <p:nvSpPr>
          <p:cNvPr id="9" name="TextBox 8">
            <a:extLst>
              <a:ext uri="{FF2B5EF4-FFF2-40B4-BE49-F238E27FC236}">
                <a16:creationId xmlns:a16="http://schemas.microsoft.com/office/drawing/2014/main" id="{2FEFE400-2AED-4CCF-8E56-B639D0B8AD1D}"/>
              </a:ext>
            </a:extLst>
          </p:cNvPr>
          <p:cNvSpPr txBox="1"/>
          <p:nvPr/>
        </p:nvSpPr>
        <p:spPr>
          <a:xfrm>
            <a:off x="5734293" y="140085"/>
            <a:ext cx="6276743" cy="1169551"/>
          </a:xfrm>
          <a:prstGeom prst="rect">
            <a:avLst/>
          </a:prstGeom>
          <a:solidFill>
            <a:schemeClr val="bg1"/>
          </a:solidFill>
        </p:spPr>
        <p:txBody>
          <a:bodyPr wrap="square" rtlCol="0">
            <a:spAutoFit/>
          </a:bodyPr>
          <a:lstStyle/>
          <a:p>
            <a:r>
              <a:rPr lang="en-US" sz="1400" dirty="0">
                <a:solidFill>
                  <a:srgbClr val="FF0000"/>
                </a:solidFill>
              </a:rPr>
              <a:t>On-campus enrollment is up but Chris is having a lot of difficulty staffing on-campus classes.  Many part-time faculty are refusing on campus classes.  Full-time faculty, please consider requesting more on-campus sections.  If you are teaching a </a:t>
            </a:r>
            <a:r>
              <a:rPr lang="en-US" sz="1400" dirty="0" err="1">
                <a:solidFill>
                  <a:srgbClr val="FF0000"/>
                </a:solidFill>
              </a:rPr>
              <a:t>TTh</a:t>
            </a:r>
            <a:r>
              <a:rPr lang="en-US" sz="1400" dirty="0">
                <a:solidFill>
                  <a:srgbClr val="FF0000"/>
                </a:solidFill>
              </a:rPr>
              <a:t> on campus section in Spring perhaps you could teach 2 back-to-back on campus </a:t>
            </a:r>
            <a:r>
              <a:rPr lang="en-US" sz="1400" dirty="0" err="1">
                <a:solidFill>
                  <a:srgbClr val="FF0000"/>
                </a:solidFill>
              </a:rPr>
              <a:t>TTh</a:t>
            </a:r>
            <a:r>
              <a:rPr lang="en-US" sz="1400" dirty="0">
                <a:solidFill>
                  <a:srgbClr val="FF0000"/>
                </a:solidFill>
              </a:rPr>
              <a:t> sections in Fall.</a:t>
            </a:r>
          </a:p>
        </p:txBody>
      </p:sp>
    </p:spTree>
    <p:extLst>
      <p:ext uri="{BB962C8B-B14F-4D97-AF65-F5344CB8AC3E}">
        <p14:creationId xmlns:p14="http://schemas.microsoft.com/office/powerpoint/2010/main" val="3609460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448376" y="307488"/>
            <a:ext cx="4666549" cy="877729"/>
          </a:xfrm>
        </p:spPr>
        <p:txBody>
          <a:bodyPr anchor="ctr">
            <a:normAutofit fontScale="90000"/>
          </a:bodyPr>
          <a:lstStyle/>
          <a:p>
            <a:r>
              <a:rPr lang="en-US" sz="4000" dirty="0">
                <a:solidFill>
                  <a:srgbClr val="FFFFFF"/>
                </a:solidFill>
              </a:rPr>
              <a:t>Retro Checks, Sabbaticals and Load Banking</a:t>
            </a:r>
          </a:p>
        </p:txBody>
      </p:sp>
      <p:sp>
        <p:nvSpPr>
          <p:cNvPr id="3" name="TextBox 2">
            <a:extLst>
              <a:ext uri="{FF2B5EF4-FFF2-40B4-BE49-F238E27FC236}">
                <a16:creationId xmlns:a16="http://schemas.microsoft.com/office/drawing/2014/main" id="{D8E51CF4-C092-4A95-B58B-D69AAD22483A}"/>
              </a:ext>
            </a:extLst>
          </p:cNvPr>
          <p:cNvSpPr txBox="1"/>
          <p:nvPr/>
        </p:nvSpPr>
        <p:spPr>
          <a:xfrm>
            <a:off x="884904" y="1755725"/>
            <a:ext cx="8642556"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Retro Checks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Pick up in the division office.  Ready before the holiday.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Sabbaticals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Only four in 2024-25.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Contract language says “up to 12.”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Cost saving measure to reduce $23m deficit from all our raises and in preparation for the end of hold harmless.</a:t>
            </a:r>
          </a:p>
          <a:p>
            <a:pPr marR="0" lvl="0" algn="l" defTabSz="914400" rtl="0" eaLnBrk="1" fontAlgn="auto" latinLnBrk="0" hangingPunct="1">
              <a:lnSpc>
                <a:spcPct val="100000"/>
              </a:lnSpc>
              <a:spcBef>
                <a:spcPts val="0"/>
              </a:spcBef>
              <a:spcAft>
                <a:spcPts val="0"/>
              </a:spcAft>
              <a:buClrTx/>
              <a:buSzTx/>
              <a:tabLst/>
              <a:defRPr/>
            </a:pPr>
            <a:endParaRPr lang="en-US" dirty="0">
              <a:solidFill>
                <a:prstClr val="black"/>
              </a:solidFill>
              <a:latin typeface="Calibri" panose="020F0502020204030204"/>
            </a:endParaRPr>
          </a:p>
          <a:p>
            <a:pPr lvl="0">
              <a:defRPr/>
            </a:pPr>
            <a:r>
              <a:rPr lang="en-US" sz="3200" b="1" dirty="0">
                <a:solidFill>
                  <a:prstClr val="black"/>
                </a:solidFill>
              </a:rPr>
              <a:t>Load Banking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Teach overload/winter/summer without pay.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“Bank” the load.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Teach a </a:t>
            </a:r>
            <a:r>
              <a:rPr lang="en-US" dirty="0">
                <a:solidFill>
                  <a:prstClr val="black"/>
                </a:solidFill>
                <a:latin typeface="Calibri" panose="020F0502020204030204"/>
              </a:rPr>
              <a:t>semester with a lighter load or don’t teach a full semester (depending on how much you’ve banked).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Must use your bank with 3-4 years or it will be paid to you automatically.</a:t>
            </a:r>
          </a:p>
        </p:txBody>
      </p:sp>
      <p:sp>
        <p:nvSpPr>
          <p:cNvPr id="8" name="TextBox 7">
            <a:extLst>
              <a:ext uri="{FF2B5EF4-FFF2-40B4-BE49-F238E27FC236}">
                <a16:creationId xmlns:a16="http://schemas.microsoft.com/office/drawing/2014/main" id="{3C78FB37-C633-4D22-BDE9-310B8B629378}"/>
              </a:ext>
            </a:extLst>
          </p:cNvPr>
          <p:cNvSpPr txBox="1"/>
          <p:nvPr/>
        </p:nvSpPr>
        <p:spPr>
          <a:xfrm>
            <a:off x="4800601" y="95479"/>
            <a:ext cx="7298266" cy="1384995"/>
          </a:xfrm>
          <a:prstGeom prst="rect">
            <a:avLst/>
          </a:prstGeom>
          <a:solidFill>
            <a:schemeClr val="bg1"/>
          </a:solidFill>
        </p:spPr>
        <p:txBody>
          <a:bodyPr wrap="square" rtlCol="0">
            <a:spAutoFit/>
          </a:bodyPr>
          <a:lstStyle/>
          <a:p>
            <a:r>
              <a:rPr lang="en-US" sz="1400" dirty="0">
                <a:solidFill>
                  <a:srgbClr val="FF0000"/>
                </a:solidFill>
              </a:rPr>
              <a:t>Faculty will receive an email when it is time to pick up their retro check or have it mailed.  Cecelia is collecting information for those who would like to have it mailed.  Only 4 sabbaticals are being awarded this Spring.  This is especially disappointing to faculty who have applied repeatedly and not yet received sabbatical.  One faculty member is skeptical about the accuracy of budget estimates.  The committee discussed load banking and how it could be used to take off a full semester or teach a lighter load one semester.  See the details below.</a:t>
            </a:r>
          </a:p>
        </p:txBody>
      </p:sp>
    </p:spTree>
    <p:extLst>
      <p:ext uri="{BB962C8B-B14F-4D97-AF65-F5344CB8AC3E}">
        <p14:creationId xmlns:p14="http://schemas.microsoft.com/office/powerpoint/2010/main" val="2567434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931e994-e6d3-4300-856d-b2b971b8f13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69D9347F5AFA4D8692FBB46C69E792" ma:contentTypeVersion="16" ma:contentTypeDescription="Create a new document." ma:contentTypeScope="" ma:versionID="f654b3c2419b79e12464fb87c808c4e2">
  <xsd:schema xmlns:xsd="http://www.w3.org/2001/XMLSchema" xmlns:xs="http://www.w3.org/2001/XMLSchema" xmlns:p="http://schemas.microsoft.com/office/2006/metadata/properties" xmlns:ns3="0931e994-e6d3-4300-856d-b2b971b8f134" xmlns:ns4="6d4c085d-c9ea-458a-a43a-bf1021d0c369" targetNamespace="http://schemas.microsoft.com/office/2006/metadata/properties" ma:root="true" ma:fieldsID="5bb02c9b6796b9d76fbdea6a39f16acc" ns3:_="" ns4:_="">
    <xsd:import namespace="0931e994-e6d3-4300-856d-b2b971b8f134"/>
    <xsd:import namespace="6d4c085d-c9ea-458a-a43a-bf1021d0c36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31e994-e6d3-4300-856d-b2b971b8f1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4c085d-c9ea-458a-a43a-bf1021d0c36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19AEB0-81CF-491A-BCAC-B5A3569464E4}">
  <ds:schemaRefs>
    <ds:schemaRef ds:uri="http://schemas.microsoft.com/sharepoint/v3/contenttype/forms"/>
  </ds:schemaRefs>
</ds:datastoreItem>
</file>

<file path=customXml/itemProps2.xml><?xml version="1.0" encoding="utf-8"?>
<ds:datastoreItem xmlns:ds="http://schemas.openxmlformats.org/officeDocument/2006/customXml" ds:itemID="{6411BCA8-18D5-4035-99A4-D9907DB4E608}">
  <ds:schemaRefs>
    <ds:schemaRef ds:uri="6d4c085d-c9ea-458a-a43a-bf1021d0c369"/>
    <ds:schemaRef ds:uri="http://purl.org/dc/elements/1.1/"/>
    <ds:schemaRef ds:uri="http://purl.org/dc/dcmitype/"/>
    <ds:schemaRef ds:uri="0931e994-e6d3-4300-856d-b2b971b8f134"/>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B145A34-EDC2-4E9D-8EEA-AE9FCE6A6C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31e994-e6d3-4300-856d-b2b971b8f134"/>
    <ds:schemaRef ds:uri="6d4c085d-c9ea-458a-a43a-bf1021d0c3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9239</TotalTime>
  <Words>2058</Words>
  <Application>Microsoft Macintosh PowerPoint</Application>
  <PresentationFormat>Widescreen</PresentationFormat>
  <Paragraphs>137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Calibri-Bold</vt:lpstr>
      <vt:lpstr>Comic Sans MS</vt:lpstr>
      <vt:lpstr>Wingdings-Regular</vt:lpstr>
      <vt:lpstr>Office Theme</vt:lpstr>
      <vt:lpstr>BSS Division Council Minutes</vt:lpstr>
      <vt:lpstr>BSS Division Council Attendance</vt:lpstr>
      <vt:lpstr>BSS Division Council Agenda</vt:lpstr>
      <vt:lpstr>PowerPoint Presentation</vt:lpstr>
      <vt:lpstr>PowerPoint Presentation</vt:lpstr>
      <vt:lpstr>PowerPoint Presentation</vt:lpstr>
      <vt:lpstr>Program Annual Planning (2023-24 and 2024-25) – holding pattern </vt:lpstr>
      <vt:lpstr>Fall Scheduling and On Campus Classes </vt:lpstr>
      <vt:lpstr>Retro Checks, Sabbaticals and Load Banking</vt:lpstr>
      <vt:lpstr>BSS Division Council Agenda</vt:lpstr>
      <vt:lpstr>PowerPoint Presentation</vt:lpstr>
      <vt:lpstr>BSS Division Council Agenda</vt:lpstr>
      <vt:lpstr>Department Reports</vt:lpstr>
      <vt:lpstr>Department Reports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Gold, Christina</dc:creator>
  <cp:lastModifiedBy>Gold, Christina</cp:lastModifiedBy>
  <cp:revision>70</cp:revision>
  <cp:lastPrinted>2022-11-17T18:48:40Z</cp:lastPrinted>
  <dcterms:created xsi:type="dcterms:W3CDTF">2021-02-06T12:58:35Z</dcterms:created>
  <dcterms:modified xsi:type="dcterms:W3CDTF">2023-11-18T18:36:11Z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0x010100C369D9347F5AFA4D8692FBB46C69E792</vt:lpwstr>
  </property>
</Properties>
</file>