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19"/>
  </p:notesMasterIdLst>
  <p:sldIdLst>
    <p:sldId id="271" r:id="rId5"/>
    <p:sldId id="362" r:id="rId6"/>
    <p:sldId id="398" r:id="rId7"/>
    <p:sldId id="358" r:id="rId8"/>
    <p:sldId id="394" r:id="rId9"/>
    <p:sldId id="347" r:id="rId10"/>
    <p:sldId id="286" r:id="rId11"/>
    <p:sldId id="395" r:id="rId12"/>
    <p:sldId id="343" r:id="rId13"/>
    <p:sldId id="386" r:id="rId14"/>
    <p:sldId id="387" r:id="rId15"/>
    <p:sldId id="388" r:id="rId16"/>
    <p:sldId id="325" r:id="rId17"/>
    <p:sldId id="397"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68" autoAdjust="0"/>
    <p:restoredTop sz="94762"/>
  </p:normalViewPr>
  <p:slideViewPr>
    <p:cSldViewPr snapToGrid="0" snapToObjects="1">
      <p:cViewPr varScale="1">
        <p:scale>
          <a:sx n="81" d="100"/>
          <a:sy n="81" d="100"/>
        </p:scale>
        <p:origin x="1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ld, Christina" userId="d63662b5-8bea-4558-821e-508c3105d592" providerId="ADAL" clId="{566BD48A-5822-41B9-9C49-0EDF174CB3C7}"/>
    <pc:docChg chg="modSld">
      <pc:chgData name="Gold, Christina" userId="d63662b5-8bea-4558-821e-508c3105d592" providerId="ADAL" clId="{566BD48A-5822-41B9-9C49-0EDF174CB3C7}" dt="2023-11-09T16:19:03.465" v="3" actId="1076"/>
      <pc:docMkLst>
        <pc:docMk/>
      </pc:docMkLst>
      <pc:sldChg chg="addSp modSp">
        <pc:chgData name="Gold, Christina" userId="d63662b5-8bea-4558-821e-508c3105d592" providerId="ADAL" clId="{566BD48A-5822-41B9-9C49-0EDF174CB3C7}" dt="2023-11-09T16:19:03.465" v="3" actId="1076"/>
        <pc:sldMkLst>
          <pc:docMk/>
          <pc:sldMk cId="403455693" sldId="362"/>
        </pc:sldMkLst>
        <pc:picChg chg="add mod">
          <ac:chgData name="Gold, Christina" userId="d63662b5-8bea-4558-821e-508c3105d592" providerId="ADAL" clId="{566BD48A-5822-41B9-9C49-0EDF174CB3C7}" dt="2023-11-09T16:18:55.325" v="1" actId="1076"/>
          <ac:picMkLst>
            <pc:docMk/>
            <pc:sldMk cId="403455693" sldId="362"/>
            <ac:picMk id="32" creationId="{DC23CD90-3AB2-451A-B9E5-7B6FC0637F44}"/>
          </ac:picMkLst>
        </pc:picChg>
        <pc:picChg chg="add mod">
          <ac:chgData name="Gold, Christina" userId="d63662b5-8bea-4558-821e-508c3105d592" providerId="ADAL" clId="{566BD48A-5822-41B9-9C49-0EDF174CB3C7}" dt="2023-11-09T16:19:03.465" v="3" actId="1076"/>
          <ac:picMkLst>
            <pc:docMk/>
            <pc:sldMk cId="403455693" sldId="362"/>
            <ac:picMk id="33" creationId="{E9E942EA-2911-4E4C-957D-9C7605775E54}"/>
          </ac:picMkLst>
        </pc:picChg>
      </pc:sldChg>
    </pc:docChg>
  </pc:docChgLst>
  <pc:docChgLst>
    <pc:chgData name="Gold, Christina" userId="d63662b5-8bea-4558-821e-508c3105d592" providerId="ADAL" clId="{D7335E8D-3C6B-A341-AE21-7707158D6793}"/>
    <pc:docChg chg="undo custSel modSld">
      <pc:chgData name="Gold, Christina" userId="d63662b5-8bea-4558-821e-508c3105d592" providerId="ADAL" clId="{D7335E8D-3C6B-A341-AE21-7707158D6793}" dt="2023-11-05T15:04:46.946" v="3461" actId="1076"/>
      <pc:docMkLst>
        <pc:docMk/>
      </pc:docMkLst>
      <pc:sldChg chg="delSp modSp mod">
        <pc:chgData name="Gold, Christina" userId="d63662b5-8bea-4558-821e-508c3105d592" providerId="ADAL" clId="{D7335E8D-3C6B-A341-AE21-7707158D6793}" dt="2023-11-05T14:33:16.796" v="2831" actId="20577"/>
        <pc:sldMkLst>
          <pc:docMk/>
          <pc:sldMk cId="4151324937" sldId="286"/>
        </pc:sldMkLst>
        <pc:spChg chg="del">
          <ac:chgData name="Gold, Christina" userId="d63662b5-8bea-4558-821e-508c3105d592" providerId="ADAL" clId="{D7335E8D-3C6B-A341-AE21-7707158D6793}" dt="2023-11-05T13:25:36.135" v="1"/>
          <ac:spMkLst>
            <pc:docMk/>
            <pc:sldMk cId="4151324937" sldId="286"/>
            <ac:spMk id="4" creationId="{DC694813-568C-FD92-F366-FE82EF620A05}"/>
          </ac:spMkLst>
        </pc:spChg>
        <pc:spChg chg="mod">
          <ac:chgData name="Gold, Christina" userId="d63662b5-8bea-4558-821e-508c3105d592" providerId="ADAL" clId="{D7335E8D-3C6B-A341-AE21-7707158D6793}" dt="2023-11-05T14:33:16.796" v="2831" actId="20577"/>
          <ac:spMkLst>
            <pc:docMk/>
            <pc:sldMk cId="4151324937" sldId="286"/>
            <ac:spMk id="5" creationId="{EE200975-934C-0FA9-4962-B75E95467C02}"/>
          </ac:spMkLst>
        </pc:spChg>
      </pc:sldChg>
      <pc:sldChg chg="addSp modSp mod">
        <pc:chgData name="Gold, Christina" userId="d63662b5-8bea-4558-821e-508c3105d592" providerId="ADAL" clId="{D7335E8D-3C6B-A341-AE21-7707158D6793}" dt="2023-11-05T15:04:46.946" v="3461" actId="1076"/>
        <pc:sldMkLst>
          <pc:docMk/>
          <pc:sldMk cId="341778725" sldId="325"/>
        </pc:sldMkLst>
        <pc:spChg chg="mod">
          <ac:chgData name="Gold, Christina" userId="d63662b5-8bea-4558-821e-508c3105d592" providerId="ADAL" clId="{D7335E8D-3C6B-A341-AE21-7707158D6793}" dt="2023-11-05T14:38:58.374" v="3139" actId="255"/>
          <ac:spMkLst>
            <pc:docMk/>
            <pc:sldMk cId="341778725" sldId="325"/>
            <ac:spMk id="3" creationId="{87603404-A313-4497-8D86-AD3BF55CD35C}"/>
          </ac:spMkLst>
        </pc:spChg>
        <pc:spChg chg="add mod">
          <ac:chgData name="Gold, Christina" userId="d63662b5-8bea-4558-821e-508c3105d592" providerId="ADAL" clId="{D7335E8D-3C6B-A341-AE21-7707158D6793}" dt="2023-11-05T15:04:46.946" v="3461" actId="1076"/>
          <ac:spMkLst>
            <pc:docMk/>
            <pc:sldMk cId="341778725" sldId="325"/>
            <ac:spMk id="4" creationId="{3F4EC6A7-E636-744D-A77E-8605C5769455}"/>
          </ac:spMkLst>
        </pc:spChg>
        <pc:spChg chg="mod">
          <ac:chgData name="Gold, Christina" userId="d63662b5-8bea-4558-821e-508c3105d592" providerId="ADAL" clId="{D7335E8D-3C6B-A341-AE21-7707158D6793}" dt="2023-11-05T14:39:10.510" v="3141" actId="1076"/>
          <ac:spMkLst>
            <pc:docMk/>
            <pc:sldMk cId="341778725" sldId="325"/>
            <ac:spMk id="11" creationId="{8C26BFB0-AB07-4B2A-AC6F-A3ABD18D16D4}"/>
          </ac:spMkLst>
        </pc:spChg>
        <pc:spChg chg="mod">
          <ac:chgData name="Gold, Christina" userId="d63662b5-8bea-4558-821e-508c3105d592" providerId="ADAL" clId="{D7335E8D-3C6B-A341-AE21-7707158D6793}" dt="2023-11-05T15:04:43.712" v="3460" actId="1076"/>
          <ac:spMkLst>
            <pc:docMk/>
            <pc:sldMk cId="341778725" sldId="325"/>
            <ac:spMk id="13" creationId="{A4032463-9A13-4D78-AF96-9215B6835395}"/>
          </ac:spMkLst>
        </pc:spChg>
      </pc:sldChg>
      <pc:sldChg chg="addSp modSp mod">
        <pc:chgData name="Gold, Christina" userId="d63662b5-8bea-4558-821e-508c3105d592" providerId="ADAL" clId="{D7335E8D-3C6B-A341-AE21-7707158D6793}" dt="2023-11-05T13:29:17.987" v="382" actId="20577"/>
        <pc:sldMkLst>
          <pc:docMk/>
          <pc:sldMk cId="1636653170" sldId="343"/>
        </pc:sldMkLst>
        <pc:spChg chg="mod">
          <ac:chgData name="Gold, Christina" userId="d63662b5-8bea-4558-821e-508c3105d592" providerId="ADAL" clId="{D7335E8D-3C6B-A341-AE21-7707158D6793}" dt="2023-11-05T13:27:46.362" v="251" actId="1076"/>
          <ac:spMkLst>
            <pc:docMk/>
            <pc:sldMk cId="1636653170" sldId="343"/>
            <ac:spMk id="2" creationId="{7323EFF1-E3B3-1A40-9683-5DC08610D3A9}"/>
          </ac:spMkLst>
        </pc:spChg>
        <pc:spChg chg="add mod">
          <ac:chgData name="Gold, Christina" userId="d63662b5-8bea-4558-821e-508c3105d592" providerId="ADAL" clId="{D7335E8D-3C6B-A341-AE21-7707158D6793}" dt="2023-11-05T13:29:17.987" v="382" actId="20577"/>
          <ac:spMkLst>
            <pc:docMk/>
            <pc:sldMk cId="1636653170" sldId="343"/>
            <ac:spMk id="3" creationId="{E1ED3ACB-F5B3-FA57-011C-300E56C3D569}"/>
          </ac:spMkLst>
        </pc:spChg>
      </pc:sldChg>
      <pc:sldChg chg="addSp delSp modSp mod">
        <pc:chgData name="Gold, Christina" userId="d63662b5-8bea-4558-821e-508c3105d592" providerId="ADAL" clId="{D7335E8D-3C6B-A341-AE21-7707158D6793}" dt="2023-11-05T14:23:14.453" v="2620" actId="1037"/>
        <pc:sldMkLst>
          <pc:docMk/>
          <pc:sldMk cId="403455693" sldId="362"/>
        </pc:sldMkLst>
        <pc:spChg chg="add del mod">
          <ac:chgData name="Gold, Christina" userId="d63662b5-8bea-4558-821e-508c3105d592" providerId="ADAL" clId="{D7335E8D-3C6B-A341-AE21-7707158D6793}" dt="2023-11-05T13:52:14.975" v="2167"/>
          <ac:spMkLst>
            <pc:docMk/>
            <pc:sldMk cId="403455693" sldId="362"/>
            <ac:spMk id="4" creationId="{63BF817B-A1AD-6F30-9D34-F40B2D48FD9E}"/>
          </ac:spMkLst>
        </pc:spChg>
        <pc:spChg chg="add mod">
          <ac:chgData name="Gold, Christina" userId="d63662b5-8bea-4558-821e-508c3105d592" providerId="ADAL" clId="{D7335E8D-3C6B-A341-AE21-7707158D6793}" dt="2023-11-05T14:17:48.136" v="2577" actId="20577"/>
          <ac:spMkLst>
            <pc:docMk/>
            <pc:sldMk cId="403455693" sldId="362"/>
            <ac:spMk id="5" creationId="{9F6378C4-680D-9F87-766B-262CB6C60385}"/>
          </ac:spMkLst>
        </pc:spChg>
        <pc:spChg chg="add del mod">
          <ac:chgData name="Gold, Christina" userId="d63662b5-8bea-4558-821e-508c3105d592" providerId="ADAL" clId="{D7335E8D-3C6B-A341-AE21-7707158D6793}" dt="2023-11-05T14:10:15.744" v="2282"/>
          <ac:spMkLst>
            <pc:docMk/>
            <pc:sldMk cId="403455693" sldId="362"/>
            <ac:spMk id="6" creationId="{27C31D6F-B8A8-255D-43A1-1126F0BD6DEA}"/>
          </ac:spMkLst>
        </pc:spChg>
        <pc:spChg chg="del">
          <ac:chgData name="Gold, Christina" userId="d63662b5-8bea-4558-821e-508c3105d592" providerId="ADAL" clId="{D7335E8D-3C6B-A341-AE21-7707158D6793}" dt="2023-11-05T13:49:41.614" v="1906" actId="478"/>
          <ac:spMkLst>
            <pc:docMk/>
            <pc:sldMk cId="403455693" sldId="362"/>
            <ac:spMk id="8" creationId="{69A13846-2892-4A33-802F-46424F0CB4A6}"/>
          </ac:spMkLst>
        </pc:spChg>
        <pc:spChg chg="add mod">
          <ac:chgData name="Gold, Christina" userId="d63662b5-8bea-4558-821e-508c3105d592" providerId="ADAL" clId="{D7335E8D-3C6B-A341-AE21-7707158D6793}" dt="2023-11-05T14:13:00.734" v="2558" actId="1076"/>
          <ac:spMkLst>
            <pc:docMk/>
            <pc:sldMk cId="403455693" sldId="362"/>
            <ac:spMk id="9" creationId="{29458038-A247-5646-4057-302AEA2824D9}"/>
          </ac:spMkLst>
        </pc:spChg>
        <pc:spChg chg="add mod">
          <ac:chgData name="Gold, Christina" userId="d63662b5-8bea-4558-821e-508c3105d592" providerId="ADAL" clId="{D7335E8D-3C6B-A341-AE21-7707158D6793}" dt="2023-11-05T14:12:49.801" v="2557" actId="1076"/>
          <ac:spMkLst>
            <pc:docMk/>
            <pc:sldMk cId="403455693" sldId="362"/>
            <ac:spMk id="10" creationId="{D5AD540F-EF18-0B04-E807-1511D7EF30E2}"/>
          </ac:spMkLst>
        </pc:spChg>
        <pc:spChg chg="add del">
          <ac:chgData name="Gold, Christina" userId="d63662b5-8bea-4558-821e-508c3105d592" providerId="ADAL" clId="{D7335E8D-3C6B-A341-AE21-7707158D6793}" dt="2023-11-05T14:17:19.464" v="2573" actId="22"/>
          <ac:spMkLst>
            <pc:docMk/>
            <pc:sldMk cId="403455693" sldId="362"/>
            <ac:spMk id="14" creationId="{9B985CE2-C0A6-64D0-1C4E-A7749E2A1D9F}"/>
          </ac:spMkLst>
        </pc:spChg>
        <pc:picChg chg="add del mod">
          <ac:chgData name="Gold, Christina" userId="d63662b5-8bea-4558-821e-508c3105d592" providerId="ADAL" clId="{D7335E8D-3C6B-A341-AE21-7707158D6793}" dt="2023-11-05T14:17:12.851" v="2571" actId="931"/>
          <ac:picMkLst>
            <pc:docMk/>
            <pc:sldMk cId="403455693" sldId="362"/>
            <ac:picMk id="12" creationId="{66FBF93A-E0F0-FA78-063B-164A646D47C7}"/>
          </ac:picMkLst>
        </pc:picChg>
        <pc:picChg chg="add mod">
          <ac:chgData name="Gold, Christina" userId="d63662b5-8bea-4558-821e-508c3105d592" providerId="ADAL" clId="{D7335E8D-3C6B-A341-AE21-7707158D6793}" dt="2023-11-05T14:22:56.211" v="2616" actId="1076"/>
          <ac:picMkLst>
            <pc:docMk/>
            <pc:sldMk cId="403455693" sldId="362"/>
            <ac:picMk id="16" creationId="{3AD28A05-6A41-19F0-5D58-955ECCB40509}"/>
          </ac:picMkLst>
        </pc:picChg>
        <pc:picChg chg="add mod">
          <ac:chgData name="Gold, Christina" userId="d63662b5-8bea-4558-821e-508c3105d592" providerId="ADAL" clId="{D7335E8D-3C6B-A341-AE21-7707158D6793}" dt="2023-11-05T14:18:51.195" v="2584" actId="1076"/>
          <ac:picMkLst>
            <pc:docMk/>
            <pc:sldMk cId="403455693" sldId="362"/>
            <ac:picMk id="17" creationId="{7F509E38-2EFF-00F5-41EF-1C0226E3522D}"/>
          </ac:picMkLst>
        </pc:picChg>
        <pc:picChg chg="add mod">
          <ac:chgData name="Gold, Christina" userId="d63662b5-8bea-4558-821e-508c3105d592" providerId="ADAL" clId="{D7335E8D-3C6B-A341-AE21-7707158D6793}" dt="2023-11-05T14:19:21.077" v="2599" actId="1035"/>
          <ac:picMkLst>
            <pc:docMk/>
            <pc:sldMk cId="403455693" sldId="362"/>
            <ac:picMk id="18" creationId="{C5BB8173-7CD0-1160-32DE-68F00E767149}"/>
          </ac:picMkLst>
        </pc:picChg>
        <pc:picChg chg="add mod">
          <ac:chgData name="Gold, Christina" userId="d63662b5-8bea-4558-821e-508c3105d592" providerId="ADAL" clId="{D7335E8D-3C6B-A341-AE21-7707158D6793}" dt="2023-11-05T14:19:13.751" v="2598" actId="1038"/>
          <ac:picMkLst>
            <pc:docMk/>
            <pc:sldMk cId="403455693" sldId="362"/>
            <ac:picMk id="19" creationId="{6BB40AF1-F1D3-61B6-47AC-D2BF92E3CEC4}"/>
          </ac:picMkLst>
        </pc:picChg>
        <pc:picChg chg="add mod">
          <ac:chgData name="Gold, Christina" userId="d63662b5-8bea-4558-821e-508c3105d592" providerId="ADAL" clId="{D7335E8D-3C6B-A341-AE21-7707158D6793}" dt="2023-11-05T14:19:40.791" v="2603" actId="1076"/>
          <ac:picMkLst>
            <pc:docMk/>
            <pc:sldMk cId="403455693" sldId="362"/>
            <ac:picMk id="20" creationId="{6E6A9A1D-85BC-D726-43EC-03F5B15990A6}"/>
          </ac:picMkLst>
        </pc:picChg>
        <pc:picChg chg="add mod">
          <ac:chgData name="Gold, Christina" userId="d63662b5-8bea-4558-821e-508c3105d592" providerId="ADAL" clId="{D7335E8D-3C6B-A341-AE21-7707158D6793}" dt="2023-11-05T14:19:46.304" v="2604" actId="1038"/>
          <ac:picMkLst>
            <pc:docMk/>
            <pc:sldMk cId="403455693" sldId="362"/>
            <ac:picMk id="21" creationId="{8E9D5A64-9436-F1B5-A389-2A1D2C622422}"/>
          </ac:picMkLst>
        </pc:picChg>
        <pc:picChg chg="add mod">
          <ac:chgData name="Gold, Christina" userId="d63662b5-8bea-4558-821e-508c3105d592" providerId="ADAL" clId="{D7335E8D-3C6B-A341-AE21-7707158D6793}" dt="2023-11-05T14:20:17.561" v="2608" actId="1076"/>
          <ac:picMkLst>
            <pc:docMk/>
            <pc:sldMk cId="403455693" sldId="362"/>
            <ac:picMk id="23" creationId="{E7FEACA8-F5BE-4951-68D8-DA90FBF22342}"/>
          </ac:picMkLst>
        </pc:picChg>
        <pc:picChg chg="add mod">
          <ac:chgData name="Gold, Christina" userId="d63662b5-8bea-4558-821e-508c3105d592" providerId="ADAL" clId="{D7335E8D-3C6B-A341-AE21-7707158D6793}" dt="2023-11-05T14:20:08.013" v="2607" actId="1076"/>
          <ac:picMkLst>
            <pc:docMk/>
            <pc:sldMk cId="403455693" sldId="362"/>
            <ac:picMk id="25" creationId="{7A00EAAA-E786-51E1-4A2C-B1189D89FFE9}"/>
          </ac:picMkLst>
        </pc:picChg>
        <pc:picChg chg="add mod">
          <ac:chgData name="Gold, Christina" userId="d63662b5-8bea-4558-821e-508c3105d592" providerId="ADAL" clId="{D7335E8D-3C6B-A341-AE21-7707158D6793}" dt="2023-11-05T14:20:35.476" v="2612" actId="1035"/>
          <ac:picMkLst>
            <pc:docMk/>
            <pc:sldMk cId="403455693" sldId="362"/>
            <ac:picMk id="27" creationId="{1BAC507D-B6D6-B32B-D3A0-B015019876BB}"/>
          </ac:picMkLst>
        </pc:picChg>
        <pc:picChg chg="add mod">
          <ac:chgData name="Gold, Christina" userId="d63662b5-8bea-4558-821e-508c3105d592" providerId="ADAL" clId="{D7335E8D-3C6B-A341-AE21-7707158D6793}" dt="2023-11-05T14:23:14.453" v="2620" actId="1037"/>
          <ac:picMkLst>
            <pc:docMk/>
            <pc:sldMk cId="403455693" sldId="362"/>
            <ac:picMk id="29" creationId="{D8DE0A37-B3CB-8572-A578-B4A7BA173182}"/>
          </ac:picMkLst>
        </pc:picChg>
        <pc:picChg chg="add mod">
          <ac:chgData name="Gold, Christina" userId="d63662b5-8bea-4558-821e-508c3105d592" providerId="ADAL" clId="{D7335E8D-3C6B-A341-AE21-7707158D6793}" dt="2023-11-05T14:23:03.325" v="2618" actId="1076"/>
          <ac:picMkLst>
            <pc:docMk/>
            <pc:sldMk cId="403455693" sldId="362"/>
            <ac:picMk id="30" creationId="{893E9D78-376B-0331-F730-B14C616D20E0}"/>
          </ac:picMkLst>
        </pc:picChg>
        <pc:picChg chg="add mod">
          <ac:chgData name="Gold, Christina" userId="d63662b5-8bea-4558-821e-508c3105d592" providerId="ADAL" clId="{D7335E8D-3C6B-A341-AE21-7707158D6793}" dt="2023-11-05T14:23:08.400" v="2619" actId="1076"/>
          <ac:picMkLst>
            <pc:docMk/>
            <pc:sldMk cId="403455693" sldId="362"/>
            <ac:picMk id="31" creationId="{DABEE90C-6E41-4D42-B8D9-30BFF0C3DD7E}"/>
          </ac:picMkLst>
        </pc:picChg>
      </pc:sldChg>
      <pc:sldChg chg="addSp modSp mod">
        <pc:chgData name="Gold, Christina" userId="d63662b5-8bea-4558-821e-508c3105d592" providerId="ADAL" clId="{D7335E8D-3C6B-A341-AE21-7707158D6793}" dt="2023-11-05T14:28:19.454" v="2632" actId="732"/>
        <pc:sldMkLst>
          <pc:docMk/>
          <pc:sldMk cId="2736569937" sldId="386"/>
        </pc:sldMkLst>
        <pc:spChg chg="add mod">
          <ac:chgData name="Gold, Christina" userId="d63662b5-8bea-4558-821e-508c3105d592" providerId="ADAL" clId="{D7335E8D-3C6B-A341-AE21-7707158D6793}" dt="2023-11-05T13:31:49.728" v="676" actId="115"/>
          <ac:spMkLst>
            <pc:docMk/>
            <pc:sldMk cId="2736569937" sldId="386"/>
            <ac:spMk id="2" creationId="{CB031EAD-3510-D559-4D66-8DB5D93D8EE0}"/>
          </ac:spMkLst>
        </pc:spChg>
        <pc:spChg chg="mod">
          <ac:chgData name="Gold, Christina" userId="d63662b5-8bea-4558-821e-508c3105d592" providerId="ADAL" clId="{D7335E8D-3C6B-A341-AE21-7707158D6793}" dt="2023-11-05T13:30:00.124" v="385" actId="1076"/>
          <ac:spMkLst>
            <pc:docMk/>
            <pc:sldMk cId="2736569937" sldId="386"/>
            <ac:spMk id="5" creationId="{070DA673-757E-4C03-B202-3BC7F3A1D0EA}"/>
          </ac:spMkLst>
        </pc:spChg>
        <pc:picChg chg="mod modCrop">
          <ac:chgData name="Gold, Christina" userId="d63662b5-8bea-4558-821e-508c3105d592" providerId="ADAL" clId="{D7335E8D-3C6B-A341-AE21-7707158D6793}" dt="2023-11-05T14:28:19.454" v="2632" actId="732"/>
          <ac:picMkLst>
            <pc:docMk/>
            <pc:sldMk cId="2736569937" sldId="386"/>
            <ac:picMk id="4" creationId="{DF3476A9-EF1F-4387-9F1E-11B670F9F623}"/>
          </ac:picMkLst>
        </pc:picChg>
      </pc:sldChg>
      <pc:sldChg chg="addSp delSp modSp mod">
        <pc:chgData name="Gold, Christina" userId="d63662b5-8bea-4558-821e-508c3105d592" providerId="ADAL" clId="{D7335E8D-3C6B-A341-AE21-7707158D6793}" dt="2023-11-05T13:38:41.949" v="948" actId="20577"/>
        <pc:sldMkLst>
          <pc:docMk/>
          <pc:sldMk cId="1469113941" sldId="387"/>
        </pc:sldMkLst>
        <pc:spChg chg="mod">
          <ac:chgData name="Gold, Christina" userId="d63662b5-8bea-4558-821e-508c3105d592" providerId="ADAL" clId="{D7335E8D-3C6B-A341-AE21-7707158D6793}" dt="2023-11-05T13:38:41.949" v="948" actId="20577"/>
          <ac:spMkLst>
            <pc:docMk/>
            <pc:sldMk cId="1469113941" sldId="387"/>
            <ac:spMk id="3" creationId="{7F3577DA-1DBF-4D0D-8C61-3F82DF291C59}"/>
          </ac:spMkLst>
        </pc:spChg>
        <pc:picChg chg="add mod">
          <ac:chgData name="Gold, Christina" userId="d63662b5-8bea-4558-821e-508c3105d592" providerId="ADAL" clId="{D7335E8D-3C6B-A341-AE21-7707158D6793}" dt="2023-11-05T13:38:38.207" v="942" actId="1076"/>
          <ac:picMkLst>
            <pc:docMk/>
            <pc:sldMk cId="1469113941" sldId="387"/>
            <ac:picMk id="2" creationId="{D9D6AEFD-E8E7-BEB2-C7B5-F891EAB60BB4}"/>
          </ac:picMkLst>
        </pc:picChg>
        <pc:picChg chg="del">
          <ac:chgData name="Gold, Christina" userId="d63662b5-8bea-4558-821e-508c3105d592" providerId="ADAL" clId="{D7335E8D-3C6B-A341-AE21-7707158D6793}" dt="2023-11-05T13:38:31.834" v="939" actId="478"/>
          <ac:picMkLst>
            <pc:docMk/>
            <pc:sldMk cId="1469113941" sldId="387"/>
            <ac:picMk id="6" creationId="{FC355FE5-BE1C-4FEF-B759-36FED59F0D99}"/>
          </ac:picMkLst>
        </pc:picChg>
      </pc:sldChg>
      <pc:sldChg chg="addSp delSp modSp mod">
        <pc:chgData name="Gold, Christina" userId="d63662b5-8bea-4558-821e-508c3105d592" providerId="ADAL" clId="{D7335E8D-3C6B-A341-AE21-7707158D6793}" dt="2023-11-05T13:39:43.705" v="1016" actId="20577"/>
        <pc:sldMkLst>
          <pc:docMk/>
          <pc:sldMk cId="1470652630" sldId="388"/>
        </pc:sldMkLst>
        <pc:spChg chg="mod">
          <ac:chgData name="Gold, Christina" userId="d63662b5-8bea-4558-821e-508c3105d592" providerId="ADAL" clId="{D7335E8D-3C6B-A341-AE21-7707158D6793}" dt="2023-11-05T13:35:20.698" v="929" actId="20577"/>
          <ac:spMkLst>
            <pc:docMk/>
            <pc:sldMk cId="1470652630" sldId="388"/>
            <ac:spMk id="2" creationId="{FDE34695-25B3-47F8-8B1B-5F8A6931A3F7}"/>
          </ac:spMkLst>
        </pc:spChg>
        <pc:spChg chg="add mod">
          <ac:chgData name="Gold, Christina" userId="d63662b5-8bea-4558-821e-508c3105d592" providerId="ADAL" clId="{D7335E8D-3C6B-A341-AE21-7707158D6793}" dt="2023-11-05T13:39:43.705" v="1016" actId="20577"/>
          <ac:spMkLst>
            <pc:docMk/>
            <pc:sldMk cId="1470652630" sldId="388"/>
            <ac:spMk id="3" creationId="{E305F459-1F10-8439-87AF-34793AB7CE7C}"/>
          </ac:spMkLst>
        </pc:spChg>
        <pc:picChg chg="add mod modCrop">
          <ac:chgData name="Gold, Christina" userId="d63662b5-8bea-4558-821e-508c3105d592" providerId="ADAL" clId="{D7335E8D-3C6B-A341-AE21-7707158D6793}" dt="2023-11-05T13:37:49.290" v="935" actId="14100"/>
          <ac:picMkLst>
            <pc:docMk/>
            <pc:sldMk cId="1470652630" sldId="388"/>
            <ac:picMk id="4" creationId="{981DE286-434B-7EA6-DD5C-C917DF8D5493}"/>
          </ac:picMkLst>
        </pc:picChg>
        <pc:picChg chg="del">
          <ac:chgData name="Gold, Christina" userId="d63662b5-8bea-4558-821e-508c3105d592" providerId="ADAL" clId="{D7335E8D-3C6B-A341-AE21-7707158D6793}" dt="2023-11-05T13:37:26.768" v="930" actId="478"/>
          <ac:picMkLst>
            <pc:docMk/>
            <pc:sldMk cId="1470652630" sldId="388"/>
            <ac:picMk id="5" creationId="{DD274B29-C927-4E99-A0D0-4607A7B0F1CA}"/>
          </ac:picMkLst>
        </pc:picChg>
        <pc:picChg chg="del">
          <ac:chgData name="Gold, Christina" userId="d63662b5-8bea-4558-821e-508c3105d592" providerId="ADAL" clId="{D7335E8D-3C6B-A341-AE21-7707158D6793}" dt="2023-11-05T13:37:52.406" v="936" actId="478"/>
          <ac:picMkLst>
            <pc:docMk/>
            <pc:sldMk cId="1470652630" sldId="388"/>
            <ac:picMk id="6" creationId="{C1855B08-98B2-4DE3-B8A4-A17A5B58ADA7}"/>
          </ac:picMkLst>
        </pc:picChg>
        <pc:picChg chg="add mod">
          <ac:chgData name="Gold, Christina" userId="d63662b5-8bea-4558-821e-508c3105d592" providerId="ADAL" clId="{D7335E8D-3C6B-A341-AE21-7707158D6793}" dt="2023-11-05T13:38:24.723" v="938" actId="1076"/>
          <ac:picMkLst>
            <pc:docMk/>
            <pc:sldMk cId="1470652630" sldId="388"/>
            <ac:picMk id="9" creationId="{4A103880-72D2-B2DF-3F00-E0ED4FE034C7}"/>
          </ac:picMkLst>
        </pc:picChg>
      </pc:sldChg>
      <pc:sldChg chg="addSp modSp mod">
        <pc:chgData name="Gold, Christina" userId="d63662b5-8bea-4558-821e-508c3105d592" providerId="ADAL" clId="{D7335E8D-3C6B-A341-AE21-7707158D6793}" dt="2023-11-05T13:27:18.667" v="249" actId="20577"/>
        <pc:sldMkLst>
          <pc:docMk/>
          <pc:sldMk cId="2402713561" sldId="395"/>
        </pc:sldMkLst>
        <pc:spChg chg="mod">
          <ac:chgData name="Gold, Christina" userId="d63662b5-8bea-4558-821e-508c3105d592" providerId="ADAL" clId="{D7335E8D-3C6B-A341-AE21-7707158D6793}" dt="2023-11-05T13:25:57.211" v="2" actId="14100"/>
          <ac:spMkLst>
            <pc:docMk/>
            <pc:sldMk cId="2402713561" sldId="395"/>
            <ac:spMk id="2" creationId="{7323EFF1-E3B3-1A40-9683-5DC08610D3A9}"/>
          </ac:spMkLst>
        </pc:spChg>
        <pc:spChg chg="add mod">
          <ac:chgData name="Gold, Christina" userId="d63662b5-8bea-4558-821e-508c3105d592" providerId="ADAL" clId="{D7335E8D-3C6B-A341-AE21-7707158D6793}" dt="2023-11-05T13:27:18.667" v="249" actId="20577"/>
          <ac:spMkLst>
            <pc:docMk/>
            <pc:sldMk cId="2402713561" sldId="395"/>
            <ac:spMk id="3" creationId="{6468CF1C-50A0-A27F-3777-A1CE3C04FFE6}"/>
          </ac:spMkLst>
        </pc:spChg>
      </pc:sldChg>
      <pc:sldChg chg="modSp mod">
        <pc:chgData name="Gold, Christina" userId="d63662b5-8bea-4558-821e-508c3105d592" providerId="ADAL" clId="{D7335E8D-3C6B-A341-AE21-7707158D6793}" dt="2023-11-05T14:29:00.071" v="2652" actId="115"/>
        <pc:sldMkLst>
          <pc:docMk/>
          <pc:sldMk cId="4030162343" sldId="397"/>
        </pc:sldMkLst>
        <pc:spChg chg="mod">
          <ac:chgData name="Gold, Christina" userId="d63662b5-8bea-4558-821e-508c3105d592" providerId="ADAL" clId="{D7335E8D-3C6B-A341-AE21-7707158D6793}" dt="2023-11-05T13:45:58.617" v="1446" actId="20577"/>
          <ac:spMkLst>
            <pc:docMk/>
            <pc:sldMk cId="4030162343" sldId="397"/>
            <ac:spMk id="2" creationId="{7323EFF1-E3B3-1A40-9683-5DC08610D3A9}"/>
          </ac:spMkLst>
        </pc:spChg>
        <pc:spChg chg="mod">
          <ac:chgData name="Gold, Christina" userId="d63662b5-8bea-4558-821e-508c3105d592" providerId="ADAL" clId="{D7335E8D-3C6B-A341-AE21-7707158D6793}" dt="2023-11-05T14:29:00.071" v="2652" actId="115"/>
          <ac:spMkLst>
            <pc:docMk/>
            <pc:sldMk cId="4030162343" sldId="397"/>
            <ac:spMk id="8" creationId="{69A13846-2892-4A33-802F-46424F0CB4A6}"/>
          </ac:spMkLst>
        </pc:spChg>
      </pc:sldChg>
      <pc:sldChg chg="modSp mod">
        <pc:chgData name="Gold, Christina" userId="d63662b5-8bea-4558-821e-508c3105d592" providerId="ADAL" clId="{D7335E8D-3C6B-A341-AE21-7707158D6793}" dt="2023-11-05T14:24:21.401" v="2631" actId="20577"/>
        <pc:sldMkLst>
          <pc:docMk/>
          <pc:sldMk cId="4235405119" sldId="398"/>
        </pc:sldMkLst>
        <pc:spChg chg="mod">
          <ac:chgData name="Gold, Christina" userId="d63662b5-8bea-4558-821e-508c3105d592" providerId="ADAL" clId="{D7335E8D-3C6B-A341-AE21-7707158D6793}" dt="2023-11-05T14:24:10.925" v="2623" actId="1076"/>
          <ac:spMkLst>
            <pc:docMk/>
            <pc:sldMk cId="4235405119" sldId="398"/>
            <ac:spMk id="2" creationId="{7323EFF1-E3B3-1A40-9683-5DC08610D3A9}"/>
          </ac:spMkLst>
        </pc:spChg>
        <pc:spChg chg="mod">
          <ac:chgData name="Gold, Christina" userId="d63662b5-8bea-4558-821e-508c3105d592" providerId="ADAL" clId="{D7335E8D-3C6B-A341-AE21-7707158D6793}" dt="2023-11-05T14:24:21.401" v="2631" actId="20577"/>
          <ac:spMkLst>
            <pc:docMk/>
            <pc:sldMk cId="4235405119" sldId="398"/>
            <ac:spMk id="8" creationId="{69A13846-2892-4A33-802F-46424F0CB4A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8DF8F51-6789-EB4A-8154-77CC3DB32F11}" type="datetimeFigureOut">
              <a:rPr lang="en-US" smtClean="0"/>
              <a:t>11/9/2023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FED7F3-BFCA-FB44-81BD-73817735275D}" type="slidenum">
              <a:rPr lang="en-US" smtClean="0"/>
              <a:t>‹#›</a:t>
            </a:fld>
            <a:endParaRPr lang="en-US"/>
          </a:p>
        </p:txBody>
      </p:sp>
    </p:spTree>
    <p:extLst>
      <p:ext uri="{BB962C8B-B14F-4D97-AF65-F5344CB8AC3E}">
        <p14:creationId xmlns:p14="http://schemas.microsoft.com/office/powerpoint/2010/main" val="3949841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DA6B-6B24-1440-9F6B-763E947A12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F60A5-A72E-3542-ADD6-7F7E469AA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4B0E4-6967-7440-A7FD-0035CC86AE0E}"/>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8691F431-B065-604B-AC4F-0C8985D14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00D54-8E7D-1443-BF08-155E89BAA50A}"/>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549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F308-86A2-7A4E-9F95-5922845684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E52193-C149-144F-AC5F-426CB59930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92C6F9-519B-384F-AD09-8BDCFFD8FFA2}"/>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693FDEC6-3904-A741-BF9E-BCE37BBC6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D6FF3-EC28-1246-9834-9FA42C6D6F53}"/>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01984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BB596-3D0B-874A-8379-CDFB94A56A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AFB219-BC78-174A-B43E-4AD615964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A0EEB-2516-3046-A093-3F0A1218F23D}"/>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61183887-4528-3843-AE50-A72862F74D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4631C-2A79-2344-AC13-F16C1531C0EE}"/>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9071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B353-7D64-744F-BC2C-A027A5329F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C8DC8-9290-6544-92F4-EC0FC4E1D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7470B-8313-C445-8F03-1C854826D097}"/>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B41519AA-3BD0-BA45-AE8B-6CEF57FE4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222BC-1F7A-B642-B5ED-DF65187E11A8}"/>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164025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665C-1229-2F4C-AEB4-EC5A89019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4E5A0A-AAE2-834F-9AD8-CCCF0539B3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7C7283-F9A4-0A4B-BF4E-AC4636DA6F9F}"/>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81E7FD95-3B80-054B-8406-A68F4C724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25D62-88FD-A44A-87E6-A29694D4CAA5}"/>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7115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D4CD-393C-1448-9DEC-FA10C0021F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26411-3A5D-0B4B-B207-7E2112EE5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FD92DC-45F0-1644-A241-22DD682641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20D71A-2A22-D842-A225-13C02C20E04A}"/>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6" name="Footer Placeholder 5">
            <a:extLst>
              <a:ext uri="{FF2B5EF4-FFF2-40B4-BE49-F238E27FC236}">
                <a16:creationId xmlns:a16="http://schemas.microsoft.com/office/drawing/2014/main" id="{51BD865B-476F-874B-B901-7DB413153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D21116-EE9F-3A40-B6A4-68FFE82E050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73578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B7EC-A46A-014F-989D-F189E953C5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4423E8-FB2D-E14B-9028-B3CD64516D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0C1576-66FD-064E-A238-E8A92F2B83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7426CF-89B1-A442-BFF1-65D4EF0A63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7E888F-DC4C-A14B-AAFC-CC737F4D15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BCB84-5FA8-DA4E-B225-13B2FE7934F5}"/>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8" name="Footer Placeholder 7">
            <a:extLst>
              <a:ext uri="{FF2B5EF4-FFF2-40B4-BE49-F238E27FC236}">
                <a16:creationId xmlns:a16="http://schemas.microsoft.com/office/drawing/2014/main" id="{71EF32DE-E9CA-EC48-9713-D6B6D01712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8C43CA-7D61-F744-B50A-AF5DCB0FBB99}"/>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07847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3F1D-30A6-4549-818E-528A7B9F76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EDE18A-1FA8-1D4E-BC50-EAF7935E41D0}"/>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4" name="Footer Placeholder 3">
            <a:extLst>
              <a:ext uri="{FF2B5EF4-FFF2-40B4-BE49-F238E27FC236}">
                <a16:creationId xmlns:a16="http://schemas.microsoft.com/office/drawing/2014/main" id="{0FD813D5-ABB3-2C4F-A371-06F397EB6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2BDF6E-B22F-E343-B956-44B6EF412F2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379305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C84A8A-3672-394A-9952-CEB92E20F5FC}"/>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3" name="Footer Placeholder 2">
            <a:extLst>
              <a:ext uri="{FF2B5EF4-FFF2-40B4-BE49-F238E27FC236}">
                <a16:creationId xmlns:a16="http://schemas.microsoft.com/office/drawing/2014/main" id="{42BBDFF2-2A4F-F549-8B08-1FB021017A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7ABE4E-46CC-9446-9DAF-39D0D8B6FC1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94491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86C0C-433E-174F-A965-0860FD3D1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38380-0504-2945-AC51-9B0DC390D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3F4662-303A-5748-A39C-00B000FE2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E8A6D-FEBD-E048-8917-93F6604B46BC}"/>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6" name="Footer Placeholder 5">
            <a:extLst>
              <a:ext uri="{FF2B5EF4-FFF2-40B4-BE49-F238E27FC236}">
                <a16:creationId xmlns:a16="http://schemas.microsoft.com/office/drawing/2014/main" id="{E7C41C03-71D5-5F4C-A7EC-03A89E5D7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2980A-B726-A049-A53D-72F8F4ABD4CD}"/>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23946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A657-CDBC-2247-97C8-5B948725C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4D3A0F-0511-A247-AB35-87ED0E11C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686669-30DC-B44B-84CB-831D5DEAE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131FE-5902-DE4B-8F2C-3AFC6CBB0D1F}"/>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6" name="Footer Placeholder 5">
            <a:extLst>
              <a:ext uri="{FF2B5EF4-FFF2-40B4-BE49-F238E27FC236}">
                <a16:creationId xmlns:a16="http://schemas.microsoft.com/office/drawing/2014/main" id="{36DC83EF-B01E-6A44-A130-0694083F6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78633-B411-EB4F-A8AB-A52F50CBF96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86358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B48C73-E69C-594D-AB01-7BCE5FD4F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E98214-8E19-9A43-BFEC-9281B250B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4D7F0-A786-D449-BDB3-F99432703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D61D1CD9-A27E-AF41-AD9E-8FFC6BC11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679E7-1C09-0A4B-949F-799333D2A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DB98C-C7AC-3F42-A143-E7816B0E2A60}" type="slidenum">
              <a:rPr lang="en-US" smtClean="0"/>
              <a:t>‹#›</a:t>
            </a:fld>
            <a:endParaRPr lang="en-US"/>
          </a:p>
        </p:txBody>
      </p:sp>
    </p:spTree>
    <p:extLst>
      <p:ext uri="{BB962C8B-B14F-4D97-AF65-F5344CB8AC3E}">
        <p14:creationId xmlns:p14="http://schemas.microsoft.com/office/powerpoint/2010/main" val="67547752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lcamino.edu/support/careers/index.aspx" TargetMode="External"/><Relationship Id="rId2" Type="http://schemas.openxmlformats.org/officeDocument/2006/relationships/hyperlink" Target="https://www.elcamino.edu/academics/transfer-center/events-and-workshops/index.aspx" TargetMode="External"/><Relationship Id="rId1" Type="http://schemas.openxmlformats.org/officeDocument/2006/relationships/slideLayout" Target="../slideLayouts/slideLayout7.xml"/><Relationship Id="rId4" Type="http://schemas.openxmlformats.org/officeDocument/2006/relationships/hyperlink" Target="https://www.elcamino.edu/support/counseling/appointments.asp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m.maxient.com/reportingform.php?ElCaminoCollege&amp;layout_id=5" TargetMode="External"/><Relationship Id="rId2" Type="http://schemas.openxmlformats.org/officeDocument/2006/relationships/hyperlink" Target="mailto:eccfaid@elcamino.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317097F-EA46-F54E-AC8A-D03EAFABAB06}"/>
              </a:ext>
            </a:extLst>
          </p:cNvPr>
          <p:cNvSpPr>
            <a:spLocks noGrp="1"/>
          </p:cNvSpPr>
          <p:nvPr>
            <p:ph type="title"/>
          </p:nvPr>
        </p:nvSpPr>
        <p:spPr>
          <a:xfrm>
            <a:off x="699714" y="5490971"/>
            <a:ext cx="6962072" cy="1159200"/>
          </a:xfrm>
        </p:spPr>
        <p:txBody>
          <a:bodyPr vert="horz" lIns="91440" tIns="45720" rIns="91440" bIns="45720" rtlCol="0" anchor="ctr">
            <a:normAutofit/>
          </a:bodyPr>
          <a:lstStyle/>
          <a:p>
            <a:r>
              <a:rPr lang="en-US" sz="4000" dirty="0">
                <a:solidFill>
                  <a:srgbClr val="FFFFFF"/>
                </a:solidFill>
              </a:rPr>
              <a:t>Communication Studies</a:t>
            </a:r>
            <a:endParaRPr lang="en-US" sz="4000" kern="1200" dirty="0">
              <a:solidFill>
                <a:srgbClr val="FFFFFF"/>
              </a:solidFill>
              <a:latin typeface="+mj-lt"/>
              <a:ea typeface="+mj-ea"/>
              <a:cs typeface="+mj-cs"/>
            </a:endParaRPr>
          </a:p>
        </p:txBody>
      </p:sp>
      <p:sp>
        <p:nvSpPr>
          <p:cNvPr id="5" name="Content Placeholder 4">
            <a:extLst>
              <a:ext uri="{FF2B5EF4-FFF2-40B4-BE49-F238E27FC236}">
                <a16:creationId xmlns:a16="http://schemas.microsoft.com/office/drawing/2014/main" id="{0165C7E6-52E9-7743-A475-45EEF0B8C31E}"/>
              </a:ext>
            </a:extLst>
          </p:cNvPr>
          <p:cNvSpPr>
            <a:spLocks noGrp="1"/>
          </p:cNvSpPr>
          <p:nvPr>
            <p:ph idx="1"/>
          </p:nvPr>
        </p:nvSpPr>
        <p:spPr>
          <a:xfrm>
            <a:off x="8456522" y="5633765"/>
            <a:ext cx="3735472" cy="873612"/>
          </a:xfrm>
        </p:spPr>
        <p:txBody>
          <a:bodyPr vert="horz" lIns="91440" tIns="45720" rIns="91440" bIns="45720" rtlCol="0" anchor="ctr">
            <a:normAutofit/>
          </a:bodyPr>
          <a:lstStyle/>
          <a:p>
            <a:pPr marL="0" indent="0">
              <a:buNone/>
            </a:pPr>
            <a:r>
              <a:rPr lang="en-US" sz="2400" kern="1200" dirty="0">
                <a:solidFill>
                  <a:srgbClr val="FFFFFF"/>
                </a:solidFill>
                <a:latin typeface="+mn-lt"/>
                <a:ea typeface="+mn-ea"/>
                <a:cs typeface="+mn-cs"/>
              </a:rPr>
              <a:t>Tuesday, September </a:t>
            </a:r>
            <a:r>
              <a:rPr lang="en-US" sz="2400" dirty="0">
                <a:solidFill>
                  <a:srgbClr val="FFFFFF"/>
                </a:solidFill>
              </a:rPr>
              <a:t>19</a:t>
            </a:r>
            <a:r>
              <a:rPr lang="en-US" sz="2400" kern="1200" dirty="0">
                <a:solidFill>
                  <a:srgbClr val="FFFFFF"/>
                </a:solidFill>
                <a:latin typeface="+mn-lt"/>
                <a:ea typeface="+mn-ea"/>
                <a:cs typeface="+mn-cs"/>
              </a:rPr>
              <a:t>, 2023</a:t>
            </a:r>
          </a:p>
        </p:txBody>
      </p:sp>
      <p:pic>
        <p:nvPicPr>
          <p:cNvPr id="1026" name="Picture 2" descr="Introduction to Communication Studies | Taylor &amp; Francis Group">
            <a:extLst>
              <a:ext uri="{FF2B5EF4-FFF2-40B4-BE49-F238E27FC236}">
                <a16:creationId xmlns:a16="http://schemas.microsoft.com/office/drawing/2014/main" id="{A92C8044-0402-4757-AB74-6DC0A51782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800" y="350623"/>
            <a:ext cx="10080389" cy="4678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215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35A18E-83D9-E748-A488-1AAE1B244971}"/>
              </a:ext>
            </a:extLst>
          </p:cNvPr>
          <p:cNvSpPr txBox="1"/>
          <p:nvPr/>
        </p:nvSpPr>
        <p:spPr>
          <a:xfrm>
            <a:off x="699713" y="248038"/>
            <a:ext cx="7063721" cy="115920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400" kern="1200" dirty="0">
                <a:solidFill>
                  <a:srgbClr val="FFFFFF"/>
                </a:solidFill>
                <a:latin typeface="+mj-lt"/>
                <a:ea typeface="+mj-ea"/>
                <a:cs typeface="+mj-cs"/>
              </a:rPr>
              <a:t>Ethnic Studies Success Rates</a:t>
            </a:r>
          </a:p>
        </p:txBody>
      </p:sp>
      <p:sp>
        <p:nvSpPr>
          <p:cNvPr id="5" name="Title 4">
            <a:extLst>
              <a:ext uri="{FF2B5EF4-FFF2-40B4-BE49-F238E27FC236}">
                <a16:creationId xmlns:a16="http://schemas.microsoft.com/office/drawing/2014/main" id="{070DA673-757E-4C03-B202-3BC7F3A1D0EA}"/>
              </a:ext>
            </a:extLst>
          </p:cNvPr>
          <p:cNvSpPr>
            <a:spLocks noGrp="1"/>
          </p:cNvSpPr>
          <p:nvPr>
            <p:ph type="title"/>
          </p:nvPr>
        </p:nvSpPr>
        <p:spPr>
          <a:xfrm>
            <a:off x="323850" y="350837"/>
            <a:ext cx="8805863" cy="1325563"/>
          </a:xfrm>
        </p:spPr>
        <p:txBody>
          <a:bodyPr/>
          <a:lstStyle/>
          <a:p>
            <a:r>
              <a:rPr lang="en-US" dirty="0"/>
              <a:t>Communication Studies Success Rates</a:t>
            </a:r>
          </a:p>
        </p:txBody>
      </p:sp>
      <p:pic>
        <p:nvPicPr>
          <p:cNvPr id="4" name="Picture 3">
            <a:extLst>
              <a:ext uri="{FF2B5EF4-FFF2-40B4-BE49-F238E27FC236}">
                <a16:creationId xmlns:a16="http://schemas.microsoft.com/office/drawing/2014/main" id="{DF3476A9-EF1F-4387-9F1E-11B670F9F623}"/>
              </a:ext>
            </a:extLst>
          </p:cNvPr>
          <p:cNvPicPr>
            <a:picLocks noChangeAspect="1"/>
          </p:cNvPicPr>
          <p:nvPr/>
        </p:nvPicPr>
        <p:blipFill rotWithShape="1">
          <a:blip r:embed="rId2"/>
          <a:srcRect l="1721"/>
          <a:stretch/>
        </p:blipFill>
        <p:spPr>
          <a:xfrm>
            <a:off x="0" y="1524325"/>
            <a:ext cx="10879226" cy="5191126"/>
          </a:xfrm>
          <a:prstGeom prst="rect">
            <a:avLst/>
          </a:prstGeom>
        </p:spPr>
      </p:pic>
      <p:sp>
        <p:nvSpPr>
          <p:cNvPr id="2" name="TextBox 1">
            <a:extLst>
              <a:ext uri="{FF2B5EF4-FFF2-40B4-BE49-F238E27FC236}">
                <a16:creationId xmlns:a16="http://schemas.microsoft.com/office/drawing/2014/main" id="{CB031EAD-3510-D559-4D66-8DB5D93D8EE0}"/>
              </a:ext>
            </a:extLst>
          </p:cNvPr>
          <p:cNvSpPr txBox="1"/>
          <p:nvPr/>
        </p:nvSpPr>
        <p:spPr>
          <a:xfrm>
            <a:off x="9029700" y="350837"/>
            <a:ext cx="2838450" cy="2308324"/>
          </a:xfrm>
          <a:prstGeom prst="rect">
            <a:avLst/>
          </a:prstGeom>
          <a:solidFill>
            <a:schemeClr val="bg1"/>
          </a:solidFill>
          <a:ln w="15875">
            <a:solidFill>
              <a:srgbClr val="C00000"/>
            </a:solidFill>
          </a:ln>
        </p:spPr>
        <p:txBody>
          <a:bodyPr wrap="square" rtlCol="0">
            <a:spAutoFit/>
          </a:bodyPr>
          <a:lstStyle/>
          <a:p>
            <a:r>
              <a:rPr lang="en-US" b="1" u="sng" dirty="0">
                <a:solidFill>
                  <a:srgbClr val="FF0000"/>
                </a:solidFill>
              </a:rPr>
              <a:t>Meeting Notes</a:t>
            </a:r>
            <a:r>
              <a:rPr lang="en-US" dirty="0">
                <a:solidFill>
                  <a:srgbClr val="FF0000"/>
                </a:solidFill>
              </a:rPr>
              <a:t>:  Resembling BSS patterns, COMS success rates were high during the outbreak of the pandemic in Spring 2020.  Breaking away from BSS patterns, success rates in Sp2023 declined significantly from Sp2022.</a:t>
            </a:r>
          </a:p>
        </p:txBody>
      </p:sp>
    </p:spTree>
    <p:extLst>
      <p:ext uri="{BB962C8B-B14F-4D97-AF65-F5344CB8AC3E}">
        <p14:creationId xmlns:p14="http://schemas.microsoft.com/office/powerpoint/2010/main" val="2736569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3577DA-1DBF-4D0D-8C61-3F82DF291C59}"/>
              </a:ext>
            </a:extLst>
          </p:cNvPr>
          <p:cNvSpPr>
            <a:spLocks noGrp="1"/>
          </p:cNvSpPr>
          <p:nvPr>
            <p:ph type="title"/>
          </p:nvPr>
        </p:nvSpPr>
        <p:spPr>
          <a:xfrm>
            <a:off x="865776" y="486374"/>
            <a:ext cx="10515600" cy="1325563"/>
          </a:xfrm>
        </p:spPr>
        <p:txBody>
          <a:bodyPr/>
          <a:lstStyle/>
          <a:p>
            <a:r>
              <a:rPr lang="en-US" dirty="0"/>
              <a:t>Communication Studies Equity Gaps</a:t>
            </a:r>
            <a:br>
              <a:rPr lang="en-US" dirty="0"/>
            </a:br>
            <a:r>
              <a:rPr lang="en-US" dirty="0"/>
              <a:t>Last four Spring terms</a:t>
            </a:r>
          </a:p>
        </p:txBody>
      </p:sp>
      <p:pic>
        <p:nvPicPr>
          <p:cNvPr id="2" name="Picture 1">
            <a:extLst>
              <a:ext uri="{FF2B5EF4-FFF2-40B4-BE49-F238E27FC236}">
                <a16:creationId xmlns:a16="http://schemas.microsoft.com/office/drawing/2014/main" id="{D9D6AEFD-E8E7-BEB2-C7B5-F891EAB60BB4}"/>
              </a:ext>
            </a:extLst>
          </p:cNvPr>
          <p:cNvPicPr>
            <a:picLocks noChangeAspect="1"/>
          </p:cNvPicPr>
          <p:nvPr/>
        </p:nvPicPr>
        <p:blipFill>
          <a:blip r:embed="rId2"/>
          <a:stretch>
            <a:fillRect/>
          </a:stretch>
        </p:blipFill>
        <p:spPr>
          <a:xfrm>
            <a:off x="865776" y="2093572"/>
            <a:ext cx="10330946" cy="3905783"/>
          </a:xfrm>
          <a:prstGeom prst="rect">
            <a:avLst/>
          </a:prstGeom>
        </p:spPr>
      </p:pic>
    </p:spTree>
    <p:extLst>
      <p:ext uri="{BB962C8B-B14F-4D97-AF65-F5344CB8AC3E}">
        <p14:creationId xmlns:p14="http://schemas.microsoft.com/office/powerpoint/2010/main" val="1469113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34695-25B3-47F8-8B1B-5F8A6931A3F7}"/>
              </a:ext>
            </a:extLst>
          </p:cNvPr>
          <p:cNvSpPr>
            <a:spLocks noGrp="1"/>
          </p:cNvSpPr>
          <p:nvPr>
            <p:ph type="title"/>
          </p:nvPr>
        </p:nvSpPr>
        <p:spPr>
          <a:xfrm>
            <a:off x="838200" y="110603"/>
            <a:ext cx="10515600" cy="728384"/>
          </a:xfrm>
        </p:spPr>
        <p:txBody>
          <a:bodyPr>
            <a:normAutofit fontScale="90000"/>
          </a:bodyPr>
          <a:lstStyle/>
          <a:p>
            <a:r>
              <a:rPr lang="en-US" dirty="0"/>
              <a:t>BSS and COMS Equity Gaps (last 4 Spring terms)</a:t>
            </a:r>
          </a:p>
        </p:txBody>
      </p:sp>
      <p:sp>
        <p:nvSpPr>
          <p:cNvPr id="7" name="TextBox 6">
            <a:extLst>
              <a:ext uri="{FF2B5EF4-FFF2-40B4-BE49-F238E27FC236}">
                <a16:creationId xmlns:a16="http://schemas.microsoft.com/office/drawing/2014/main" id="{72153417-18E4-4D73-A664-9156FF24BEC4}"/>
              </a:ext>
            </a:extLst>
          </p:cNvPr>
          <p:cNvSpPr txBox="1"/>
          <p:nvPr/>
        </p:nvSpPr>
        <p:spPr>
          <a:xfrm rot="16200000">
            <a:off x="717814" y="4696399"/>
            <a:ext cx="1010213" cy="769441"/>
          </a:xfrm>
          <a:prstGeom prst="rect">
            <a:avLst/>
          </a:prstGeom>
          <a:noFill/>
        </p:spPr>
        <p:txBody>
          <a:bodyPr wrap="none" rtlCol="0">
            <a:spAutoFit/>
          </a:bodyPr>
          <a:lstStyle/>
          <a:p>
            <a:r>
              <a:rPr lang="en-US" sz="4400" dirty="0"/>
              <a:t>BSS</a:t>
            </a:r>
          </a:p>
        </p:txBody>
      </p:sp>
      <p:sp>
        <p:nvSpPr>
          <p:cNvPr id="8" name="TextBox 7">
            <a:extLst>
              <a:ext uri="{FF2B5EF4-FFF2-40B4-BE49-F238E27FC236}">
                <a16:creationId xmlns:a16="http://schemas.microsoft.com/office/drawing/2014/main" id="{0F928156-6A5B-413A-BFC2-ADEA60D5BC0B}"/>
              </a:ext>
            </a:extLst>
          </p:cNvPr>
          <p:cNvSpPr txBox="1"/>
          <p:nvPr/>
        </p:nvSpPr>
        <p:spPr>
          <a:xfrm rot="16200000">
            <a:off x="426605" y="2105599"/>
            <a:ext cx="1596784" cy="769441"/>
          </a:xfrm>
          <a:prstGeom prst="rect">
            <a:avLst/>
          </a:prstGeom>
          <a:noFill/>
        </p:spPr>
        <p:txBody>
          <a:bodyPr wrap="none" rtlCol="0">
            <a:spAutoFit/>
          </a:bodyPr>
          <a:lstStyle/>
          <a:p>
            <a:r>
              <a:rPr lang="en-US" sz="4400" dirty="0"/>
              <a:t>COMS</a:t>
            </a:r>
          </a:p>
        </p:txBody>
      </p:sp>
      <p:sp>
        <p:nvSpPr>
          <p:cNvPr id="3" name="TextBox 2">
            <a:extLst>
              <a:ext uri="{FF2B5EF4-FFF2-40B4-BE49-F238E27FC236}">
                <a16:creationId xmlns:a16="http://schemas.microsoft.com/office/drawing/2014/main" id="{E305F459-1F10-8439-87AF-34793AB7CE7C}"/>
              </a:ext>
            </a:extLst>
          </p:cNvPr>
          <p:cNvSpPr txBox="1"/>
          <p:nvPr/>
        </p:nvSpPr>
        <p:spPr>
          <a:xfrm>
            <a:off x="9635500" y="1092261"/>
            <a:ext cx="2450745" cy="2585323"/>
          </a:xfrm>
          <a:prstGeom prst="rect">
            <a:avLst/>
          </a:prstGeom>
          <a:solidFill>
            <a:schemeClr val="bg1"/>
          </a:solidFill>
          <a:ln w="15875">
            <a:solidFill>
              <a:srgbClr val="C00000"/>
            </a:solidFill>
          </a:ln>
        </p:spPr>
        <p:txBody>
          <a:bodyPr wrap="square" rtlCol="0">
            <a:spAutoFit/>
          </a:bodyPr>
          <a:lstStyle/>
          <a:p>
            <a:r>
              <a:rPr lang="en-US" dirty="0">
                <a:solidFill>
                  <a:srgbClr val="FF0000"/>
                </a:solidFill>
              </a:rPr>
              <a:t>Meeting Notes:  The equity gap for Black COMS students is 12%, which is higher than the division gap of 10.7%.  The equity gap for Latina/o COMS students roughly the same as the division gap.</a:t>
            </a:r>
          </a:p>
        </p:txBody>
      </p:sp>
      <p:pic>
        <p:nvPicPr>
          <p:cNvPr id="4" name="Picture 3">
            <a:extLst>
              <a:ext uri="{FF2B5EF4-FFF2-40B4-BE49-F238E27FC236}">
                <a16:creationId xmlns:a16="http://schemas.microsoft.com/office/drawing/2014/main" id="{981DE286-434B-7EA6-DD5C-C917DF8D5493}"/>
              </a:ext>
            </a:extLst>
          </p:cNvPr>
          <p:cNvPicPr>
            <a:picLocks noChangeAspect="1"/>
          </p:cNvPicPr>
          <p:nvPr/>
        </p:nvPicPr>
        <p:blipFill rotWithShape="1">
          <a:blip r:embed="rId2"/>
          <a:srcRect t="29639"/>
          <a:stretch/>
        </p:blipFill>
        <p:spPr>
          <a:xfrm>
            <a:off x="1677039" y="3930859"/>
            <a:ext cx="7966540" cy="2790550"/>
          </a:xfrm>
          <a:prstGeom prst="rect">
            <a:avLst/>
          </a:prstGeom>
        </p:spPr>
      </p:pic>
      <p:pic>
        <p:nvPicPr>
          <p:cNvPr id="9" name="Picture 8">
            <a:extLst>
              <a:ext uri="{FF2B5EF4-FFF2-40B4-BE49-F238E27FC236}">
                <a16:creationId xmlns:a16="http://schemas.microsoft.com/office/drawing/2014/main" id="{4A103880-72D2-B2DF-3F00-E0ED4FE034C7}"/>
              </a:ext>
            </a:extLst>
          </p:cNvPr>
          <p:cNvPicPr>
            <a:picLocks noChangeAspect="1"/>
          </p:cNvPicPr>
          <p:nvPr/>
        </p:nvPicPr>
        <p:blipFill>
          <a:blip r:embed="rId3"/>
          <a:stretch>
            <a:fillRect/>
          </a:stretch>
        </p:blipFill>
        <p:spPr>
          <a:xfrm>
            <a:off x="1774108" y="663450"/>
            <a:ext cx="7772400" cy="2938483"/>
          </a:xfrm>
          <a:prstGeom prst="rect">
            <a:avLst/>
          </a:prstGeom>
        </p:spPr>
      </p:pic>
    </p:spTree>
    <p:extLst>
      <p:ext uri="{BB962C8B-B14F-4D97-AF65-F5344CB8AC3E}">
        <p14:creationId xmlns:p14="http://schemas.microsoft.com/office/powerpoint/2010/main" val="1470652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CB2CE1-9A91-EA49-B035-89ED425D7E09}"/>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SLOs, Curriculum and Committee Assignments</a:t>
            </a:r>
            <a:endParaRPr lang="en-US" sz="4000" b="1" dirty="0">
              <a:solidFill>
                <a:srgbClr val="FF0000"/>
              </a:solidFill>
            </a:endParaRPr>
          </a:p>
        </p:txBody>
      </p:sp>
      <p:sp>
        <p:nvSpPr>
          <p:cNvPr id="3" name="Rectangle 2">
            <a:extLst>
              <a:ext uri="{FF2B5EF4-FFF2-40B4-BE49-F238E27FC236}">
                <a16:creationId xmlns:a16="http://schemas.microsoft.com/office/drawing/2014/main" id="{87603404-A313-4497-8D86-AD3BF55CD35C}"/>
              </a:ext>
            </a:extLst>
          </p:cNvPr>
          <p:cNvSpPr/>
          <p:nvPr/>
        </p:nvSpPr>
        <p:spPr>
          <a:xfrm>
            <a:off x="480259" y="2471889"/>
            <a:ext cx="4572000" cy="1323439"/>
          </a:xfrm>
          <a:prstGeom prst="rect">
            <a:avLst/>
          </a:prstGeom>
          <a:ln w="12700">
            <a:solidFill>
              <a:schemeClr val="accent1">
                <a:lumMod val="75000"/>
              </a:schemeClr>
            </a:solidFill>
          </a:ln>
        </p:spPr>
        <p:txBody>
          <a:bodyPr wrap="square">
            <a:spAutoFit/>
          </a:bodyPr>
          <a:lstStyle/>
          <a:p>
            <a:r>
              <a:rPr lang="en-US" sz="2000" b="1" u="sng" dirty="0">
                <a:solidFill>
                  <a:srgbClr val="FF0000"/>
                </a:solidFill>
                <a:latin typeface="Calibri" panose="020F0502020204030204" pitchFamily="34" charset="0"/>
                <a:ea typeface="Calibri" panose="020F0502020204030204" pitchFamily="34" charset="0"/>
              </a:rPr>
              <a:t>Spring 2022 – SLOs and PLOs</a:t>
            </a:r>
          </a:p>
          <a:p>
            <a:r>
              <a:rPr lang="en-US" sz="2000" dirty="0">
                <a:solidFill>
                  <a:srgbClr val="FF0000"/>
                </a:solidFill>
                <a:latin typeface="Calibri" panose="020F0502020204030204" pitchFamily="34" charset="0"/>
                <a:ea typeface="Calibri" panose="020F0502020204030204" pitchFamily="34" charset="0"/>
              </a:rPr>
              <a:t>  All done.</a:t>
            </a:r>
          </a:p>
          <a:p>
            <a:r>
              <a:rPr lang="en-US" sz="2000" b="1" u="sng" dirty="0">
                <a:solidFill>
                  <a:srgbClr val="FF0000"/>
                </a:solidFill>
                <a:latin typeface="Calibri" panose="020F0502020204030204" pitchFamily="34" charset="0"/>
                <a:ea typeface="Calibri" panose="020F0502020204030204" pitchFamily="34" charset="0"/>
              </a:rPr>
              <a:t>Fall 2022</a:t>
            </a:r>
          </a:p>
          <a:p>
            <a:r>
              <a:rPr lang="en-US" sz="2000" dirty="0">
                <a:solidFill>
                  <a:srgbClr val="FF0000"/>
                </a:solidFill>
                <a:latin typeface="Calibri" panose="020F0502020204030204" pitchFamily="34" charset="0"/>
                <a:ea typeface="Calibri" panose="020F0502020204030204" pitchFamily="34" charset="0"/>
              </a:rPr>
              <a:t>  Brittany is on it!</a:t>
            </a:r>
          </a:p>
        </p:txBody>
      </p:sp>
      <p:sp>
        <p:nvSpPr>
          <p:cNvPr id="11" name="Rectangle 10">
            <a:extLst>
              <a:ext uri="{FF2B5EF4-FFF2-40B4-BE49-F238E27FC236}">
                <a16:creationId xmlns:a16="http://schemas.microsoft.com/office/drawing/2014/main" id="{8C26BFB0-AB07-4B2A-AC6F-A3ABD18D16D4}"/>
              </a:ext>
            </a:extLst>
          </p:cNvPr>
          <p:cNvSpPr/>
          <p:nvPr/>
        </p:nvSpPr>
        <p:spPr>
          <a:xfrm>
            <a:off x="459350" y="4203279"/>
            <a:ext cx="4572001" cy="2246769"/>
          </a:xfrm>
          <a:prstGeom prst="rect">
            <a:avLst/>
          </a:prstGeom>
          <a:ln w="12700">
            <a:solidFill>
              <a:schemeClr val="accent1">
                <a:lumMod val="75000"/>
              </a:schemeClr>
            </a:solidFill>
          </a:ln>
        </p:spPr>
        <p:txBody>
          <a:bodyPr wrap="square">
            <a:spAutoFit/>
          </a:bodyPr>
          <a:lstStyle/>
          <a:p>
            <a:r>
              <a:rPr lang="en-US" sz="2000" b="1" u="sng" dirty="0">
                <a:solidFill>
                  <a:srgbClr val="FF0000"/>
                </a:solidFill>
                <a:latin typeface="Calibri" panose="020F0502020204030204" pitchFamily="34" charset="0"/>
                <a:ea typeface="Calibri" panose="020F0502020204030204" pitchFamily="34" charset="0"/>
              </a:rPr>
              <a:t>Curriculum</a:t>
            </a:r>
            <a:endParaRPr lang="en-US" sz="2000" u="sng" dirty="0">
              <a:solidFill>
                <a:srgbClr val="FF0000"/>
              </a:solidFill>
              <a:latin typeface="Calibri" panose="020F0502020204030204" pitchFamily="34" charset="0"/>
              <a:ea typeface="Calibri" panose="020F0502020204030204" pitchFamily="34" charset="0"/>
            </a:endParaRPr>
          </a:p>
          <a:p>
            <a:r>
              <a:rPr lang="en-US" sz="2000" dirty="0">
                <a:solidFill>
                  <a:srgbClr val="FF0000"/>
                </a:solidFill>
                <a:latin typeface="Calibri" panose="020F0502020204030204" pitchFamily="34" charset="0"/>
                <a:ea typeface="Calibri" panose="020F0502020204030204" pitchFamily="34" charset="0"/>
              </a:rPr>
              <a:t>The department is reviewing and revising its courses to fit into new </a:t>
            </a:r>
            <a:r>
              <a:rPr lang="en-US" sz="2000" dirty="0" err="1">
                <a:solidFill>
                  <a:srgbClr val="FF0000"/>
                </a:solidFill>
                <a:latin typeface="Calibri" panose="020F0502020204030204" pitchFamily="34" charset="0"/>
                <a:ea typeface="Calibri" panose="020F0502020204030204" pitchFamily="34" charset="0"/>
              </a:rPr>
              <a:t>CalGETC</a:t>
            </a:r>
            <a:r>
              <a:rPr lang="en-US" sz="2000" dirty="0">
                <a:solidFill>
                  <a:srgbClr val="FF0000"/>
                </a:solidFill>
                <a:latin typeface="Calibri" panose="020F0502020204030204" pitchFamily="34" charset="0"/>
                <a:ea typeface="Calibri" panose="020F0502020204030204" pitchFamily="34" charset="0"/>
              </a:rPr>
              <a:t> categories.(</a:t>
            </a:r>
            <a:r>
              <a:rPr lang="en-US" sz="2000" dirty="0" err="1">
                <a:solidFill>
                  <a:srgbClr val="FF0000"/>
                </a:solidFill>
                <a:latin typeface="Calibri" panose="020F0502020204030204" pitchFamily="34" charset="0"/>
                <a:ea typeface="Calibri" panose="020F0502020204030204" pitchFamily="34" charset="0"/>
              </a:rPr>
              <a:t>i.e</a:t>
            </a:r>
            <a:r>
              <a:rPr lang="en-US" sz="2000" dirty="0">
                <a:solidFill>
                  <a:srgbClr val="FF0000"/>
                </a:solidFill>
                <a:latin typeface="Calibri" panose="020F0502020204030204" pitchFamily="34" charset="0"/>
                <a:ea typeface="Calibri" panose="020F0502020204030204" pitchFamily="34" charset="0"/>
              </a:rPr>
              <a:t> 100, 120, 130, 260, 265, 275). Those courses will need to be offered in Fall 2025 and must align with CID.  </a:t>
            </a:r>
          </a:p>
        </p:txBody>
      </p:sp>
      <p:sp>
        <p:nvSpPr>
          <p:cNvPr id="13" name="Rectangle 12">
            <a:extLst>
              <a:ext uri="{FF2B5EF4-FFF2-40B4-BE49-F238E27FC236}">
                <a16:creationId xmlns:a16="http://schemas.microsoft.com/office/drawing/2014/main" id="{A4032463-9A13-4D78-AF96-9215B6835395}"/>
              </a:ext>
            </a:extLst>
          </p:cNvPr>
          <p:cNvSpPr/>
          <p:nvPr/>
        </p:nvSpPr>
        <p:spPr>
          <a:xfrm>
            <a:off x="5532518" y="4932246"/>
            <a:ext cx="6130095" cy="1631216"/>
          </a:xfrm>
          <a:prstGeom prst="rect">
            <a:avLst/>
          </a:prstGeom>
          <a:ln w="12700">
            <a:solidFill>
              <a:schemeClr val="accent1">
                <a:lumMod val="75000"/>
              </a:schemeClr>
            </a:solidFill>
          </a:ln>
        </p:spPr>
        <p:txBody>
          <a:bodyPr wrap="square">
            <a:spAutoFit/>
          </a:bodyPr>
          <a:lstStyle/>
          <a:p>
            <a:r>
              <a:rPr lang="en-US" sz="2000" b="1" u="sng" dirty="0">
                <a:solidFill>
                  <a:srgbClr val="FF0000"/>
                </a:solidFill>
                <a:latin typeface="Calibri" panose="020F0502020204030204" pitchFamily="34" charset="0"/>
                <a:ea typeface="Calibri" panose="020F0502020204030204" pitchFamily="34" charset="0"/>
              </a:rPr>
              <a:t>Committee Assignments</a:t>
            </a:r>
            <a:endParaRPr lang="en-US" sz="2000" u="sng" dirty="0">
              <a:solidFill>
                <a:srgbClr val="FF0000"/>
              </a:solidFill>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000" dirty="0">
                <a:solidFill>
                  <a:srgbClr val="FF0000"/>
                </a:solidFill>
                <a:latin typeface="Calibri" panose="020F0502020204030204" pitchFamily="34" charset="0"/>
                <a:ea typeface="Calibri" panose="020F0502020204030204" pitchFamily="34" charset="0"/>
              </a:rPr>
              <a:t>Division Council – Mark Crossman</a:t>
            </a:r>
          </a:p>
          <a:p>
            <a:pPr marL="342900" indent="-342900">
              <a:buFont typeface="Arial" panose="020B0604020202020204" pitchFamily="34" charset="0"/>
              <a:buChar char="•"/>
            </a:pPr>
            <a:r>
              <a:rPr lang="en-US" sz="2000" dirty="0">
                <a:solidFill>
                  <a:srgbClr val="FF0000"/>
                </a:solidFill>
                <a:latin typeface="Calibri" panose="020F0502020204030204" pitchFamily="34" charset="0"/>
                <a:ea typeface="Calibri" panose="020F0502020204030204" pitchFamily="34" charset="0"/>
              </a:rPr>
              <a:t>BSS Curriculum Committee - Davidson</a:t>
            </a:r>
          </a:p>
          <a:p>
            <a:pPr marL="342900" indent="-342900">
              <a:buFont typeface="Arial" panose="020B0604020202020204" pitchFamily="34" charset="0"/>
              <a:buChar char="•"/>
            </a:pPr>
            <a:r>
              <a:rPr lang="en-US" sz="2000" dirty="0">
                <a:solidFill>
                  <a:srgbClr val="FF0000"/>
                </a:solidFill>
                <a:latin typeface="Calibri" panose="020F0502020204030204" pitchFamily="34" charset="0"/>
                <a:ea typeface="Calibri" panose="020F0502020204030204" pitchFamily="34" charset="0"/>
              </a:rPr>
              <a:t>BSS Assessment Committee – Brittany Hubble</a:t>
            </a:r>
          </a:p>
          <a:p>
            <a:pPr marL="342900" indent="-342900">
              <a:buFont typeface="Arial" panose="020B0604020202020204" pitchFamily="34" charset="0"/>
              <a:buChar char="•"/>
            </a:pPr>
            <a:r>
              <a:rPr lang="en-US" sz="2000" dirty="0">
                <a:solidFill>
                  <a:srgbClr val="FF0000"/>
                </a:solidFill>
                <a:latin typeface="Calibri" panose="020F0502020204030204" pitchFamily="34" charset="0"/>
                <a:ea typeface="Calibri" panose="020F0502020204030204" pitchFamily="34" charset="0"/>
              </a:rPr>
              <a:t>BSS Load Committee – Diana Crossman</a:t>
            </a:r>
          </a:p>
        </p:txBody>
      </p:sp>
      <p:sp>
        <p:nvSpPr>
          <p:cNvPr id="4" name="TextBox 3">
            <a:extLst>
              <a:ext uri="{FF2B5EF4-FFF2-40B4-BE49-F238E27FC236}">
                <a16:creationId xmlns:a16="http://schemas.microsoft.com/office/drawing/2014/main" id="{3F4EC6A7-E636-744D-A77E-8605C5769455}"/>
              </a:ext>
            </a:extLst>
          </p:cNvPr>
          <p:cNvSpPr txBox="1"/>
          <p:nvPr/>
        </p:nvSpPr>
        <p:spPr>
          <a:xfrm>
            <a:off x="5560914" y="1798288"/>
            <a:ext cx="6130095" cy="2862322"/>
          </a:xfrm>
          <a:prstGeom prst="rect">
            <a:avLst/>
          </a:prstGeom>
          <a:solidFill>
            <a:schemeClr val="bg1"/>
          </a:solidFill>
          <a:ln w="15875">
            <a:solidFill>
              <a:srgbClr val="C00000"/>
            </a:solidFill>
          </a:ln>
        </p:spPr>
        <p:txBody>
          <a:bodyPr wrap="square" rtlCol="0">
            <a:spAutoFit/>
          </a:bodyPr>
          <a:lstStyle/>
          <a:p>
            <a:r>
              <a:rPr lang="en-US" sz="2000" b="1" u="sng" dirty="0">
                <a:solidFill>
                  <a:srgbClr val="FF0000"/>
                </a:solidFill>
              </a:rPr>
              <a:t>Meeting Notes</a:t>
            </a:r>
            <a:r>
              <a:rPr lang="en-US" sz="2000" dirty="0">
                <a:solidFill>
                  <a:srgbClr val="FF0000"/>
                </a:solidFill>
              </a:rPr>
              <a:t>:  The department discussed SLOs and curriculum revisions and reviewed committee assignments.  The department asserts that 10</a:t>
            </a:r>
            <a:r>
              <a:rPr lang="en-US" sz="2000" baseline="30000" dirty="0">
                <a:solidFill>
                  <a:srgbClr val="FF0000"/>
                </a:solidFill>
              </a:rPr>
              <a:t>th</a:t>
            </a:r>
            <a:r>
              <a:rPr lang="en-US" sz="2000" dirty="0">
                <a:solidFill>
                  <a:srgbClr val="FF0000"/>
                </a:solidFill>
              </a:rPr>
              <a:t> grade students do not have the maturity and academic skill set to be successful in dual enrollment courses.  Faculty who have taught COMS courses to high school students report they need to simplify the content in order to provide sufficient instruction.  They would like to remove 130 from the list of courses available to 10</a:t>
            </a:r>
            <a:r>
              <a:rPr lang="en-US" sz="2000" baseline="30000" dirty="0">
                <a:solidFill>
                  <a:srgbClr val="FF0000"/>
                </a:solidFill>
              </a:rPr>
              <a:t>th</a:t>
            </a:r>
            <a:r>
              <a:rPr lang="en-US" sz="2000" dirty="0">
                <a:solidFill>
                  <a:srgbClr val="FF0000"/>
                </a:solidFill>
              </a:rPr>
              <a:t> grade students.</a:t>
            </a:r>
          </a:p>
        </p:txBody>
      </p:sp>
    </p:spTree>
    <p:extLst>
      <p:ext uri="{BB962C8B-B14F-4D97-AF65-F5344CB8AC3E}">
        <p14:creationId xmlns:p14="http://schemas.microsoft.com/office/powerpoint/2010/main" val="341778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7" y="348865"/>
            <a:ext cx="10044023" cy="877729"/>
          </a:xfrm>
        </p:spPr>
        <p:txBody>
          <a:bodyPr anchor="ctr">
            <a:normAutofit/>
          </a:bodyPr>
          <a:lstStyle/>
          <a:p>
            <a:r>
              <a:rPr lang="en-US" sz="3600" dirty="0">
                <a:solidFill>
                  <a:srgbClr val="FFFFFF"/>
                </a:solidFill>
              </a:rPr>
              <a:t>Social Sciences Building</a:t>
            </a:r>
          </a:p>
        </p:txBody>
      </p:sp>
      <p:sp>
        <p:nvSpPr>
          <p:cNvPr id="8" name="TextBox 7">
            <a:extLst>
              <a:ext uri="{FF2B5EF4-FFF2-40B4-BE49-F238E27FC236}">
                <a16:creationId xmlns:a16="http://schemas.microsoft.com/office/drawing/2014/main" id="{69A13846-2892-4A33-802F-46424F0CB4A6}"/>
              </a:ext>
            </a:extLst>
          </p:cNvPr>
          <p:cNvSpPr txBox="1"/>
          <p:nvPr/>
        </p:nvSpPr>
        <p:spPr>
          <a:xfrm>
            <a:off x="1201036" y="1924820"/>
            <a:ext cx="9414577" cy="2677656"/>
          </a:xfrm>
          <a:prstGeom prst="rect">
            <a:avLst/>
          </a:prstGeom>
          <a:noFill/>
        </p:spPr>
        <p:txBody>
          <a:bodyPr wrap="square" rtlCol="0">
            <a:spAutoFit/>
          </a:bodyPr>
          <a:lstStyle/>
          <a:p>
            <a:r>
              <a:rPr lang="en-US" sz="2800" b="1" u="sng" dirty="0">
                <a:solidFill>
                  <a:srgbClr val="FF0000"/>
                </a:solidFill>
              </a:rPr>
              <a:t>Meeting Notes</a:t>
            </a:r>
            <a:r>
              <a:rPr lang="en-US" sz="2800" dirty="0">
                <a:solidFill>
                  <a:srgbClr val="FF0000"/>
                </a:solidFill>
              </a:rPr>
              <a:t>: The other BSS faculty have moved out of the SOCS building and the offices are ready for occupation by COMS faculty.  Several COMS faculty would like to move into the offices this Fall and begin teaching in the building.  Francesca and Brittany are working on creating the new squad room in SOCS 117.  Furniture is being moved in.  </a:t>
            </a:r>
          </a:p>
        </p:txBody>
      </p:sp>
    </p:spTree>
    <p:extLst>
      <p:ext uri="{BB962C8B-B14F-4D97-AF65-F5344CB8AC3E}">
        <p14:creationId xmlns:p14="http://schemas.microsoft.com/office/powerpoint/2010/main" val="4030162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714372" y="358066"/>
            <a:ext cx="5614991" cy="877729"/>
          </a:xfrm>
        </p:spPr>
        <p:txBody>
          <a:bodyPr anchor="ctr">
            <a:normAutofit fontScale="90000"/>
          </a:bodyPr>
          <a:lstStyle/>
          <a:p>
            <a:r>
              <a:rPr lang="en-US" sz="3600" dirty="0">
                <a:solidFill>
                  <a:srgbClr val="FFFFFF"/>
                </a:solidFill>
              </a:rPr>
              <a:t>Communication Studies Department Meeting Attendance</a:t>
            </a:r>
          </a:p>
        </p:txBody>
      </p:sp>
      <p:sp>
        <p:nvSpPr>
          <p:cNvPr id="3" name="TextBox 2">
            <a:extLst>
              <a:ext uri="{FF2B5EF4-FFF2-40B4-BE49-F238E27FC236}">
                <a16:creationId xmlns:a16="http://schemas.microsoft.com/office/drawing/2014/main" id="{4FD7BD12-F1D3-9C72-1D56-9CB3B5FBDFBE}"/>
              </a:ext>
            </a:extLst>
          </p:cNvPr>
          <p:cNvSpPr txBox="1"/>
          <p:nvPr/>
        </p:nvSpPr>
        <p:spPr>
          <a:xfrm>
            <a:off x="7268293" y="473765"/>
            <a:ext cx="4635261" cy="646331"/>
          </a:xfrm>
          <a:prstGeom prst="rect">
            <a:avLst/>
          </a:prstGeom>
          <a:solidFill>
            <a:schemeClr val="bg1"/>
          </a:solidFill>
          <a:ln w="15875">
            <a:solidFill>
              <a:srgbClr val="C00000"/>
            </a:solidFill>
          </a:ln>
        </p:spPr>
        <p:txBody>
          <a:bodyPr wrap="square" rtlCol="0">
            <a:spAutoFit/>
          </a:bodyPr>
          <a:lstStyle/>
          <a:p>
            <a:r>
              <a:rPr lang="en-US" u="sng" dirty="0">
                <a:solidFill>
                  <a:srgbClr val="FF0000"/>
                </a:solidFill>
              </a:rPr>
              <a:t>Meeting Notes </a:t>
            </a:r>
            <a:r>
              <a:rPr lang="en-US" dirty="0">
                <a:solidFill>
                  <a:srgbClr val="FF0000"/>
                </a:solidFill>
              </a:rPr>
              <a:t>are found in red text embedded in the PowerPoint.  </a:t>
            </a:r>
          </a:p>
        </p:txBody>
      </p:sp>
      <p:sp>
        <p:nvSpPr>
          <p:cNvPr id="5" name="TextBox 4">
            <a:extLst>
              <a:ext uri="{FF2B5EF4-FFF2-40B4-BE49-F238E27FC236}">
                <a16:creationId xmlns:a16="http://schemas.microsoft.com/office/drawing/2014/main" id="{9F6378C4-680D-9F87-766B-262CB6C60385}"/>
              </a:ext>
            </a:extLst>
          </p:cNvPr>
          <p:cNvSpPr txBox="1"/>
          <p:nvPr/>
        </p:nvSpPr>
        <p:spPr>
          <a:xfrm>
            <a:off x="499435" y="2215052"/>
            <a:ext cx="2865272" cy="3970318"/>
          </a:xfrm>
          <a:prstGeom prst="rect">
            <a:avLst/>
          </a:prstGeom>
          <a:noFill/>
        </p:spPr>
        <p:txBody>
          <a:bodyPr wrap="none" rtlCol="0">
            <a:spAutoFit/>
          </a:bodyPr>
          <a:lstStyle/>
          <a:p>
            <a:r>
              <a:rPr lang="en-US" dirty="0"/>
              <a:t>Lizette Alonso</a:t>
            </a:r>
          </a:p>
          <a:p>
            <a:r>
              <a:rPr lang="en-US" dirty="0"/>
              <a:t>Julia Anderson</a:t>
            </a:r>
          </a:p>
          <a:p>
            <a:r>
              <a:rPr lang="en-US" dirty="0"/>
              <a:t>Francesca Bishop</a:t>
            </a:r>
          </a:p>
          <a:p>
            <a:r>
              <a:rPr lang="en-US" dirty="0"/>
              <a:t>Trisha </a:t>
            </a:r>
            <a:r>
              <a:rPr lang="en-US" dirty="0" err="1"/>
              <a:t>Brodak</a:t>
            </a:r>
            <a:r>
              <a:rPr lang="en-US" dirty="0"/>
              <a:t>-Silva</a:t>
            </a:r>
          </a:p>
          <a:p>
            <a:r>
              <a:rPr lang="en-US" dirty="0"/>
              <a:t>Diana Crossman</a:t>
            </a:r>
          </a:p>
          <a:p>
            <a:r>
              <a:rPr lang="en-US" dirty="0"/>
              <a:t>Mark Crossman</a:t>
            </a:r>
          </a:p>
          <a:p>
            <a:r>
              <a:rPr lang="en-US" dirty="0"/>
              <a:t>Jason Davidson</a:t>
            </a:r>
          </a:p>
          <a:p>
            <a:r>
              <a:rPr lang="en-US" dirty="0"/>
              <a:t>Joseph Evans</a:t>
            </a:r>
          </a:p>
          <a:p>
            <a:r>
              <a:rPr lang="en-US" dirty="0"/>
              <a:t>Wesley Hernandez</a:t>
            </a:r>
          </a:p>
          <a:p>
            <a:r>
              <a:rPr lang="en-US" dirty="0"/>
              <a:t>Brittany Hubble</a:t>
            </a:r>
          </a:p>
          <a:p>
            <a:r>
              <a:rPr lang="en-US" dirty="0"/>
              <a:t>Kelly Janke</a:t>
            </a:r>
          </a:p>
          <a:p>
            <a:r>
              <a:rPr lang="en-US" dirty="0"/>
              <a:t>Lilly Johnson</a:t>
            </a:r>
          </a:p>
          <a:p>
            <a:r>
              <a:rPr lang="en-US" dirty="0"/>
              <a:t>Casey Jones</a:t>
            </a:r>
          </a:p>
          <a:p>
            <a:r>
              <a:rPr lang="en-US" dirty="0"/>
              <a:t>Charmaine </a:t>
            </a:r>
            <a:r>
              <a:rPr lang="en-US" dirty="0" err="1"/>
              <a:t>Kaimikaua</a:t>
            </a:r>
            <a:r>
              <a:rPr lang="en-US" dirty="0"/>
              <a:t>-Green</a:t>
            </a:r>
          </a:p>
        </p:txBody>
      </p:sp>
      <p:sp>
        <p:nvSpPr>
          <p:cNvPr id="9" name="TextBox 8">
            <a:extLst>
              <a:ext uri="{FF2B5EF4-FFF2-40B4-BE49-F238E27FC236}">
                <a16:creationId xmlns:a16="http://schemas.microsoft.com/office/drawing/2014/main" id="{29458038-A247-5646-4057-302AEA2824D9}"/>
              </a:ext>
            </a:extLst>
          </p:cNvPr>
          <p:cNvSpPr txBox="1"/>
          <p:nvPr/>
        </p:nvSpPr>
        <p:spPr>
          <a:xfrm>
            <a:off x="4734284" y="2201254"/>
            <a:ext cx="2311476" cy="3693319"/>
          </a:xfrm>
          <a:prstGeom prst="rect">
            <a:avLst/>
          </a:prstGeom>
          <a:noFill/>
        </p:spPr>
        <p:txBody>
          <a:bodyPr wrap="square">
            <a:spAutoFit/>
          </a:bodyPr>
          <a:lstStyle/>
          <a:p>
            <a:r>
              <a:rPr lang="en-US" dirty="0"/>
              <a:t>Larry Leach</a:t>
            </a:r>
          </a:p>
          <a:p>
            <a:r>
              <a:rPr lang="en-US" dirty="0"/>
              <a:t>Rodolfo Lopez</a:t>
            </a:r>
          </a:p>
          <a:p>
            <a:r>
              <a:rPr lang="en-US" dirty="0"/>
              <a:t>Julie Matos</a:t>
            </a:r>
          </a:p>
          <a:p>
            <a:r>
              <a:rPr lang="en-US" dirty="0"/>
              <a:t>Julia Matthews</a:t>
            </a:r>
          </a:p>
          <a:p>
            <a:r>
              <a:rPr lang="en-US" dirty="0" err="1"/>
              <a:t>Daryle</a:t>
            </a:r>
            <a:r>
              <a:rPr lang="en-US" dirty="0"/>
              <a:t> Nagano</a:t>
            </a:r>
          </a:p>
          <a:p>
            <a:r>
              <a:rPr lang="en-US" dirty="0"/>
              <a:t>Valerie Ortega</a:t>
            </a:r>
          </a:p>
          <a:p>
            <a:r>
              <a:rPr lang="en-US" dirty="0"/>
              <a:t>Elyse Peterson</a:t>
            </a:r>
          </a:p>
          <a:p>
            <a:r>
              <a:rPr lang="en-US" dirty="0" err="1"/>
              <a:t>Fariba</a:t>
            </a:r>
            <a:r>
              <a:rPr lang="en-US" dirty="0"/>
              <a:t> Sadeghi-Tabrizi</a:t>
            </a:r>
          </a:p>
          <a:p>
            <a:r>
              <a:rPr lang="en-US" dirty="0"/>
              <a:t>Chantel Solomon</a:t>
            </a:r>
          </a:p>
          <a:p>
            <a:r>
              <a:rPr lang="en-US" dirty="0"/>
              <a:t>Warren (</a:t>
            </a:r>
            <a:r>
              <a:rPr lang="en-US" dirty="0" err="1"/>
              <a:t>DeRod</a:t>
            </a:r>
            <a:r>
              <a:rPr lang="en-US" dirty="0"/>
              <a:t>) Taylor</a:t>
            </a:r>
          </a:p>
          <a:p>
            <a:r>
              <a:rPr lang="en-US" dirty="0" err="1"/>
              <a:t>Chizoba</a:t>
            </a:r>
            <a:r>
              <a:rPr lang="en-US" dirty="0"/>
              <a:t> </a:t>
            </a:r>
            <a:r>
              <a:rPr lang="en-US" dirty="0" err="1"/>
              <a:t>Udeorji</a:t>
            </a:r>
            <a:endParaRPr lang="en-US" dirty="0"/>
          </a:p>
          <a:p>
            <a:r>
              <a:rPr lang="en-US" dirty="0"/>
              <a:t>Helene Wagner</a:t>
            </a:r>
          </a:p>
          <a:p>
            <a:r>
              <a:rPr lang="en-US" dirty="0"/>
              <a:t>Chris Wells</a:t>
            </a:r>
          </a:p>
        </p:txBody>
      </p:sp>
      <p:sp>
        <p:nvSpPr>
          <p:cNvPr id="10" name="TextBox 9">
            <a:extLst>
              <a:ext uri="{FF2B5EF4-FFF2-40B4-BE49-F238E27FC236}">
                <a16:creationId xmlns:a16="http://schemas.microsoft.com/office/drawing/2014/main" id="{D5AD540F-EF18-0B04-E807-1511D7EF30E2}"/>
              </a:ext>
            </a:extLst>
          </p:cNvPr>
          <p:cNvSpPr txBox="1"/>
          <p:nvPr/>
        </p:nvSpPr>
        <p:spPr>
          <a:xfrm>
            <a:off x="8415337" y="2201254"/>
            <a:ext cx="3113609" cy="1200329"/>
          </a:xfrm>
          <a:prstGeom prst="rect">
            <a:avLst/>
          </a:prstGeom>
          <a:noFill/>
        </p:spPr>
        <p:txBody>
          <a:bodyPr wrap="none" rtlCol="0">
            <a:spAutoFit/>
          </a:bodyPr>
          <a:lstStyle/>
          <a:p>
            <a:r>
              <a:rPr lang="en-US" dirty="0"/>
              <a:t>Dean:  Christina Gold</a:t>
            </a:r>
          </a:p>
          <a:p>
            <a:r>
              <a:rPr lang="en-US" dirty="0"/>
              <a:t>Assoc. Dean:  Irena </a:t>
            </a:r>
            <a:r>
              <a:rPr lang="en-US" dirty="0" err="1"/>
              <a:t>Zugic</a:t>
            </a:r>
            <a:endParaRPr lang="en-US" dirty="0"/>
          </a:p>
          <a:p>
            <a:r>
              <a:rPr lang="en-US" dirty="0"/>
              <a:t>Admin Clerk:  Cecelia </a:t>
            </a:r>
            <a:r>
              <a:rPr lang="en-US" dirty="0" err="1"/>
              <a:t>Mataalii</a:t>
            </a:r>
            <a:endParaRPr lang="en-US" dirty="0"/>
          </a:p>
          <a:p>
            <a:r>
              <a:rPr lang="en-US" dirty="0"/>
              <a:t>Division Counselor: Cheryl Kroll</a:t>
            </a:r>
          </a:p>
        </p:txBody>
      </p:sp>
      <p:pic>
        <p:nvPicPr>
          <p:cNvPr id="16" name="Graphic 15" descr="Badge Tick1 outline">
            <a:extLst>
              <a:ext uri="{FF2B5EF4-FFF2-40B4-BE49-F238E27FC236}">
                <a16:creationId xmlns:a16="http://schemas.microsoft.com/office/drawing/2014/main" id="{3AD28A05-6A41-19F0-5D58-955ECCB4050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84037" y="2227132"/>
            <a:ext cx="317810" cy="317810"/>
          </a:xfrm>
          <a:prstGeom prst="rect">
            <a:avLst/>
          </a:prstGeom>
        </p:spPr>
      </p:pic>
      <p:pic>
        <p:nvPicPr>
          <p:cNvPr id="17" name="Graphic 16" descr="Badge Tick1 outline">
            <a:extLst>
              <a:ext uri="{FF2B5EF4-FFF2-40B4-BE49-F238E27FC236}">
                <a16:creationId xmlns:a16="http://schemas.microsoft.com/office/drawing/2014/main" id="{7F509E38-2EFF-00F5-41EF-1C0226E352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0528" y="2801418"/>
            <a:ext cx="317810" cy="317810"/>
          </a:xfrm>
          <a:prstGeom prst="rect">
            <a:avLst/>
          </a:prstGeom>
        </p:spPr>
      </p:pic>
      <p:pic>
        <p:nvPicPr>
          <p:cNvPr id="18" name="Graphic 17" descr="Badge Tick1 outline">
            <a:extLst>
              <a:ext uri="{FF2B5EF4-FFF2-40B4-BE49-F238E27FC236}">
                <a16:creationId xmlns:a16="http://schemas.microsoft.com/office/drawing/2014/main" id="{C5BB8173-7CD0-1160-32DE-68F00E7671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15436" y="3362616"/>
            <a:ext cx="317810" cy="317810"/>
          </a:xfrm>
          <a:prstGeom prst="rect">
            <a:avLst/>
          </a:prstGeom>
        </p:spPr>
      </p:pic>
      <p:pic>
        <p:nvPicPr>
          <p:cNvPr id="19" name="Graphic 18" descr="Badge Tick1 outline">
            <a:extLst>
              <a:ext uri="{FF2B5EF4-FFF2-40B4-BE49-F238E27FC236}">
                <a16:creationId xmlns:a16="http://schemas.microsoft.com/office/drawing/2014/main" id="{6BB40AF1-F1D3-61B6-47AC-D2BF92E3CEC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3133" y="3627377"/>
            <a:ext cx="317810" cy="317810"/>
          </a:xfrm>
          <a:prstGeom prst="rect">
            <a:avLst/>
          </a:prstGeom>
        </p:spPr>
      </p:pic>
      <p:pic>
        <p:nvPicPr>
          <p:cNvPr id="20" name="Graphic 19" descr="Badge Tick1 outline">
            <a:extLst>
              <a:ext uri="{FF2B5EF4-FFF2-40B4-BE49-F238E27FC236}">
                <a16:creationId xmlns:a16="http://schemas.microsoft.com/office/drawing/2014/main" id="{6E6A9A1D-85BC-D726-43EC-03F5B15990A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3174" y="4209948"/>
            <a:ext cx="317810" cy="317810"/>
          </a:xfrm>
          <a:prstGeom prst="rect">
            <a:avLst/>
          </a:prstGeom>
        </p:spPr>
      </p:pic>
      <p:pic>
        <p:nvPicPr>
          <p:cNvPr id="21" name="Graphic 20" descr="Badge Tick1 outline">
            <a:extLst>
              <a:ext uri="{FF2B5EF4-FFF2-40B4-BE49-F238E27FC236}">
                <a16:creationId xmlns:a16="http://schemas.microsoft.com/office/drawing/2014/main" id="{8E9D5A64-9436-F1B5-A389-2A1D2C6224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3413" y="3882401"/>
            <a:ext cx="317810" cy="317810"/>
          </a:xfrm>
          <a:prstGeom prst="rect">
            <a:avLst/>
          </a:prstGeom>
        </p:spPr>
      </p:pic>
      <p:pic>
        <p:nvPicPr>
          <p:cNvPr id="23" name="Graphic 22" descr="Badge Tick1 outline">
            <a:extLst>
              <a:ext uri="{FF2B5EF4-FFF2-40B4-BE49-F238E27FC236}">
                <a16:creationId xmlns:a16="http://schemas.microsoft.com/office/drawing/2014/main" id="{E7FEACA8-F5BE-4951-68D8-DA90FBF2234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75378" y="2251288"/>
            <a:ext cx="317810" cy="317810"/>
          </a:xfrm>
          <a:prstGeom prst="rect">
            <a:avLst/>
          </a:prstGeom>
        </p:spPr>
      </p:pic>
      <p:pic>
        <p:nvPicPr>
          <p:cNvPr id="25" name="Graphic 24" descr="Badge Tick1 outline">
            <a:extLst>
              <a:ext uri="{FF2B5EF4-FFF2-40B4-BE49-F238E27FC236}">
                <a16:creationId xmlns:a16="http://schemas.microsoft.com/office/drawing/2014/main" id="{7A00EAAA-E786-51E1-4A2C-B1189D89FF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15436" y="4705168"/>
            <a:ext cx="317810" cy="317810"/>
          </a:xfrm>
          <a:prstGeom prst="rect">
            <a:avLst/>
          </a:prstGeom>
        </p:spPr>
      </p:pic>
      <p:pic>
        <p:nvPicPr>
          <p:cNvPr id="27" name="Graphic 26" descr="Badge Tick1 outline">
            <a:extLst>
              <a:ext uri="{FF2B5EF4-FFF2-40B4-BE49-F238E27FC236}">
                <a16:creationId xmlns:a16="http://schemas.microsoft.com/office/drawing/2014/main" id="{1BAC507D-B6D6-B32B-D3A0-B015019876B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15720" y="5532159"/>
            <a:ext cx="317810" cy="317810"/>
          </a:xfrm>
          <a:prstGeom prst="rect">
            <a:avLst/>
          </a:prstGeom>
        </p:spPr>
      </p:pic>
      <p:pic>
        <p:nvPicPr>
          <p:cNvPr id="29" name="Graphic 28" descr="Badge Tick1 outline">
            <a:extLst>
              <a:ext uri="{FF2B5EF4-FFF2-40B4-BE49-F238E27FC236}">
                <a16:creationId xmlns:a16="http://schemas.microsoft.com/office/drawing/2014/main" id="{D8DE0A37-B3CB-8572-A578-B4A7BA1731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93330" y="2495618"/>
            <a:ext cx="317810" cy="317810"/>
          </a:xfrm>
          <a:prstGeom prst="rect">
            <a:avLst/>
          </a:prstGeom>
        </p:spPr>
      </p:pic>
      <p:pic>
        <p:nvPicPr>
          <p:cNvPr id="30" name="Graphic 29" descr="Badge Tick1 outline">
            <a:extLst>
              <a:ext uri="{FF2B5EF4-FFF2-40B4-BE49-F238E27FC236}">
                <a16:creationId xmlns:a16="http://schemas.microsoft.com/office/drawing/2014/main" id="{893E9D78-376B-0331-F730-B14C616D20E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72657" y="2764104"/>
            <a:ext cx="317810" cy="317810"/>
          </a:xfrm>
          <a:prstGeom prst="rect">
            <a:avLst/>
          </a:prstGeom>
        </p:spPr>
      </p:pic>
      <p:pic>
        <p:nvPicPr>
          <p:cNvPr id="31" name="Graphic 30" descr="Badge Tick1 outline">
            <a:extLst>
              <a:ext uri="{FF2B5EF4-FFF2-40B4-BE49-F238E27FC236}">
                <a16:creationId xmlns:a16="http://schemas.microsoft.com/office/drawing/2014/main" id="{DABEE90C-6E41-4D42-B8D9-30BFF0C3DD7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72656" y="3019507"/>
            <a:ext cx="317810" cy="317810"/>
          </a:xfrm>
          <a:prstGeom prst="rect">
            <a:avLst/>
          </a:prstGeom>
        </p:spPr>
      </p:pic>
      <p:pic>
        <p:nvPicPr>
          <p:cNvPr id="32" name="Graphic 31" descr="Badge Tick1 outline">
            <a:extLst>
              <a:ext uri="{FF2B5EF4-FFF2-40B4-BE49-F238E27FC236}">
                <a16:creationId xmlns:a16="http://schemas.microsoft.com/office/drawing/2014/main" id="{DC23CD90-3AB2-451A-B9E5-7B6FC0637F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68873" y="2483608"/>
            <a:ext cx="317810" cy="317810"/>
          </a:xfrm>
          <a:prstGeom prst="rect">
            <a:avLst/>
          </a:prstGeom>
        </p:spPr>
      </p:pic>
      <p:pic>
        <p:nvPicPr>
          <p:cNvPr id="33" name="Graphic 32" descr="Badge Tick1 outline">
            <a:extLst>
              <a:ext uri="{FF2B5EF4-FFF2-40B4-BE49-F238E27FC236}">
                <a16:creationId xmlns:a16="http://schemas.microsoft.com/office/drawing/2014/main" id="{E9E942EA-2911-4E4C-957D-9C7605775E5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15720" y="4129998"/>
            <a:ext cx="317810" cy="317810"/>
          </a:xfrm>
          <a:prstGeom prst="rect">
            <a:avLst/>
          </a:prstGeom>
        </p:spPr>
      </p:pic>
    </p:spTree>
    <p:extLst>
      <p:ext uri="{BB962C8B-B14F-4D97-AF65-F5344CB8AC3E}">
        <p14:creationId xmlns:p14="http://schemas.microsoft.com/office/powerpoint/2010/main" val="40345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089099" y="349112"/>
            <a:ext cx="5006901" cy="877729"/>
          </a:xfrm>
        </p:spPr>
        <p:txBody>
          <a:bodyPr anchor="ctr">
            <a:normAutofit fontScale="90000"/>
          </a:bodyPr>
          <a:lstStyle/>
          <a:p>
            <a:r>
              <a:rPr lang="en-US" sz="3600" dirty="0">
                <a:solidFill>
                  <a:srgbClr val="FFFFFF"/>
                </a:solidFill>
              </a:rPr>
              <a:t>Communication Studies Department Meeting Agenda</a:t>
            </a:r>
          </a:p>
        </p:txBody>
      </p:sp>
      <p:sp>
        <p:nvSpPr>
          <p:cNvPr id="8" name="TextBox 7">
            <a:extLst>
              <a:ext uri="{FF2B5EF4-FFF2-40B4-BE49-F238E27FC236}">
                <a16:creationId xmlns:a16="http://schemas.microsoft.com/office/drawing/2014/main" id="{69A13846-2892-4A33-802F-46424F0CB4A6}"/>
              </a:ext>
            </a:extLst>
          </p:cNvPr>
          <p:cNvSpPr txBox="1"/>
          <p:nvPr/>
        </p:nvSpPr>
        <p:spPr>
          <a:xfrm>
            <a:off x="1089099" y="1575953"/>
            <a:ext cx="5936169" cy="4832092"/>
          </a:xfrm>
          <a:prstGeom prst="rect">
            <a:avLst/>
          </a:prstGeom>
          <a:noFill/>
        </p:spPr>
        <p:txBody>
          <a:bodyPr wrap="square" rtlCol="0">
            <a:spAutoFit/>
          </a:bodyPr>
          <a:lstStyle/>
          <a:p>
            <a:pPr marL="233363" indent="-233363">
              <a:buAutoNum type="romanUcParenR"/>
            </a:pPr>
            <a:r>
              <a:rPr lang="en-US" sz="2800" dirty="0"/>
              <a:t>Reports</a:t>
            </a:r>
          </a:p>
          <a:p>
            <a:pPr marL="800100" indent="-342900">
              <a:buAutoNum type="alphaLcParenR"/>
            </a:pPr>
            <a:r>
              <a:rPr lang="en-US" sz="2800" dirty="0"/>
              <a:t>Cheryl Kroll, Counseling</a:t>
            </a:r>
          </a:p>
          <a:p>
            <a:pPr marL="800100" indent="-342900">
              <a:buAutoNum type="alphaLcParenR"/>
            </a:pPr>
            <a:r>
              <a:rPr lang="en-US" sz="2800" dirty="0"/>
              <a:t>AI and Fraudulent Students</a:t>
            </a:r>
          </a:p>
          <a:p>
            <a:pPr marL="457200"/>
            <a:endParaRPr lang="en-US" sz="2800" dirty="0"/>
          </a:p>
          <a:p>
            <a:r>
              <a:rPr lang="en-US" sz="2800" dirty="0"/>
              <a:t>II) Scheduling, Enrollment, Success and </a:t>
            </a:r>
          </a:p>
          <a:p>
            <a:r>
              <a:rPr lang="en-US" sz="2800" dirty="0"/>
              <a:t>     Gap Data</a:t>
            </a:r>
          </a:p>
          <a:p>
            <a:pPr>
              <a:tabLst>
                <a:tab pos="457200" algn="l"/>
              </a:tabLst>
            </a:pPr>
            <a:endParaRPr lang="en-US" sz="2800" dirty="0"/>
          </a:p>
          <a:p>
            <a:pPr>
              <a:tabLst>
                <a:tab pos="457200" algn="l"/>
              </a:tabLst>
            </a:pPr>
            <a:r>
              <a:rPr lang="en-US" sz="2800" dirty="0"/>
              <a:t>III) Department Business</a:t>
            </a:r>
          </a:p>
          <a:p>
            <a:pPr>
              <a:tabLst>
                <a:tab pos="457200" algn="l"/>
              </a:tabLst>
            </a:pPr>
            <a:r>
              <a:rPr lang="en-US" sz="2800" dirty="0"/>
              <a:t>	a) Committee Assignments</a:t>
            </a:r>
          </a:p>
          <a:p>
            <a:pPr>
              <a:tabLst>
                <a:tab pos="457200" algn="l"/>
              </a:tabLst>
            </a:pPr>
            <a:r>
              <a:rPr lang="en-US" sz="2800" dirty="0"/>
              <a:t>	b) Curriculum and SLOs</a:t>
            </a:r>
          </a:p>
          <a:p>
            <a:pPr>
              <a:tabLst>
                <a:tab pos="457200" algn="l"/>
              </a:tabLst>
            </a:pPr>
            <a:r>
              <a:rPr lang="en-US" sz="2800" dirty="0"/>
              <a:t>	c) SOCS Building </a:t>
            </a:r>
          </a:p>
        </p:txBody>
      </p:sp>
    </p:spTree>
    <p:extLst>
      <p:ext uri="{BB962C8B-B14F-4D97-AF65-F5344CB8AC3E}">
        <p14:creationId xmlns:p14="http://schemas.microsoft.com/office/powerpoint/2010/main" val="4235405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CF60C21-37F5-4288-961C-AAB995C147B9}"/>
              </a:ext>
            </a:extLst>
          </p:cNvPr>
          <p:cNvSpPr/>
          <p:nvPr/>
        </p:nvSpPr>
        <p:spPr>
          <a:xfrm>
            <a:off x="320842" y="116331"/>
            <a:ext cx="11550316" cy="6986528"/>
          </a:xfrm>
          <a:prstGeom prst="rect">
            <a:avLst/>
          </a:prstGeom>
        </p:spPr>
        <p:txBody>
          <a:bodyPr wrap="square">
            <a:spAutoFit/>
          </a:bodyPr>
          <a:lstStyle/>
          <a:p>
            <a:pPr algn="ctr"/>
            <a:r>
              <a:rPr lang="en-US" sz="1400" b="1" u="sng" dirty="0">
                <a:latin typeface="Comic Sans MS" panose="030F0702030302020204" pitchFamily="66" charset="0"/>
                <a:ea typeface="Calibri" panose="020F0502020204030204" pitchFamily="34" charset="0"/>
                <a:cs typeface="Times New Roman" panose="02020603050405020304" pitchFamily="18" charset="0"/>
              </a:rPr>
              <a:t>Counseling Updates for Department Meetings: Fall 2023</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1400" b="1" dirty="0">
                <a:latin typeface="Comic Sans MS" panose="030F0702030302020204" pitchFamily="66"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u="sng"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Transfer Center Events</a:t>
            </a:r>
            <a:r>
              <a:rPr lang="en-US" sz="1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en-US" sz="1400" b="1" u="sng" dirty="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2"/>
              </a:rPr>
              <a:t>https://www.elcamino.edu/academics/transfer-center/events-and-workshops/index.aspx</a:t>
            </a:r>
            <a:r>
              <a:rPr lang="en-US" sz="1400" b="1" dirty="0">
                <a:latin typeface="Comic Sans MS" panose="030F0702030302020204" pitchFamily="66"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i="1" dirty="0">
                <a:latin typeface="Comic Sans MS" panose="030F0702030302020204" pitchFamily="66" charset="0"/>
                <a:ea typeface="Calibri" panose="020F0502020204030204" pitchFamily="34" charset="0"/>
              </a:rPr>
              <a:t>September is TAG month.  We offer the following TAG workshops:  </a:t>
            </a:r>
            <a:r>
              <a:rPr lang="en-US" sz="1400" b="1" dirty="0">
                <a:solidFill>
                  <a:srgbClr val="000000"/>
                </a:solidFill>
                <a:latin typeface="Comic Sans MS" panose="030F0702030302020204" pitchFamily="66" charset="0"/>
                <a:ea typeface="Calibri" panose="020F0502020204030204" pitchFamily="34" charset="0"/>
              </a:rPr>
              <a:t>IN PERSON @ the Transfer Center LAB (SSB 200) 9/20 from 1-4 pm and 9/28 from 12-3 pm. Virtual via Zoom: 9/26 from 2-5 pm and 9/29 from 11am-1pm</a:t>
            </a:r>
            <a:endParaRPr lang="en-US" sz="1400" dirty="0">
              <a:latin typeface="Calibri" panose="020F0502020204030204" pitchFamily="34" charset="0"/>
              <a:ea typeface="Calibri" panose="020F0502020204030204" pitchFamily="34" charset="0"/>
            </a:endParaRPr>
          </a:p>
          <a:p>
            <a:r>
              <a:rPr lang="en-US" sz="1400" b="1" dirty="0">
                <a:solidFill>
                  <a:srgbClr val="000000"/>
                </a:solidFill>
                <a:latin typeface="Comic Sans MS" panose="030F0702030302020204" pitchFamily="66" charset="0"/>
                <a:ea typeface="Calibri" panose="020F0502020204030204" pitchFamily="34" charset="0"/>
              </a:rPr>
              <a:t> </a:t>
            </a:r>
            <a:endParaRPr lang="en-US" sz="1400" dirty="0">
              <a:latin typeface="Calibri" panose="020F0502020204030204" pitchFamily="34" charset="0"/>
              <a:ea typeface="Calibri" panose="020F0502020204030204" pitchFamily="34" charset="0"/>
            </a:endParaRPr>
          </a:p>
          <a:p>
            <a:r>
              <a:rPr lang="en-US" sz="1400" b="1" i="1"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University Fair:  </a:t>
            </a:r>
            <a:r>
              <a:rPr lang="en-US" sz="1400" b="1" i="1" dirty="0">
                <a:latin typeface="Comic Sans MS" panose="030F0702030302020204" pitchFamily="66" charset="0"/>
                <a:ea typeface="Calibri" panose="020F0502020204030204" pitchFamily="34" charset="0"/>
                <a:cs typeface="Times New Roman" panose="02020603050405020304" pitchFamily="18" charset="0"/>
              </a:rPr>
              <a:t>Our University Fall 2023 fair will be on Thursday, September 21</a:t>
            </a:r>
            <a:r>
              <a:rPr lang="en-US" sz="1400" b="1" i="1" baseline="30000" dirty="0">
                <a:latin typeface="Comic Sans MS" panose="030F0702030302020204" pitchFamily="66" charset="0"/>
                <a:ea typeface="Calibri" panose="020F0502020204030204" pitchFamily="34" charset="0"/>
                <a:cs typeface="Times New Roman" panose="02020603050405020304" pitchFamily="18" charset="0"/>
              </a:rPr>
              <a:t>st</a:t>
            </a:r>
            <a:r>
              <a:rPr lang="en-US" sz="1400" b="1" i="1" dirty="0">
                <a:latin typeface="Comic Sans MS" panose="030F0702030302020204" pitchFamily="66" charset="0"/>
                <a:ea typeface="Calibri" panose="020F0502020204030204" pitchFamily="34" charset="0"/>
                <a:cs typeface="Times New Roman" panose="02020603050405020304" pitchFamily="18" charset="0"/>
              </a:rPr>
              <a:t> from 11am-2pm.  With the fencing gone, we are bringing it back to the center of campus on the Library Lawn.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i="1" dirty="0">
                <a:latin typeface="Comic Sans MS" panose="030F0702030302020204" pitchFamily="66"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i="1"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CSU/UC Application workshops began on October 1</a:t>
            </a:r>
            <a:r>
              <a:rPr lang="en-US" sz="1400" b="1" i="1" baseline="30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st</a:t>
            </a:r>
            <a:r>
              <a:rPr lang="en-US" sz="1400" b="1" i="1" dirty="0">
                <a:latin typeface="Comic Sans MS" panose="030F0702030302020204" pitchFamily="66" charset="0"/>
                <a:ea typeface="Calibri" panose="020F0502020204030204" pitchFamily="34" charset="0"/>
                <a:cs typeface="Times New Roman" panose="02020603050405020304" pitchFamily="18" charset="0"/>
              </a:rPr>
              <a:t>.  Both in person and virtual options will be available through the end of November.  Students will sign up on the Transfer Center website.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dirty="0">
                <a:latin typeface="Comic Sans MS" panose="030F0702030302020204" pitchFamily="66"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u="sng"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Career Center Events</a:t>
            </a:r>
            <a:r>
              <a:rPr lang="en-US" sz="1400"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u="sng" dirty="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3"/>
              </a:rPr>
              <a:t>https://www.elcamino.edu/support/careers/index.aspx</a:t>
            </a:r>
            <a:r>
              <a:rPr lang="en-US" sz="1400" b="1" dirty="0">
                <a:latin typeface="Comic Sans MS" panose="030F0702030302020204" pitchFamily="66"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dirty="0">
                <a:latin typeface="Comic Sans MS" panose="030F0702030302020204" pitchFamily="66" charset="0"/>
                <a:ea typeface="Calibri" panose="020F0502020204030204" pitchFamily="34" charset="0"/>
                <a:cs typeface="Times New Roman" panose="02020603050405020304" pitchFamily="18" charset="0"/>
              </a:rPr>
              <a:t>More meta major resources have been added to this website and students can now access job opportunities here as well.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dirty="0">
                <a:latin typeface="Comic Sans MS" panose="030F0702030302020204" pitchFamily="66"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u="sng"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Scheduling Counseling Appointments</a:t>
            </a:r>
            <a:r>
              <a:rPr lang="en-US" sz="1400"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dirty="0">
                <a:latin typeface="Comic Sans MS" panose="030F0702030302020204" pitchFamily="66" charset="0"/>
                <a:ea typeface="Calibri" panose="020F0502020204030204" pitchFamily="34" charset="0"/>
                <a:cs typeface="Times New Roman" panose="02020603050405020304" pitchFamily="18" charset="0"/>
              </a:rPr>
              <a:t>All general counselors were on Express/Drop in for the first two weeks of the term.  Regular appointments resume on the week of September 11</a:t>
            </a:r>
            <a:r>
              <a:rPr lang="en-US" sz="1400" b="1" baseline="30000" dirty="0">
                <a:latin typeface="Comic Sans MS" panose="030F0702030302020204" pitchFamily="66" charset="0"/>
                <a:ea typeface="Calibri" panose="020F0502020204030204" pitchFamily="34" charset="0"/>
                <a:cs typeface="Times New Roman" panose="02020603050405020304" pitchFamily="18" charset="0"/>
              </a:rPr>
              <a:t>th</a:t>
            </a:r>
            <a:r>
              <a:rPr lang="en-US" sz="1400" b="1" dirty="0">
                <a:latin typeface="Comic Sans MS" panose="030F0702030302020204" pitchFamily="66" charset="0"/>
                <a:ea typeface="Calibri" panose="020F0502020204030204" pitchFamily="34" charset="0"/>
                <a:cs typeface="Times New Roman" panose="02020603050405020304" pitchFamily="18" charset="0"/>
              </a:rPr>
              <a:t>. Students are able to book appointments via this link:    </a:t>
            </a:r>
            <a:r>
              <a:rPr lang="en-US" sz="1400" b="1" u="sng" dirty="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4"/>
              </a:rPr>
              <a:t>https://www.elcamino.edu/support/counseling/appointments.aspx</a:t>
            </a:r>
            <a:r>
              <a:rPr lang="en-US" sz="1400" b="1" dirty="0">
                <a:latin typeface="Comic Sans MS" panose="030F0702030302020204" pitchFamily="66"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dirty="0">
                <a:latin typeface="Comic Sans MS" panose="030F0702030302020204" pitchFamily="66" charset="0"/>
                <a:ea typeface="Calibri" panose="020F0502020204030204" pitchFamily="34" charset="0"/>
                <a:cs typeface="Times New Roman" panose="02020603050405020304" pitchFamily="18" charset="0"/>
              </a:rPr>
              <a:t>Note: My office has moved to BSSB 120.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dirty="0">
                <a:latin typeface="Comic Sans MS" panose="030F0702030302020204" pitchFamily="66"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u="sng"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Meta Major Outreach</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i="1" dirty="0">
                <a:latin typeface="Comic Sans MS" panose="030F0702030302020204" pitchFamily="66" charset="0"/>
                <a:ea typeface="Calibri" panose="020F0502020204030204" pitchFamily="34" charset="0"/>
                <a:cs typeface="Times New Roman" panose="02020603050405020304" pitchFamily="18" charset="0"/>
              </a:rPr>
              <a:t>Planned events include contacting BSS majors with 40+ units to inform them of our Transfer Center events and to connect them to the Transfer Center; hosting a career panel with various BSS meta major professionals so students can learn more about careers in our majors; and creating a BSS social media page to give students a central place</a:t>
            </a:r>
            <a:r>
              <a:rPr lang="en-US"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4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to access information regarding upcoming events, resources, etc</a:t>
            </a:r>
            <a:r>
              <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4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Per the flyer inserted into  your mailboxes, we will also continue to host Chat With a Counselor events as well as meta major drop in events and appreciate you sharing these events with your students.</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Any questions?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4958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7" y="348865"/>
            <a:ext cx="10044023" cy="877729"/>
          </a:xfrm>
        </p:spPr>
        <p:txBody>
          <a:bodyPr anchor="ctr">
            <a:normAutofit/>
          </a:bodyPr>
          <a:lstStyle/>
          <a:p>
            <a:r>
              <a:rPr lang="en-US" sz="3600" dirty="0">
                <a:solidFill>
                  <a:srgbClr val="FFFFFF"/>
                </a:solidFill>
              </a:rPr>
              <a:t>AI and Fraudulent Students</a:t>
            </a:r>
          </a:p>
        </p:txBody>
      </p:sp>
      <p:sp>
        <p:nvSpPr>
          <p:cNvPr id="9" name="Rectangle 8">
            <a:extLst>
              <a:ext uri="{FF2B5EF4-FFF2-40B4-BE49-F238E27FC236}">
                <a16:creationId xmlns:a16="http://schemas.microsoft.com/office/drawing/2014/main" id="{6ED3ED62-7753-4432-94EF-45C705A4A41F}"/>
              </a:ext>
            </a:extLst>
          </p:cNvPr>
          <p:cNvSpPr/>
          <p:nvPr/>
        </p:nvSpPr>
        <p:spPr>
          <a:xfrm>
            <a:off x="596349" y="2007810"/>
            <a:ext cx="10774015" cy="4739759"/>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Create an assignment that can’t be answered by AI or a BOT that is required to stay enrolled and helps weed out fraudulent students.  The Distance Education Office recommends requiring a student to post a short introductory video or audio post or using an interaction on Pronto.  </a:t>
            </a:r>
            <a:endParaRPr lang="en-US" dirty="0">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Drop students as No Shows who do not complete the assignment, or do not complete it in the required format.</a:t>
            </a:r>
            <a:endParaRPr lang="en-US" dirty="0">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You can always reinstate a student who is mistakenly dropped.</a:t>
            </a:r>
            <a:endParaRPr lang="en-US" dirty="0">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Send a list of the fraudulent students you dropped with their name, email and student id, to the financial aid office (</a:t>
            </a:r>
            <a:r>
              <a:rPr lang="en-US" u="sng" dirty="0">
                <a:solidFill>
                  <a:srgbClr val="0563C1"/>
                </a:solidFill>
                <a:latin typeface="Calibri" panose="020F0502020204030204" pitchFamily="34" charset="0"/>
                <a:ea typeface="Times New Roman" panose="02020603050405020304" pitchFamily="18" charset="0"/>
                <a:hlinkClick r:id="rId2"/>
              </a:rPr>
              <a:t>eccfaid@elcamino.edu</a:t>
            </a:r>
            <a:r>
              <a:rPr lang="en-US" dirty="0">
                <a:latin typeface="Calibri" panose="020F0502020204030204" pitchFamily="34" charset="0"/>
                <a:ea typeface="Times New Roman" panose="02020603050405020304" pitchFamily="18" charset="0"/>
              </a:rPr>
              <a:t>).</a:t>
            </a:r>
            <a:endParaRPr lang="en-US" dirty="0">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After No Shows, require a student suspected of fraud to meet with you on Zoom to stay enrolled.  Drop them if they don’t respond or show to the meeting.</a:t>
            </a:r>
          </a:p>
          <a:p>
            <a:pPr marL="342900" marR="0" lvl="0" indent="-342900">
              <a:spcBef>
                <a:spcPts val="0"/>
              </a:spcBef>
              <a:spcAft>
                <a:spcPts val="12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If you find a fraudulent student after No Shows have been filed, submit a </a:t>
            </a:r>
            <a:r>
              <a:rPr lang="en-US" u="sng" dirty="0" err="1">
                <a:solidFill>
                  <a:srgbClr val="0563C1"/>
                </a:solidFill>
                <a:latin typeface="Calibri" panose="020F0502020204030204" pitchFamily="34" charset="0"/>
                <a:ea typeface="Times New Roman" panose="02020603050405020304" pitchFamily="18" charset="0"/>
                <a:hlinkClick r:id="rId3"/>
              </a:rPr>
              <a:t>Maxient</a:t>
            </a:r>
            <a:r>
              <a:rPr lang="en-US" dirty="0">
                <a:latin typeface="Calibri" panose="020F0502020204030204" pitchFamily="34" charset="0"/>
                <a:ea typeface="Times New Roman" panose="02020603050405020304" pitchFamily="18" charset="0"/>
              </a:rPr>
              <a:t> form and select “suspected fraud” as the reason for the report.  It will go to Student Development, Financial Aid and Admissions &amp; Records.  You can submit multiple students on one </a:t>
            </a:r>
            <a:r>
              <a:rPr lang="en-US" dirty="0" err="1">
                <a:latin typeface="Calibri" panose="020F0502020204030204" pitchFamily="34" charset="0"/>
                <a:ea typeface="Times New Roman" panose="02020603050405020304" pitchFamily="18" charset="0"/>
              </a:rPr>
              <a:t>Maxient</a:t>
            </a:r>
            <a:r>
              <a:rPr lang="en-US" dirty="0">
                <a:latin typeface="Calibri" panose="020F0502020204030204" pitchFamily="34" charset="0"/>
                <a:ea typeface="Times New Roman" panose="02020603050405020304" pitchFamily="18" charset="0"/>
              </a:rPr>
              <a:t> report.  This will trigger the student discipline process which can lead to the withdrawal of the student(s) from your course.</a:t>
            </a:r>
            <a:endParaRPr lang="en-US" dirty="0">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9F6413EF-789F-8694-8735-8B8165CAF40A}"/>
              </a:ext>
            </a:extLst>
          </p:cNvPr>
          <p:cNvSpPr txBox="1"/>
          <p:nvPr/>
        </p:nvSpPr>
        <p:spPr>
          <a:xfrm>
            <a:off x="7332452" y="308335"/>
            <a:ext cx="4635261" cy="923330"/>
          </a:xfrm>
          <a:prstGeom prst="rect">
            <a:avLst/>
          </a:prstGeom>
          <a:solidFill>
            <a:schemeClr val="bg1"/>
          </a:solidFill>
          <a:ln w="15875">
            <a:solidFill>
              <a:srgbClr val="C00000"/>
            </a:solidFill>
          </a:ln>
        </p:spPr>
        <p:txBody>
          <a:bodyPr wrap="square" rtlCol="0">
            <a:spAutoFit/>
          </a:bodyPr>
          <a:lstStyle/>
          <a:p>
            <a:r>
              <a:rPr lang="en-US" dirty="0">
                <a:solidFill>
                  <a:srgbClr val="FF0000"/>
                </a:solidFill>
              </a:rPr>
              <a:t>Meeting Notes:  The department discussed the rising rates of fraud and related use of artificial intelligence this Summer and Fall.  </a:t>
            </a:r>
          </a:p>
        </p:txBody>
      </p:sp>
    </p:spTree>
    <p:extLst>
      <p:ext uri="{BB962C8B-B14F-4D97-AF65-F5344CB8AC3E}">
        <p14:creationId xmlns:p14="http://schemas.microsoft.com/office/powerpoint/2010/main" val="1144800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7" y="348865"/>
            <a:ext cx="10044023" cy="877729"/>
          </a:xfrm>
        </p:spPr>
        <p:txBody>
          <a:bodyPr anchor="ctr">
            <a:normAutofit/>
          </a:bodyPr>
          <a:lstStyle/>
          <a:p>
            <a:r>
              <a:rPr lang="en-US" sz="4000" dirty="0">
                <a:solidFill>
                  <a:srgbClr val="FFFFFF"/>
                </a:solidFill>
              </a:rPr>
              <a:t>Summer Section Count</a:t>
            </a:r>
          </a:p>
        </p:txBody>
      </p:sp>
      <p:sp>
        <p:nvSpPr>
          <p:cNvPr id="10" name="Rectangle 9">
            <a:extLst>
              <a:ext uri="{FF2B5EF4-FFF2-40B4-BE49-F238E27FC236}">
                <a16:creationId xmlns:a16="http://schemas.microsoft.com/office/drawing/2014/main" id="{B68CD54F-C705-4C6F-84D9-D3E935AFFB47}"/>
              </a:ext>
            </a:extLst>
          </p:cNvPr>
          <p:cNvSpPr/>
          <p:nvPr/>
        </p:nvSpPr>
        <p:spPr>
          <a:xfrm>
            <a:off x="300681" y="1820930"/>
            <a:ext cx="11590638" cy="478713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12" name="Table 2">
            <a:extLst>
              <a:ext uri="{FF2B5EF4-FFF2-40B4-BE49-F238E27FC236}">
                <a16:creationId xmlns:a16="http://schemas.microsoft.com/office/drawing/2014/main" id="{6D555797-48D9-3447-A09A-746D7E073AFC}"/>
              </a:ext>
            </a:extLst>
          </p:cNvPr>
          <p:cNvGraphicFramePr>
            <a:graphicFrameLocks noGrp="1"/>
          </p:cNvGraphicFramePr>
          <p:nvPr>
            <p:extLst>
              <p:ext uri="{D42A27DB-BD31-4B8C-83A1-F6EECF244321}">
                <p14:modId xmlns:p14="http://schemas.microsoft.com/office/powerpoint/2010/main" val="3050785017"/>
              </p:ext>
            </p:extLst>
          </p:nvPr>
        </p:nvGraphicFramePr>
        <p:xfrm>
          <a:off x="881351" y="1912620"/>
          <a:ext cx="10127640" cy="4167776"/>
        </p:xfrm>
        <a:graphic>
          <a:graphicData uri="http://schemas.openxmlformats.org/drawingml/2006/table">
            <a:tbl>
              <a:tblPr firstRow="1" bandRow="1">
                <a:tableStyleId>{5C22544A-7EE6-4342-B048-85BDC9FD1C3A}</a:tableStyleId>
              </a:tblPr>
              <a:tblGrid>
                <a:gridCol w="1004010">
                  <a:extLst>
                    <a:ext uri="{9D8B030D-6E8A-4147-A177-3AD203B41FA5}">
                      <a16:colId xmlns:a16="http://schemas.microsoft.com/office/drawing/2014/main" val="3406783159"/>
                    </a:ext>
                  </a:extLst>
                </a:gridCol>
                <a:gridCol w="1555422">
                  <a:extLst>
                    <a:ext uri="{9D8B030D-6E8A-4147-A177-3AD203B41FA5}">
                      <a16:colId xmlns:a16="http://schemas.microsoft.com/office/drawing/2014/main" val="703435916"/>
                    </a:ext>
                  </a:extLst>
                </a:gridCol>
                <a:gridCol w="1498862">
                  <a:extLst>
                    <a:ext uri="{9D8B030D-6E8A-4147-A177-3AD203B41FA5}">
                      <a16:colId xmlns:a16="http://schemas.microsoft.com/office/drawing/2014/main" val="4235907529"/>
                    </a:ext>
                  </a:extLst>
                </a:gridCol>
                <a:gridCol w="1498862">
                  <a:extLst>
                    <a:ext uri="{9D8B030D-6E8A-4147-A177-3AD203B41FA5}">
                      <a16:colId xmlns:a16="http://schemas.microsoft.com/office/drawing/2014/main" val="2612922335"/>
                    </a:ext>
                  </a:extLst>
                </a:gridCol>
                <a:gridCol w="1581682">
                  <a:extLst>
                    <a:ext uri="{9D8B030D-6E8A-4147-A177-3AD203B41FA5}">
                      <a16:colId xmlns:a16="http://schemas.microsoft.com/office/drawing/2014/main" val="452589400"/>
                    </a:ext>
                  </a:extLst>
                </a:gridCol>
                <a:gridCol w="1494401">
                  <a:extLst>
                    <a:ext uri="{9D8B030D-6E8A-4147-A177-3AD203B41FA5}">
                      <a16:colId xmlns:a16="http://schemas.microsoft.com/office/drawing/2014/main" val="3679767711"/>
                    </a:ext>
                  </a:extLst>
                </a:gridCol>
                <a:gridCol w="1494401">
                  <a:extLst>
                    <a:ext uri="{9D8B030D-6E8A-4147-A177-3AD203B41FA5}">
                      <a16:colId xmlns:a16="http://schemas.microsoft.com/office/drawing/2014/main" val="2609940896"/>
                    </a:ext>
                  </a:extLst>
                </a:gridCol>
              </a:tblGrid>
              <a:tr h="852882">
                <a:tc>
                  <a:txBody>
                    <a:bodyPr/>
                    <a:lstStyle/>
                    <a:p>
                      <a:pPr algn="ctr"/>
                      <a:r>
                        <a:rPr lang="en-US" sz="1800" dirty="0">
                          <a:solidFill>
                            <a:schemeClr val="bg1"/>
                          </a:solidFill>
                        </a:rPr>
                        <a:t>Course</a:t>
                      </a:r>
                    </a:p>
                  </a:txBody>
                  <a:tcPr marL="70826" marR="70826" marT="35413" marB="3541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solidFill>
                          <a:srgbClr val="FFFF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rgbClr val="FFFF00"/>
                          </a:solidFill>
                        </a:rPr>
                        <a:t>Summer 2018</a:t>
                      </a:r>
                      <a:br>
                        <a:rPr lang="en-US" sz="1800" dirty="0">
                          <a:solidFill>
                            <a:schemeClr val="bg1"/>
                          </a:solidFill>
                        </a:rPr>
                      </a:br>
                      <a:r>
                        <a:rPr lang="en-US" sz="1800" dirty="0">
                          <a:solidFill>
                            <a:schemeClr val="bg1"/>
                          </a:solidFill>
                        </a:rPr>
                        <a:t>(20 sections)</a:t>
                      </a:r>
                    </a:p>
                    <a:p>
                      <a:pPr algn="ctr"/>
                      <a:endParaRPr lang="en-US" sz="1800" dirty="0">
                        <a:solidFill>
                          <a:schemeClr val="bg1"/>
                        </a:solidFill>
                      </a:endParaRPr>
                    </a:p>
                  </a:txBody>
                  <a:tcPr marL="70826" marR="70826" marT="35413" marB="3541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solidFill>
                          <a:srgbClr val="FFFF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rgbClr val="FFFF00"/>
                          </a:solidFill>
                        </a:rPr>
                        <a:t>Summer 2019</a:t>
                      </a:r>
                      <a:br>
                        <a:rPr lang="en-US" sz="1800" dirty="0">
                          <a:solidFill>
                            <a:schemeClr val="bg1"/>
                          </a:solidFill>
                        </a:rPr>
                      </a:br>
                      <a:r>
                        <a:rPr lang="en-US" sz="1800" dirty="0">
                          <a:solidFill>
                            <a:schemeClr val="bg1"/>
                          </a:solidFill>
                        </a:rPr>
                        <a:t>(17 sections)</a:t>
                      </a:r>
                    </a:p>
                    <a:p>
                      <a:pPr algn="ctr"/>
                      <a:endParaRPr lang="en-US" sz="1800" dirty="0">
                        <a:solidFill>
                          <a:schemeClr val="bg1"/>
                        </a:solidFill>
                      </a:endParaRPr>
                    </a:p>
                  </a:txBody>
                  <a:tcPr marL="70826" marR="70826" marT="35413" marB="35413" anchor="ctr"/>
                </a:tc>
                <a:tc>
                  <a:txBody>
                    <a:bodyPr/>
                    <a:lstStyle/>
                    <a:p>
                      <a:pPr algn="ctr"/>
                      <a:r>
                        <a:rPr lang="en-US" sz="1800" dirty="0">
                          <a:solidFill>
                            <a:srgbClr val="FFFF00"/>
                          </a:solidFill>
                        </a:rPr>
                        <a:t>Summer 2020</a:t>
                      </a:r>
                      <a:br>
                        <a:rPr lang="en-US" sz="1800" dirty="0">
                          <a:solidFill>
                            <a:schemeClr val="bg1"/>
                          </a:solidFill>
                        </a:rPr>
                      </a:br>
                      <a:r>
                        <a:rPr lang="en-US" sz="1800" dirty="0">
                          <a:solidFill>
                            <a:schemeClr val="bg1"/>
                          </a:solidFill>
                        </a:rPr>
                        <a:t>(24 sections)</a:t>
                      </a:r>
                    </a:p>
                  </a:txBody>
                  <a:tcPr marL="70826" marR="70826" marT="35413" marB="35413" anchor="ctr"/>
                </a:tc>
                <a:tc>
                  <a:txBody>
                    <a:bodyPr/>
                    <a:lstStyle/>
                    <a:p>
                      <a:pPr algn="ctr"/>
                      <a:r>
                        <a:rPr lang="en-US" sz="1800" dirty="0">
                          <a:solidFill>
                            <a:schemeClr val="bg1"/>
                          </a:solidFill>
                        </a:rPr>
                        <a:t>  </a:t>
                      </a:r>
                      <a:r>
                        <a:rPr lang="en-US" sz="1800" dirty="0">
                          <a:solidFill>
                            <a:srgbClr val="FFFF00"/>
                          </a:solidFill>
                        </a:rPr>
                        <a:t>Summer 2021</a:t>
                      </a:r>
                      <a:br>
                        <a:rPr lang="en-US" sz="1800" dirty="0">
                          <a:solidFill>
                            <a:schemeClr val="bg1"/>
                          </a:solidFill>
                        </a:rPr>
                      </a:br>
                      <a:r>
                        <a:rPr lang="en-US" sz="1800" dirty="0">
                          <a:solidFill>
                            <a:schemeClr val="bg1"/>
                          </a:solidFill>
                        </a:rPr>
                        <a:t>(24 sections)</a:t>
                      </a:r>
                    </a:p>
                  </a:txBody>
                  <a:tcPr marL="70826" marR="70826" marT="35413" marB="35413" anchor="ctr"/>
                </a:tc>
                <a:tc>
                  <a:txBody>
                    <a:bodyPr/>
                    <a:lstStyle/>
                    <a:p>
                      <a:pPr algn="ctr"/>
                      <a:r>
                        <a:rPr lang="en-US" sz="1800" dirty="0">
                          <a:solidFill>
                            <a:srgbClr val="FFFF00"/>
                          </a:solidFill>
                        </a:rPr>
                        <a:t>Summer 2022</a:t>
                      </a:r>
                      <a:br>
                        <a:rPr lang="en-US" sz="1800" dirty="0">
                          <a:solidFill>
                            <a:srgbClr val="FFFF00"/>
                          </a:solidFill>
                        </a:rPr>
                      </a:br>
                      <a:r>
                        <a:rPr lang="en-US" sz="1800" dirty="0">
                          <a:solidFill>
                            <a:schemeClr val="bg1"/>
                          </a:solidFill>
                        </a:rPr>
                        <a:t>(25 sections)</a:t>
                      </a:r>
                    </a:p>
                  </a:txBody>
                  <a:tcPr marL="70826" marR="70826" marT="35413" marB="35413" anchor="ctr"/>
                </a:tc>
                <a:tc>
                  <a:txBody>
                    <a:bodyPr/>
                    <a:lstStyle/>
                    <a:p>
                      <a:pPr algn="ctr"/>
                      <a:r>
                        <a:rPr lang="en-US" sz="1800" dirty="0">
                          <a:solidFill>
                            <a:srgbClr val="FFFF00"/>
                          </a:solidFill>
                        </a:rPr>
                        <a:t>Summer 2023</a:t>
                      </a:r>
                    </a:p>
                    <a:p>
                      <a:pPr algn="ctr"/>
                      <a:r>
                        <a:rPr lang="en-US" sz="1800" dirty="0">
                          <a:solidFill>
                            <a:schemeClr val="bg1"/>
                          </a:solidFill>
                        </a:rPr>
                        <a:t>(21 sections)</a:t>
                      </a:r>
                    </a:p>
                  </a:txBody>
                  <a:tcPr marL="70826" marR="70826" marT="35413" marB="35413" anchor="ctr"/>
                </a:tc>
                <a:extLst>
                  <a:ext uri="{0D108BD9-81ED-4DB2-BD59-A6C34878D82A}">
                    <a16:rowId xmlns:a16="http://schemas.microsoft.com/office/drawing/2014/main" val="245139461"/>
                  </a:ext>
                </a:extLst>
              </a:tr>
              <a:tr h="599934">
                <a:tc>
                  <a:txBody>
                    <a:bodyPr/>
                    <a:lstStyle/>
                    <a:p>
                      <a:pPr algn="ctr"/>
                      <a:r>
                        <a:rPr lang="en-US" sz="1800" dirty="0"/>
                        <a:t>100</a:t>
                      </a:r>
                    </a:p>
                  </a:txBody>
                  <a:tcPr marL="70826" marR="70826" marT="35413" marB="35413" anchor="ctr"/>
                </a:tc>
                <a:tc>
                  <a:txBody>
                    <a:bodyPr/>
                    <a:lstStyle/>
                    <a:p>
                      <a:pPr algn="ctr"/>
                      <a:r>
                        <a:rPr lang="en-US" sz="1800" dirty="0"/>
                        <a:t>14</a:t>
                      </a:r>
                    </a:p>
                  </a:txBody>
                  <a:tcPr marL="70826" marR="70826" marT="35413" marB="35413" anchor="ctr"/>
                </a:tc>
                <a:tc>
                  <a:txBody>
                    <a:bodyPr/>
                    <a:lstStyle/>
                    <a:p>
                      <a:pPr algn="ctr"/>
                      <a:r>
                        <a:rPr lang="en-US" sz="1800" dirty="0"/>
                        <a:t>11</a:t>
                      </a:r>
                    </a:p>
                  </a:txBody>
                  <a:tcPr marL="70826" marR="70826" marT="35413" marB="35413" anchor="ctr"/>
                </a:tc>
                <a:tc>
                  <a:txBody>
                    <a:bodyPr/>
                    <a:lstStyle/>
                    <a:p>
                      <a:pPr algn="ctr"/>
                      <a:r>
                        <a:rPr lang="en-US" sz="1800" dirty="0"/>
                        <a:t>19</a:t>
                      </a:r>
                    </a:p>
                  </a:txBody>
                  <a:tcPr marL="70826" marR="70826" marT="35413" marB="35413" anchor="ctr"/>
                </a:tc>
                <a:tc>
                  <a:txBody>
                    <a:bodyPr/>
                    <a:lstStyle/>
                    <a:p>
                      <a:pPr algn="ctr"/>
                      <a:r>
                        <a:rPr lang="en-US" sz="1800" dirty="0"/>
                        <a:t>16</a:t>
                      </a:r>
                    </a:p>
                  </a:txBody>
                  <a:tcPr marL="70826" marR="70826" marT="35413" marB="35413" anchor="ctr"/>
                </a:tc>
                <a:tc>
                  <a:txBody>
                    <a:bodyPr/>
                    <a:lstStyle/>
                    <a:p>
                      <a:pPr algn="ctr"/>
                      <a:r>
                        <a:rPr lang="en-US" sz="1800" dirty="0"/>
                        <a:t>15</a:t>
                      </a:r>
                    </a:p>
                  </a:txBody>
                  <a:tcPr marL="70826" marR="70826" marT="35413" marB="35413" anchor="ctr"/>
                </a:tc>
                <a:tc>
                  <a:txBody>
                    <a:bodyPr/>
                    <a:lstStyle/>
                    <a:p>
                      <a:pPr algn="ctr"/>
                      <a:r>
                        <a:rPr lang="en-US" sz="1800" dirty="0"/>
                        <a:t>15</a:t>
                      </a:r>
                    </a:p>
                  </a:txBody>
                  <a:tcPr marL="70826" marR="70826" marT="35413" marB="35413" anchor="ctr"/>
                </a:tc>
                <a:extLst>
                  <a:ext uri="{0D108BD9-81ED-4DB2-BD59-A6C34878D82A}">
                    <a16:rowId xmlns:a16="http://schemas.microsoft.com/office/drawing/2014/main" val="2388580149"/>
                  </a:ext>
                </a:extLst>
              </a:tr>
              <a:tr h="599934">
                <a:tc>
                  <a:txBody>
                    <a:bodyPr/>
                    <a:lstStyle/>
                    <a:p>
                      <a:pPr algn="ctr"/>
                      <a:r>
                        <a:rPr lang="en-US" sz="1800" dirty="0"/>
                        <a:t>120</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3</a:t>
                      </a:r>
                    </a:p>
                  </a:txBody>
                  <a:tcPr marL="70826" marR="70826" marT="35413" marB="35413" anchor="ctr"/>
                </a:tc>
                <a:tc>
                  <a:txBody>
                    <a:bodyPr/>
                    <a:lstStyle/>
                    <a:p>
                      <a:pPr algn="ctr"/>
                      <a:r>
                        <a:rPr lang="en-US" sz="1800" dirty="0"/>
                        <a:t>3</a:t>
                      </a:r>
                    </a:p>
                  </a:txBody>
                  <a:tcPr marL="70826" marR="70826" marT="35413" marB="35413" anchor="ctr"/>
                </a:tc>
                <a:tc>
                  <a:txBody>
                    <a:bodyPr/>
                    <a:lstStyle/>
                    <a:p>
                      <a:pPr algn="ctr"/>
                      <a:r>
                        <a:rPr lang="en-US" sz="1800" dirty="0"/>
                        <a:t>1</a:t>
                      </a:r>
                    </a:p>
                  </a:txBody>
                  <a:tcPr marL="70826" marR="70826" marT="35413" marB="35413" anchor="ctr"/>
                </a:tc>
                <a:extLst>
                  <a:ext uri="{0D108BD9-81ED-4DB2-BD59-A6C34878D82A}">
                    <a16:rowId xmlns:a16="http://schemas.microsoft.com/office/drawing/2014/main" val="3588997938"/>
                  </a:ext>
                </a:extLst>
              </a:tr>
              <a:tr h="599934">
                <a:tc>
                  <a:txBody>
                    <a:bodyPr/>
                    <a:lstStyle/>
                    <a:p>
                      <a:pPr algn="ctr"/>
                      <a:r>
                        <a:rPr lang="en-US" sz="1800" dirty="0"/>
                        <a:t>130</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3</a:t>
                      </a:r>
                    </a:p>
                  </a:txBody>
                  <a:tcPr marL="70826" marR="70826" marT="35413" marB="35413" anchor="ctr"/>
                </a:tc>
                <a:tc>
                  <a:txBody>
                    <a:bodyPr/>
                    <a:lstStyle/>
                    <a:p>
                      <a:pPr algn="ctr"/>
                      <a:r>
                        <a:rPr lang="en-US" sz="1800" dirty="0"/>
                        <a:t>5</a:t>
                      </a:r>
                    </a:p>
                  </a:txBody>
                  <a:tcPr marL="70826" marR="70826" marT="35413" marB="35413" anchor="ctr"/>
                </a:tc>
                <a:tc>
                  <a:txBody>
                    <a:bodyPr/>
                    <a:lstStyle/>
                    <a:p>
                      <a:pPr algn="ctr"/>
                      <a:r>
                        <a:rPr lang="en-US" sz="1800" dirty="0"/>
                        <a:t>4</a:t>
                      </a:r>
                    </a:p>
                  </a:txBody>
                  <a:tcPr marL="70826" marR="70826" marT="35413" marB="35413" anchor="ctr"/>
                </a:tc>
                <a:extLst>
                  <a:ext uri="{0D108BD9-81ED-4DB2-BD59-A6C34878D82A}">
                    <a16:rowId xmlns:a16="http://schemas.microsoft.com/office/drawing/2014/main" val="750624412"/>
                  </a:ext>
                </a:extLst>
              </a:tr>
              <a:tr h="599934">
                <a:tc>
                  <a:txBody>
                    <a:bodyPr/>
                    <a:lstStyle/>
                    <a:p>
                      <a:pPr algn="ctr"/>
                      <a:r>
                        <a:rPr lang="en-US" sz="1800" dirty="0"/>
                        <a:t>140</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0</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0</a:t>
                      </a:r>
                    </a:p>
                  </a:txBody>
                  <a:tcPr marL="70826" marR="70826" marT="35413" marB="35413" anchor="ctr"/>
                </a:tc>
                <a:extLst>
                  <a:ext uri="{0D108BD9-81ED-4DB2-BD59-A6C34878D82A}">
                    <a16:rowId xmlns:a16="http://schemas.microsoft.com/office/drawing/2014/main" val="3718738487"/>
                  </a:ext>
                </a:extLst>
              </a:tr>
              <a:tr h="599934">
                <a:tc>
                  <a:txBody>
                    <a:bodyPr/>
                    <a:lstStyle/>
                    <a:p>
                      <a:pPr algn="ctr"/>
                      <a:r>
                        <a:rPr lang="en-US" sz="1800" dirty="0"/>
                        <a:t>265</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extLst>
                  <a:ext uri="{0D108BD9-81ED-4DB2-BD59-A6C34878D82A}">
                    <a16:rowId xmlns:a16="http://schemas.microsoft.com/office/drawing/2014/main" val="4005676442"/>
                  </a:ext>
                </a:extLst>
              </a:tr>
            </a:tbl>
          </a:graphicData>
        </a:graphic>
      </p:graphicFrame>
      <p:sp>
        <p:nvSpPr>
          <p:cNvPr id="3" name="TextBox 2">
            <a:extLst>
              <a:ext uri="{FF2B5EF4-FFF2-40B4-BE49-F238E27FC236}">
                <a16:creationId xmlns:a16="http://schemas.microsoft.com/office/drawing/2014/main" id="{26848536-0935-C734-6E5A-1630BF6134AC}"/>
              </a:ext>
            </a:extLst>
          </p:cNvPr>
          <p:cNvSpPr txBox="1"/>
          <p:nvPr/>
        </p:nvSpPr>
        <p:spPr>
          <a:xfrm>
            <a:off x="7332452" y="308335"/>
            <a:ext cx="4635261" cy="923330"/>
          </a:xfrm>
          <a:prstGeom prst="rect">
            <a:avLst/>
          </a:prstGeom>
          <a:solidFill>
            <a:schemeClr val="bg1"/>
          </a:solidFill>
          <a:ln w="15875">
            <a:solidFill>
              <a:srgbClr val="C00000"/>
            </a:solidFill>
          </a:ln>
        </p:spPr>
        <p:txBody>
          <a:bodyPr wrap="square" rtlCol="0">
            <a:spAutoFit/>
          </a:bodyPr>
          <a:lstStyle/>
          <a:p>
            <a:r>
              <a:rPr lang="en-US" dirty="0">
                <a:solidFill>
                  <a:srgbClr val="FF0000"/>
                </a:solidFill>
              </a:rPr>
              <a:t>Meeting Notes:  COMS Summer enrollment is robust and likely to grow with new </a:t>
            </a:r>
            <a:r>
              <a:rPr lang="en-US" dirty="0" err="1">
                <a:solidFill>
                  <a:srgbClr val="FF0000"/>
                </a:solidFill>
              </a:rPr>
              <a:t>CalGETC</a:t>
            </a:r>
            <a:r>
              <a:rPr lang="en-US" dirty="0">
                <a:solidFill>
                  <a:srgbClr val="FF0000"/>
                </a:solidFill>
              </a:rPr>
              <a:t> requirements.  </a:t>
            </a:r>
          </a:p>
        </p:txBody>
      </p:sp>
    </p:spTree>
    <p:extLst>
      <p:ext uri="{BB962C8B-B14F-4D97-AF65-F5344CB8AC3E}">
        <p14:creationId xmlns:p14="http://schemas.microsoft.com/office/powerpoint/2010/main" val="2846398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TextBox 2">
            <a:extLst>
              <a:ext uri="{FF2B5EF4-FFF2-40B4-BE49-F238E27FC236}">
                <a16:creationId xmlns:a16="http://schemas.microsoft.com/office/drawing/2014/main" id="{8F35A18E-83D9-E748-A488-1AAE1B244971}"/>
              </a:ext>
            </a:extLst>
          </p:cNvPr>
          <p:cNvSpPr txBox="1"/>
          <p:nvPr/>
        </p:nvSpPr>
        <p:spPr>
          <a:xfrm>
            <a:off x="330759" y="1404720"/>
            <a:ext cx="2880828" cy="3071906"/>
          </a:xfrm>
          <a:prstGeom prst="rect">
            <a:avLst/>
          </a:prstGeom>
        </p:spPr>
        <p:txBody>
          <a:bodyPr vert="horz" lIns="91440" tIns="45720" rIns="91440" bIns="45720" rtlCol="0" anchor="t">
            <a:normAutofit/>
          </a:bodyPr>
          <a:lstStyle/>
          <a:p>
            <a:pPr algn="ctr">
              <a:lnSpc>
                <a:spcPct val="90000"/>
              </a:lnSpc>
              <a:spcBef>
                <a:spcPct val="0"/>
              </a:spcBef>
              <a:spcAft>
                <a:spcPts val="600"/>
              </a:spcAft>
            </a:pPr>
            <a:r>
              <a:rPr lang="en-US" sz="4000" kern="1200" dirty="0">
                <a:solidFill>
                  <a:srgbClr val="FFFFFF"/>
                </a:solidFill>
                <a:latin typeface="+mj-lt"/>
                <a:ea typeface="+mj-ea"/>
                <a:cs typeface="+mj-cs"/>
              </a:rPr>
              <a:t>Fall Section Count</a:t>
            </a:r>
          </a:p>
          <a:p>
            <a:pPr algn="ctr">
              <a:lnSpc>
                <a:spcPct val="90000"/>
              </a:lnSpc>
              <a:spcBef>
                <a:spcPct val="0"/>
              </a:spcBef>
              <a:spcAft>
                <a:spcPts val="600"/>
              </a:spcAft>
            </a:pPr>
            <a:r>
              <a:rPr lang="en-US" sz="4000" kern="1200" dirty="0">
                <a:solidFill>
                  <a:srgbClr val="FFFFFF"/>
                </a:solidFill>
                <a:latin typeface="+mj-lt"/>
                <a:ea typeface="+mj-ea"/>
                <a:cs typeface="+mj-cs"/>
              </a:rPr>
              <a:t>2020-22</a:t>
            </a:r>
          </a:p>
        </p:txBody>
      </p:sp>
      <p:graphicFrame>
        <p:nvGraphicFramePr>
          <p:cNvPr id="2" name="Table 2">
            <a:extLst>
              <a:ext uri="{FF2B5EF4-FFF2-40B4-BE49-F238E27FC236}">
                <a16:creationId xmlns:a16="http://schemas.microsoft.com/office/drawing/2014/main" id="{557BC5C6-4FD0-9F41-B7E2-FE3B132CF3D1}"/>
              </a:ext>
            </a:extLst>
          </p:cNvPr>
          <p:cNvGraphicFramePr>
            <a:graphicFrameLocks noGrp="1"/>
          </p:cNvGraphicFramePr>
          <p:nvPr>
            <p:extLst>
              <p:ext uri="{D42A27DB-BD31-4B8C-83A1-F6EECF244321}">
                <p14:modId xmlns:p14="http://schemas.microsoft.com/office/powerpoint/2010/main" val="4058932836"/>
              </p:ext>
            </p:extLst>
          </p:nvPr>
        </p:nvGraphicFramePr>
        <p:xfrm>
          <a:off x="4170757" y="168166"/>
          <a:ext cx="7800030" cy="6568858"/>
        </p:xfrm>
        <a:graphic>
          <a:graphicData uri="http://schemas.openxmlformats.org/drawingml/2006/table">
            <a:tbl>
              <a:tblPr firstRow="1" bandRow="1">
                <a:tableStyleId>{5C22544A-7EE6-4342-B048-85BDC9FD1C3A}</a:tableStyleId>
              </a:tblPr>
              <a:tblGrid>
                <a:gridCol w="977087">
                  <a:extLst>
                    <a:ext uri="{9D8B030D-6E8A-4147-A177-3AD203B41FA5}">
                      <a16:colId xmlns:a16="http://schemas.microsoft.com/office/drawing/2014/main" val="3406783159"/>
                    </a:ext>
                  </a:extLst>
                </a:gridCol>
                <a:gridCol w="1618171">
                  <a:extLst>
                    <a:ext uri="{9D8B030D-6E8A-4147-A177-3AD203B41FA5}">
                      <a16:colId xmlns:a16="http://schemas.microsoft.com/office/drawing/2014/main" val="2612922335"/>
                    </a:ext>
                  </a:extLst>
                </a:gridCol>
                <a:gridCol w="1644916">
                  <a:extLst>
                    <a:ext uri="{9D8B030D-6E8A-4147-A177-3AD203B41FA5}">
                      <a16:colId xmlns:a16="http://schemas.microsoft.com/office/drawing/2014/main" val="452589400"/>
                    </a:ext>
                  </a:extLst>
                </a:gridCol>
                <a:gridCol w="1779928">
                  <a:extLst>
                    <a:ext uri="{9D8B030D-6E8A-4147-A177-3AD203B41FA5}">
                      <a16:colId xmlns:a16="http://schemas.microsoft.com/office/drawing/2014/main" val="3679767711"/>
                    </a:ext>
                  </a:extLst>
                </a:gridCol>
                <a:gridCol w="1779928">
                  <a:extLst>
                    <a:ext uri="{9D8B030D-6E8A-4147-A177-3AD203B41FA5}">
                      <a16:colId xmlns:a16="http://schemas.microsoft.com/office/drawing/2014/main" val="4169273546"/>
                    </a:ext>
                  </a:extLst>
                </a:gridCol>
              </a:tblGrid>
              <a:tr h="802795">
                <a:tc>
                  <a:txBody>
                    <a:bodyPr/>
                    <a:lstStyle/>
                    <a:p>
                      <a:pPr algn="ctr"/>
                      <a:r>
                        <a:rPr lang="en-US" sz="1800">
                          <a:solidFill>
                            <a:schemeClr val="bg1"/>
                          </a:solidFill>
                        </a:rPr>
                        <a:t>Class</a:t>
                      </a:r>
                    </a:p>
                  </a:txBody>
                  <a:tcPr marL="70826" marR="70826" marT="35413" marB="35413" anchor="ctr"/>
                </a:tc>
                <a:tc>
                  <a:txBody>
                    <a:bodyPr/>
                    <a:lstStyle/>
                    <a:p>
                      <a:pPr algn="ctr"/>
                      <a:r>
                        <a:rPr lang="en-US" sz="1800" dirty="0">
                          <a:solidFill>
                            <a:srgbClr val="FFFF00"/>
                          </a:solidFill>
                        </a:rPr>
                        <a:t>Fall 2020        </a:t>
                      </a:r>
                    </a:p>
                    <a:p>
                      <a:pPr algn="ctr"/>
                      <a:r>
                        <a:rPr lang="en-US" sz="1800" dirty="0">
                          <a:solidFill>
                            <a:schemeClr val="bg1"/>
                          </a:solidFill>
                        </a:rPr>
                        <a:t>(82 sections)</a:t>
                      </a:r>
                    </a:p>
                  </a:txBody>
                  <a:tcPr marL="70826" marR="70826" marT="35413" marB="35413" anchor="ctr"/>
                </a:tc>
                <a:tc>
                  <a:txBody>
                    <a:bodyPr/>
                    <a:lstStyle/>
                    <a:p>
                      <a:pPr algn="ctr"/>
                      <a:r>
                        <a:rPr lang="en-US" sz="1800" dirty="0">
                          <a:solidFill>
                            <a:schemeClr val="bg1"/>
                          </a:solidFill>
                        </a:rPr>
                        <a:t> </a:t>
                      </a:r>
                      <a:r>
                        <a:rPr lang="en-US" sz="1800" dirty="0">
                          <a:solidFill>
                            <a:srgbClr val="FFFF00"/>
                          </a:solidFill>
                        </a:rPr>
                        <a:t>Fall 2021           </a:t>
                      </a:r>
                      <a:r>
                        <a:rPr lang="en-US" sz="1800" dirty="0">
                          <a:solidFill>
                            <a:schemeClr val="bg1"/>
                          </a:solidFill>
                        </a:rPr>
                        <a:t>(73 sections)</a:t>
                      </a:r>
                    </a:p>
                  </a:txBody>
                  <a:tcPr marL="70826" marR="70826" marT="35413" marB="35413" anchor="ctr"/>
                </a:tc>
                <a:tc>
                  <a:txBody>
                    <a:bodyPr/>
                    <a:lstStyle/>
                    <a:p>
                      <a:pPr algn="ctr"/>
                      <a:r>
                        <a:rPr lang="en-US" sz="1800" dirty="0">
                          <a:solidFill>
                            <a:srgbClr val="FFFF00"/>
                          </a:solidFill>
                        </a:rPr>
                        <a:t>Fall 2022</a:t>
                      </a:r>
                      <a:r>
                        <a:rPr lang="en-US" sz="1800" dirty="0">
                          <a:solidFill>
                            <a:schemeClr val="bg1"/>
                          </a:solidFill>
                        </a:rPr>
                        <a:t> </a:t>
                      </a:r>
                      <a:br>
                        <a:rPr lang="en-US" sz="1800" dirty="0">
                          <a:solidFill>
                            <a:schemeClr val="bg1"/>
                          </a:solidFill>
                        </a:rPr>
                      </a:br>
                      <a:r>
                        <a:rPr lang="en-US" sz="1800" dirty="0">
                          <a:solidFill>
                            <a:schemeClr val="bg1"/>
                          </a:solidFill>
                        </a:rPr>
                        <a:t>(71 sections)</a:t>
                      </a:r>
                    </a:p>
                  </a:txBody>
                  <a:tcPr marL="70826" marR="70826" marT="35413" marB="35413" anchor="ctr"/>
                </a:tc>
                <a:tc>
                  <a:txBody>
                    <a:bodyPr/>
                    <a:lstStyle/>
                    <a:p>
                      <a:pPr algn="ctr"/>
                      <a:r>
                        <a:rPr lang="en-US" sz="1800" dirty="0">
                          <a:solidFill>
                            <a:srgbClr val="FFFF00"/>
                          </a:solidFill>
                        </a:rPr>
                        <a:t>Fall 2023</a:t>
                      </a:r>
                    </a:p>
                    <a:p>
                      <a:pPr algn="ctr"/>
                      <a:r>
                        <a:rPr lang="en-US" sz="1800" dirty="0">
                          <a:solidFill>
                            <a:schemeClr val="bg1"/>
                          </a:solidFill>
                        </a:rPr>
                        <a:t>(75 sections)</a:t>
                      </a:r>
                    </a:p>
                  </a:txBody>
                  <a:tcPr marL="70826" marR="70826" marT="35413" marB="35413" anchor="ctr"/>
                </a:tc>
                <a:extLst>
                  <a:ext uri="{0D108BD9-81ED-4DB2-BD59-A6C34878D82A}">
                    <a16:rowId xmlns:a16="http://schemas.microsoft.com/office/drawing/2014/main" val="245139461"/>
                  </a:ext>
                </a:extLst>
              </a:tr>
              <a:tr h="513496">
                <a:tc>
                  <a:txBody>
                    <a:bodyPr/>
                    <a:lstStyle/>
                    <a:p>
                      <a:pPr algn="ctr"/>
                      <a:r>
                        <a:rPr lang="en-US" sz="1800" dirty="0"/>
                        <a:t>100</a:t>
                      </a:r>
                    </a:p>
                  </a:txBody>
                  <a:tcPr marL="70826" marR="70826" marT="35413" marB="35413" anchor="ctr"/>
                </a:tc>
                <a:tc>
                  <a:txBody>
                    <a:bodyPr/>
                    <a:lstStyle/>
                    <a:p>
                      <a:pPr algn="ctr"/>
                      <a:r>
                        <a:rPr lang="en-US" sz="1800" dirty="0"/>
                        <a:t>44</a:t>
                      </a:r>
                    </a:p>
                  </a:txBody>
                  <a:tcPr marL="70826" marR="70826" marT="35413" marB="35413" anchor="ctr"/>
                </a:tc>
                <a:tc>
                  <a:txBody>
                    <a:bodyPr/>
                    <a:lstStyle/>
                    <a:p>
                      <a:pPr algn="ctr"/>
                      <a:r>
                        <a:rPr lang="en-US" sz="1800" dirty="0"/>
                        <a:t>30</a:t>
                      </a:r>
                    </a:p>
                  </a:txBody>
                  <a:tcPr marL="70826" marR="70826" marT="35413" marB="35413" anchor="ctr"/>
                </a:tc>
                <a:tc>
                  <a:txBody>
                    <a:bodyPr/>
                    <a:lstStyle/>
                    <a:p>
                      <a:pPr algn="ctr"/>
                      <a:r>
                        <a:rPr lang="en-US" sz="1800" dirty="0"/>
                        <a:t>35</a:t>
                      </a:r>
                    </a:p>
                  </a:txBody>
                  <a:tcPr marL="70826" marR="70826" marT="35413" marB="35413" anchor="ctr"/>
                </a:tc>
                <a:tc>
                  <a:txBody>
                    <a:bodyPr/>
                    <a:lstStyle/>
                    <a:p>
                      <a:pPr algn="ctr"/>
                      <a:r>
                        <a:rPr lang="en-US" sz="1800" dirty="0"/>
                        <a:t>40</a:t>
                      </a:r>
                    </a:p>
                  </a:txBody>
                  <a:tcPr marL="70826" marR="70826" marT="35413" marB="35413" anchor="ctr"/>
                </a:tc>
                <a:extLst>
                  <a:ext uri="{0D108BD9-81ED-4DB2-BD59-A6C34878D82A}">
                    <a16:rowId xmlns:a16="http://schemas.microsoft.com/office/drawing/2014/main" val="2388580149"/>
                  </a:ext>
                </a:extLst>
              </a:tr>
              <a:tr h="513496">
                <a:tc>
                  <a:txBody>
                    <a:bodyPr/>
                    <a:lstStyle/>
                    <a:p>
                      <a:pPr algn="ctr"/>
                      <a:r>
                        <a:rPr lang="en-US" sz="1800" dirty="0"/>
                        <a:t>120</a:t>
                      </a:r>
                    </a:p>
                  </a:txBody>
                  <a:tcPr marL="70826" marR="70826" marT="35413" marB="35413" anchor="ctr"/>
                </a:tc>
                <a:tc>
                  <a:txBody>
                    <a:bodyPr/>
                    <a:lstStyle/>
                    <a:p>
                      <a:pPr algn="ctr"/>
                      <a:r>
                        <a:rPr lang="en-US" sz="1800" dirty="0"/>
                        <a:t>5</a:t>
                      </a:r>
                    </a:p>
                  </a:txBody>
                  <a:tcPr marL="70826" marR="70826" marT="35413" marB="35413" anchor="ctr"/>
                </a:tc>
                <a:tc>
                  <a:txBody>
                    <a:bodyPr/>
                    <a:lstStyle/>
                    <a:p>
                      <a:pPr algn="ctr"/>
                      <a:r>
                        <a:rPr lang="en-US" sz="1800" dirty="0"/>
                        <a:t>5</a:t>
                      </a:r>
                    </a:p>
                  </a:txBody>
                  <a:tcPr marL="70826" marR="70826" marT="35413" marB="35413" anchor="ctr"/>
                </a:tc>
                <a:tc>
                  <a:txBody>
                    <a:bodyPr/>
                    <a:lstStyle/>
                    <a:p>
                      <a:pPr algn="ctr"/>
                      <a:r>
                        <a:rPr lang="en-US" sz="1800" dirty="0"/>
                        <a:t>5</a:t>
                      </a:r>
                    </a:p>
                  </a:txBody>
                  <a:tcPr marL="70826" marR="70826" marT="35413" marB="35413" anchor="ctr"/>
                </a:tc>
                <a:tc>
                  <a:txBody>
                    <a:bodyPr/>
                    <a:lstStyle/>
                    <a:p>
                      <a:pPr algn="ctr"/>
                      <a:r>
                        <a:rPr lang="en-US" sz="1800" dirty="0"/>
                        <a:t>4</a:t>
                      </a:r>
                    </a:p>
                  </a:txBody>
                  <a:tcPr marL="70826" marR="70826" marT="35413" marB="35413" anchor="ctr"/>
                </a:tc>
                <a:extLst>
                  <a:ext uri="{0D108BD9-81ED-4DB2-BD59-A6C34878D82A}">
                    <a16:rowId xmlns:a16="http://schemas.microsoft.com/office/drawing/2014/main" val="3588997938"/>
                  </a:ext>
                </a:extLst>
              </a:tr>
              <a:tr h="513496">
                <a:tc>
                  <a:txBody>
                    <a:bodyPr/>
                    <a:lstStyle/>
                    <a:p>
                      <a:pPr algn="ctr"/>
                      <a:r>
                        <a:rPr lang="en-US" sz="1800" dirty="0"/>
                        <a:t>130</a:t>
                      </a:r>
                    </a:p>
                  </a:txBody>
                  <a:tcPr marL="70826" marR="70826" marT="35413" marB="35413" anchor="ctr"/>
                </a:tc>
                <a:tc>
                  <a:txBody>
                    <a:bodyPr/>
                    <a:lstStyle/>
                    <a:p>
                      <a:pPr algn="ctr"/>
                      <a:r>
                        <a:rPr lang="en-US" sz="1800" dirty="0"/>
                        <a:t>14</a:t>
                      </a:r>
                    </a:p>
                  </a:txBody>
                  <a:tcPr marL="70826" marR="70826" marT="35413" marB="35413" anchor="ctr"/>
                </a:tc>
                <a:tc>
                  <a:txBody>
                    <a:bodyPr/>
                    <a:lstStyle/>
                    <a:p>
                      <a:pPr algn="ctr"/>
                      <a:r>
                        <a:rPr lang="en-US" sz="1800" dirty="0"/>
                        <a:t>17</a:t>
                      </a:r>
                    </a:p>
                  </a:txBody>
                  <a:tcPr marL="70826" marR="70826" marT="35413" marB="35413" anchor="ctr"/>
                </a:tc>
                <a:tc>
                  <a:txBody>
                    <a:bodyPr/>
                    <a:lstStyle/>
                    <a:p>
                      <a:pPr algn="ctr"/>
                      <a:r>
                        <a:rPr lang="en-US" sz="1800" dirty="0"/>
                        <a:t>12</a:t>
                      </a:r>
                    </a:p>
                  </a:txBody>
                  <a:tcPr marL="70826" marR="70826" marT="35413" marB="35413" anchor="ctr"/>
                </a:tc>
                <a:tc>
                  <a:txBody>
                    <a:bodyPr/>
                    <a:lstStyle/>
                    <a:p>
                      <a:pPr algn="ctr"/>
                      <a:r>
                        <a:rPr lang="en-US" sz="1800" dirty="0"/>
                        <a:t>11</a:t>
                      </a:r>
                    </a:p>
                  </a:txBody>
                  <a:tcPr marL="70826" marR="70826" marT="35413" marB="35413" anchor="ctr"/>
                </a:tc>
                <a:extLst>
                  <a:ext uri="{0D108BD9-81ED-4DB2-BD59-A6C34878D82A}">
                    <a16:rowId xmlns:a16="http://schemas.microsoft.com/office/drawing/2014/main" val="3012138823"/>
                  </a:ext>
                </a:extLst>
              </a:tr>
              <a:tr h="513496">
                <a:tc>
                  <a:txBody>
                    <a:bodyPr/>
                    <a:lstStyle/>
                    <a:p>
                      <a:pPr algn="ctr"/>
                      <a:r>
                        <a:rPr lang="en-US" sz="1800" dirty="0"/>
                        <a:t>140</a:t>
                      </a:r>
                    </a:p>
                  </a:txBody>
                  <a:tcPr marL="70826" marR="70826" marT="35413" marB="35413" anchor="ctr"/>
                </a:tc>
                <a:tc>
                  <a:txBody>
                    <a:bodyPr/>
                    <a:lstStyle/>
                    <a:p>
                      <a:pPr algn="ctr"/>
                      <a:r>
                        <a:rPr lang="en-US" sz="1800" dirty="0"/>
                        <a:t>6</a:t>
                      </a:r>
                    </a:p>
                  </a:txBody>
                  <a:tcPr marL="70826" marR="70826" marT="35413" marB="35413" anchor="ctr"/>
                </a:tc>
                <a:tc>
                  <a:txBody>
                    <a:bodyPr/>
                    <a:lstStyle/>
                    <a:p>
                      <a:pPr algn="ctr"/>
                      <a:r>
                        <a:rPr lang="en-US" sz="1800" dirty="0"/>
                        <a:t>7</a:t>
                      </a:r>
                    </a:p>
                  </a:txBody>
                  <a:tcPr marL="70826" marR="70826" marT="35413" marB="35413" anchor="ctr"/>
                </a:tc>
                <a:tc>
                  <a:txBody>
                    <a:bodyPr/>
                    <a:lstStyle/>
                    <a:p>
                      <a:pPr algn="ctr"/>
                      <a:r>
                        <a:rPr lang="en-US" sz="1800" dirty="0"/>
                        <a:t>7</a:t>
                      </a:r>
                    </a:p>
                  </a:txBody>
                  <a:tcPr marL="70826" marR="70826" marT="35413" marB="35413" anchor="ctr"/>
                </a:tc>
                <a:tc>
                  <a:txBody>
                    <a:bodyPr/>
                    <a:lstStyle/>
                    <a:p>
                      <a:pPr algn="ctr"/>
                      <a:r>
                        <a:rPr lang="en-US" sz="1800" dirty="0"/>
                        <a:t>7</a:t>
                      </a:r>
                    </a:p>
                  </a:txBody>
                  <a:tcPr marL="70826" marR="70826" marT="35413" marB="35413" anchor="ctr"/>
                </a:tc>
                <a:extLst>
                  <a:ext uri="{0D108BD9-81ED-4DB2-BD59-A6C34878D82A}">
                    <a16:rowId xmlns:a16="http://schemas.microsoft.com/office/drawing/2014/main" val="1523031358"/>
                  </a:ext>
                </a:extLst>
              </a:tr>
              <a:tr h="513496">
                <a:tc>
                  <a:txBody>
                    <a:bodyPr/>
                    <a:lstStyle/>
                    <a:p>
                      <a:pPr algn="ctr"/>
                      <a:r>
                        <a:rPr lang="en-US" sz="1800" dirty="0"/>
                        <a:t>180</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extLst>
                  <a:ext uri="{0D108BD9-81ED-4DB2-BD59-A6C34878D82A}">
                    <a16:rowId xmlns:a16="http://schemas.microsoft.com/office/drawing/2014/main" val="4252983134"/>
                  </a:ext>
                </a:extLst>
              </a:tr>
              <a:tr h="513496">
                <a:tc>
                  <a:txBody>
                    <a:bodyPr/>
                    <a:lstStyle/>
                    <a:p>
                      <a:pPr algn="ctr"/>
                      <a:r>
                        <a:rPr lang="en-US" sz="1800" dirty="0"/>
                        <a:t>250</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extLst>
                  <a:ext uri="{0D108BD9-81ED-4DB2-BD59-A6C34878D82A}">
                    <a16:rowId xmlns:a16="http://schemas.microsoft.com/office/drawing/2014/main" val="3978621371"/>
                  </a:ext>
                </a:extLst>
              </a:tr>
              <a:tr h="513496">
                <a:tc>
                  <a:txBody>
                    <a:bodyPr/>
                    <a:lstStyle/>
                    <a:p>
                      <a:pPr algn="ctr"/>
                      <a:r>
                        <a:rPr lang="en-US" sz="1800" dirty="0"/>
                        <a:t>260</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2</a:t>
                      </a:r>
                    </a:p>
                  </a:txBody>
                  <a:tcPr marL="70826" marR="70826" marT="35413" marB="35413" anchor="ctr"/>
                </a:tc>
                <a:extLst>
                  <a:ext uri="{0D108BD9-81ED-4DB2-BD59-A6C34878D82A}">
                    <a16:rowId xmlns:a16="http://schemas.microsoft.com/office/drawing/2014/main" val="2977983960"/>
                  </a:ext>
                </a:extLst>
              </a:tr>
              <a:tr h="513496">
                <a:tc>
                  <a:txBody>
                    <a:bodyPr/>
                    <a:lstStyle/>
                    <a:p>
                      <a:pPr algn="ctr"/>
                      <a:r>
                        <a:rPr lang="en-US" sz="1800" dirty="0"/>
                        <a:t>265</a:t>
                      </a:r>
                    </a:p>
                  </a:txBody>
                  <a:tcPr marL="70826" marR="70826" marT="35413" marB="35413" anchor="ctr"/>
                </a:tc>
                <a:tc>
                  <a:txBody>
                    <a:bodyPr/>
                    <a:lstStyle/>
                    <a:p>
                      <a:pPr algn="ctr"/>
                      <a:r>
                        <a:rPr lang="en-US" sz="1800" dirty="0"/>
                        <a:t>3</a:t>
                      </a:r>
                    </a:p>
                  </a:txBody>
                  <a:tcPr marL="70826" marR="70826" marT="35413" marB="35413" anchor="ctr"/>
                </a:tc>
                <a:tc>
                  <a:txBody>
                    <a:bodyPr/>
                    <a:lstStyle/>
                    <a:p>
                      <a:pPr algn="ctr"/>
                      <a:r>
                        <a:rPr lang="en-US" sz="1800" dirty="0"/>
                        <a:t>3</a:t>
                      </a:r>
                    </a:p>
                  </a:txBody>
                  <a:tcPr marL="70826" marR="70826" marT="35413" marB="35413" anchor="ctr"/>
                </a:tc>
                <a:tc>
                  <a:txBody>
                    <a:bodyPr/>
                    <a:lstStyle/>
                    <a:p>
                      <a:pPr algn="ctr"/>
                      <a:r>
                        <a:rPr lang="en-US" sz="1800" dirty="0"/>
                        <a:t>2</a:t>
                      </a:r>
                    </a:p>
                  </a:txBody>
                  <a:tcPr marL="70826" marR="70826" marT="35413" marB="35413" anchor="ctr"/>
                </a:tc>
                <a:tc>
                  <a:txBody>
                    <a:bodyPr/>
                    <a:lstStyle/>
                    <a:p>
                      <a:pPr algn="ctr"/>
                      <a:r>
                        <a:rPr lang="en-US" sz="1800" dirty="0"/>
                        <a:t>4</a:t>
                      </a:r>
                    </a:p>
                  </a:txBody>
                  <a:tcPr marL="70826" marR="70826" marT="35413" marB="35413" anchor="ctr"/>
                </a:tc>
                <a:extLst>
                  <a:ext uri="{0D108BD9-81ED-4DB2-BD59-A6C34878D82A}">
                    <a16:rowId xmlns:a16="http://schemas.microsoft.com/office/drawing/2014/main" val="882158248"/>
                  </a:ext>
                </a:extLst>
              </a:tr>
              <a:tr h="545731">
                <a:tc>
                  <a:txBody>
                    <a:bodyPr/>
                    <a:lstStyle/>
                    <a:p>
                      <a:pPr algn="ctr"/>
                      <a:r>
                        <a:rPr lang="en-US" sz="1800" dirty="0"/>
                        <a:t>270</a:t>
                      </a:r>
                    </a:p>
                  </a:txBody>
                  <a:tcPr marL="70826" marR="70826" marT="35413" marB="35413" anchor="ctr"/>
                </a:tc>
                <a:tc>
                  <a:txBody>
                    <a:bodyPr/>
                    <a:lstStyle/>
                    <a:p>
                      <a:pPr algn="ctr"/>
                      <a:r>
                        <a:rPr lang="en-US" sz="1800" dirty="0"/>
                        <a:t>0</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extLst>
                  <a:ext uri="{0D108BD9-81ED-4DB2-BD59-A6C34878D82A}">
                    <a16:rowId xmlns:a16="http://schemas.microsoft.com/office/drawing/2014/main" val="664907075"/>
                  </a:ext>
                </a:extLst>
              </a:tr>
              <a:tr h="556182">
                <a:tc>
                  <a:txBody>
                    <a:bodyPr/>
                    <a:lstStyle/>
                    <a:p>
                      <a:pPr algn="ctr"/>
                      <a:r>
                        <a:rPr lang="en-US" sz="1800" dirty="0"/>
                        <a:t>275</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1</a:t>
                      </a:r>
                    </a:p>
                  </a:txBody>
                  <a:tcPr marL="70826" marR="70826" marT="35413" marB="35413" anchor="ctr"/>
                </a:tc>
                <a:tc>
                  <a:txBody>
                    <a:bodyPr/>
                    <a:lstStyle/>
                    <a:p>
                      <a:pPr algn="ctr"/>
                      <a:r>
                        <a:rPr lang="en-US" sz="1800" dirty="0"/>
                        <a:t>0</a:t>
                      </a:r>
                    </a:p>
                  </a:txBody>
                  <a:tcPr marL="70826" marR="70826" marT="35413" marB="35413" anchor="ctr"/>
                </a:tc>
                <a:extLst>
                  <a:ext uri="{0D108BD9-81ED-4DB2-BD59-A6C34878D82A}">
                    <a16:rowId xmlns:a16="http://schemas.microsoft.com/office/drawing/2014/main" val="803008689"/>
                  </a:ext>
                </a:extLst>
              </a:tr>
              <a:tr h="556182">
                <a:tc>
                  <a:txBody>
                    <a:bodyPr/>
                    <a:lstStyle/>
                    <a:p>
                      <a:pPr algn="ctr"/>
                      <a:r>
                        <a:rPr lang="en-US" sz="1800" dirty="0"/>
                        <a:t>292/3/4</a:t>
                      </a:r>
                    </a:p>
                  </a:txBody>
                  <a:tcPr marL="70826" marR="70826" marT="35413" marB="35413" anchor="ctr"/>
                </a:tc>
                <a:tc>
                  <a:txBody>
                    <a:bodyPr/>
                    <a:lstStyle/>
                    <a:p>
                      <a:pPr algn="ctr"/>
                      <a:r>
                        <a:rPr lang="en-US" sz="1800" dirty="0"/>
                        <a:t>1/1/1</a:t>
                      </a:r>
                    </a:p>
                  </a:txBody>
                  <a:tcPr marL="70826" marR="70826" marT="35413" marB="35413" anchor="ctr"/>
                </a:tc>
                <a:tc>
                  <a:txBody>
                    <a:bodyPr/>
                    <a:lstStyle/>
                    <a:p>
                      <a:pPr algn="ctr"/>
                      <a:r>
                        <a:rPr lang="en-US" sz="1800" dirty="0"/>
                        <a:t>1/1/1</a:t>
                      </a:r>
                    </a:p>
                  </a:txBody>
                  <a:tcPr marL="70826" marR="70826" marT="35413" marB="35413" anchor="ctr"/>
                </a:tc>
                <a:tc>
                  <a:txBody>
                    <a:bodyPr/>
                    <a:lstStyle/>
                    <a:p>
                      <a:pPr algn="ctr"/>
                      <a:r>
                        <a:rPr lang="en-US" sz="1800" dirty="0"/>
                        <a:t>1/1/1</a:t>
                      </a:r>
                    </a:p>
                  </a:txBody>
                  <a:tcPr marL="70826" marR="70826" marT="35413" marB="35413" anchor="ctr"/>
                </a:tc>
                <a:tc>
                  <a:txBody>
                    <a:bodyPr/>
                    <a:lstStyle/>
                    <a:p>
                      <a:pPr algn="ctr"/>
                      <a:r>
                        <a:rPr lang="en-US" sz="1800" dirty="0"/>
                        <a:t>1/1/1</a:t>
                      </a:r>
                    </a:p>
                  </a:txBody>
                  <a:tcPr marL="70826" marR="70826" marT="35413" marB="35413" anchor="ctr"/>
                </a:tc>
                <a:extLst>
                  <a:ext uri="{0D108BD9-81ED-4DB2-BD59-A6C34878D82A}">
                    <a16:rowId xmlns:a16="http://schemas.microsoft.com/office/drawing/2014/main" val="2655031290"/>
                  </a:ext>
                </a:extLst>
              </a:tr>
            </a:tbl>
          </a:graphicData>
        </a:graphic>
      </p:graphicFrame>
      <p:sp>
        <p:nvSpPr>
          <p:cNvPr id="5" name="TextBox 4">
            <a:extLst>
              <a:ext uri="{FF2B5EF4-FFF2-40B4-BE49-F238E27FC236}">
                <a16:creationId xmlns:a16="http://schemas.microsoft.com/office/drawing/2014/main" id="{EE200975-934C-0FA9-4962-B75E95467C02}"/>
              </a:ext>
            </a:extLst>
          </p:cNvPr>
          <p:cNvSpPr txBox="1"/>
          <p:nvPr/>
        </p:nvSpPr>
        <p:spPr>
          <a:xfrm>
            <a:off x="330759" y="3613784"/>
            <a:ext cx="3269691" cy="2308324"/>
          </a:xfrm>
          <a:prstGeom prst="rect">
            <a:avLst/>
          </a:prstGeom>
          <a:solidFill>
            <a:schemeClr val="bg1"/>
          </a:solidFill>
          <a:ln w="15875">
            <a:solidFill>
              <a:srgbClr val="C00000"/>
            </a:solidFill>
          </a:ln>
        </p:spPr>
        <p:txBody>
          <a:bodyPr wrap="square" rtlCol="0">
            <a:spAutoFit/>
          </a:bodyPr>
          <a:lstStyle/>
          <a:p>
            <a:r>
              <a:rPr lang="en-US" b="1" u="sng" dirty="0">
                <a:solidFill>
                  <a:srgbClr val="FF0000"/>
                </a:solidFill>
              </a:rPr>
              <a:t>Meeting Notes</a:t>
            </a:r>
            <a:r>
              <a:rPr lang="en-US" dirty="0">
                <a:solidFill>
                  <a:srgbClr val="FF0000"/>
                </a:solidFill>
              </a:rPr>
              <a:t>:  The number of Fall sections increased this semester as enrollment is recovering.  The department would like to build enrollment in COMS 130 (Interpersonal Communication) – it fulfills the same requirement as 100.</a:t>
            </a:r>
          </a:p>
        </p:txBody>
      </p:sp>
    </p:spTree>
    <p:extLst>
      <p:ext uri="{BB962C8B-B14F-4D97-AF65-F5344CB8AC3E}">
        <p14:creationId xmlns:p14="http://schemas.microsoft.com/office/powerpoint/2010/main" val="4151324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8" y="348865"/>
            <a:ext cx="5743578" cy="877729"/>
          </a:xfrm>
        </p:spPr>
        <p:txBody>
          <a:bodyPr anchor="ctr">
            <a:normAutofit fontScale="90000"/>
          </a:bodyPr>
          <a:lstStyle/>
          <a:p>
            <a:r>
              <a:rPr lang="en-US" sz="4000" dirty="0">
                <a:solidFill>
                  <a:srgbClr val="FFFFFF"/>
                </a:solidFill>
              </a:rPr>
              <a:t>Fall Schedule and Enrollment</a:t>
            </a:r>
            <a:br>
              <a:rPr lang="en-US" sz="4000" dirty="0">
                <a:solidFill>
                  <a:srgbClr val="FFFFFF"/>
                </a:solidFill>
              </a:rPr>
            </a:br>
            <a:r>
              <a:rPr lang="en-US" sz="4000" dirty="0">
                <a:solidFill>
                  <a:srgbClr val="FFFFFF"/>
                </a:solidFill>
              </a:rPr>
              <a:t>Snapshot – week two</a:t>
            </a:r>
          </a:p>
        </p:txBody>
      </p:sp>
      <p:sp>
        <p:nvSpPr>
          <p:cNvPr id="10" name="Rectangle 9">
            <a:extLst>
              <a:ext uri="{FF2B5EF4-FFF2-40B4-BE49-F238E27FC236}">
                <a16:creationId xmlns:a16="http://schemas.microsoft.com/office/drawing/2014/main" id="{B68CD54F-C705-4C6F-84D9-D3E935AFFB47}"/>
              </a:ext>
            </a:extLst>
          </p:cNvPr>
          <p:cNvSpPr/>
          <p:nvPr/>
        </p:nvSpPr>
        <p:spPr>
          <a:xfrm>
            <a:off x="300681" y="1820930"/>
            <a:ext cx="11590638" cy="478713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9" name="TextBox 8">
            <a:extLst>
              <a:ext uri="{FF2B5EF4-FFF2-40B4-BE49-F238E27FC236}">
                <a16:creationId xmlns:a16="http://schemas.microsoft.com/office/drawing/2014/main" id="{68DFE968-2884-4339-B99C-AB8FAAA7858E}"/>
              </a:ext>
            </a:extLst>
          </p:cNvPr>
          <p:cNvSpPr txBox="1"/>
          <p:nvPr/>
        </p:nvSpPr>
        <p:spPr>
          <a:xfrm>
            <a:off x="986589" y="2141620"/>
            <a:ext cx="8639549" cy="4031873"/>
          </a:xfrm>
          <a:prstGeom prst="rect">
            <a:avLst/>
          </a:prstGeom>
          <a:noFill/>
        </p:spPr>
        <p:txBody>
          <a:bodyPr wrap="square" rtlCol="0">
            <a:spAutoFit/>
          </a:bodyPr>
          <a:lstStyle/>
          <a:p>
            <a:r>
              <a:rPr lang="en-US" sz="3200" dirty="0"/>
              <a:t>Total Sections –  75</a:t>
            </a:r>
          </a:p>
          <a:p>
            <a:r>
              <a:rPr lang="en-US" sz="3200" dirty="0"/>
              <a:t>Seats Filled – 2,006</a:t>
            </a:r>
          </a:p>
          <a:p>
            <a:r>
              <a:rPr lang="en-US" sz="3200" dirty="0"/>
              <a:t>Overall Fill Rate – 87.5% fill rate</a:t>
            </a:r>
          </a:p>
          <a:p>
            <a:endParaRPr lang="en-US" sz="3200" dirty="0"/>
          </a:p>
          <a:p>
            <a:r>
              <a:rPr lang="en-US" sz="3200" dirty="0"/>
              <a:t>Online – 37 sections, 85% fill rate</a:t>
            </a:r>
          </a:p>
          <a:p>
            <a:r>
              <a:rPr lang="en-US" sz="3200" dirty="0"/>
              <a:t>On Campus – 32 sections, 95% fill rate</a:t>
            </a:r>
          </a:p>
          <a:p>
            <a:r>
              <a:rPr lang="en-US" sz="3200" dirty="0"/>
              <a:t>Hybrid – 1 sections, 111% fill rate</a:t>
            </a:r>
          </a:p>
          <a:p>
            <a:r>
              <a:rPr lang="en-US" sz="3200" dirty="0"/>
              <a:t>Dual Enrollment – 4 sections, 41% fill rate</a:t>
            </a:r>
          </a:p>
        </p:txBody>
      </p:sp>
      <p:sp>
        <p:nvSpPr>
          <p:cNvPr id="3" name="TextBox 2">
            <a:extLst>
              <a:ext uri="{FF2B5EF4-FFF2-40B4-BE49-F238E27FC236}">
                <a16:creationId xmlns:a16="http://schemas.microsoft.com/office/drawing/2014/main" id="{6468CF1C-50A0-A27F-3777-A1CE3C04FFE6}"/>
              </a:ext>
            </a:extLst>
          </p:cNvPr>
          <p:cNvSpPr txBox="1"/>
          <p:nvPr/>
        </p:nvSpPr>
        <p:spPr>
          <a:xfrm>
            <a:off x="7441796" y="64198"/>
            <a:ext cx="4635261" cy="1477328"/>
          </a:xfrm>
          <a:prstGeom prst="rect">
            <a:avLst/>
          </a:prstGeom>
          <a:solidFill>
            <a:schemeClr val="bg1"/>
          </a:solidFill>
          <a:ln w="15875">
            <a:solidFill>
              <a:srgbClr val="C00000"/>
            </a:solidFill>
          </a:ln>
        </p:spPr>
        <p:txBody>
          <a:bodyPr wrap="square" rtlCol="0">
            <a:spAutoFit/>
          </a:bodyPr>
          <a:lstStyle/>
          <a:p>
            <a:r>
              <a:rPr lang="en-US" dirty="0">
                <a:solidFill>
                  <a:srgbClr val="FF0000"/>
                </a:solidFill>
              </a:rPr>
              <a:t>Meeting Notes:  Fill rates are strong at 87.5%.  On-campus fill rates are especially strong (95%).  The Dean is struggling to staff on campus sections for Spring.  PT faculty are declining on-campus offers.</a:t>
            </a:r>
          </a:p>
        </p:txBody>
      </p:sp>
    </p:spTree>
    <p:extLst>
      <p:ext uri="{BB962C8B-B14F-4D97-AF65-F5344CB8AC3E}">
        <p14:creationId xmlns:p14="http://schemas.microsoft.com/office/powerpoint/2010/main" val="2402713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213280" y="388893"/>
            <a:ext cx="6914399" cy="877729"/>
          </a:xfrm>
        </p:spPr>
        <p:txBody>
          <a:bodyPr anchor="ctr">
            <a:normAutofit fontScale="90000"/>
          </a:bodyPr>
          <a:lstStyle/>
          <a:p>
            <a:r>
              <a:rPr lang="en-US" sz="4000" dirty="0">
                <a:solidFill>
                  <a:srgbClr val="FFFFFF"/>
                </a:solidFill>
              </a:rPr>
              <a:t>Fall 2022-23 Schedule &amp; Enrollment</a:t>
            </a:r>
            <a:br>
              <a:rPr lang="en-US" sz="4000" dirty="0">
                <a:solidFill>
                  <a:srgbClr val="FFFFFF"/>
                </a:solidFill>
              </a:rPr>
            </a:br>
            <a:r>
              <a:rPr lang="en-US" sz="2200" dirty="0">
                <a:solidFill>
                  <a:srgbClr val="FFFFFF"/>
                </a:solidFill>
              </a:rPr>
              <a:t>(Snapshot in week two)</a:t>
            </a:r>
          </a:p>
        </p:txBody>
      </p:sp>
      <p:sp>
        <p:nvSpPr>
          <p:cNvPr id="10" name="Rectangle 9">
            <a:extLst>
              <a:ext uri="{FF2B5EF4-FFF2-40B4-BE49-F238E27FC236}">
                <a16:creationId xmlns:a16="http://schemas.microsoft.com/office/drawing/2014/main" id="{B68CD54F-C705-4C6F-84D9-D3E935AFFB47}"/>
              </a:ext>
            </a:extLst>
          </p:cNvPr>
          <p:cNvSpPr/>
          <p:nvPr/>
        </p:nvSpPr>
        <p:spPr>
          <a:xfrm>
            <a:off x="300681" y="1820929"/>
            <a:ext cx="11590638" cy="478713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TextBox 12">
            <a:extLst>
              <a:ext uri="{FF2B5EF4-FFF2-40B4-BE49-F238E27FC236}">
                <a16:creationId xmlns:a16="http://schemas.microsoft.com/office/drawing/2014/main" id="{3CEB8686-FCB6-4A84-8ED2-3314A3BB8ABC}"/>
              </a:ext>
            </a:extLst>
          </p:cNvPr>
          <p:cNvSpPr txBox="1"/>
          <p:nvPr/>
        </p:nvSpPr>
        <p:spPr>
          <a:xfrm>
            <a:off x="213280" y="1954800"/>
            <a:ext cx="5795320" cy="3970318"/>
          </a:xfrm>
          <a:prstGeom prst="rect">
            <a:avLst/>
          </a:prstGeom>
          <a:noFill/>
          <a:ln w="22225">
            <a:solidFill>
              <a:schemeClr val="accent1"/>
            </a:solidFill>
          </a:ln>
        </p:spPr>
        <p:txBody>
          <a:bodyPr wrap="square" rtlCol="0">
            <a:spAutoFit/>
          </a:bodyPr>
          <a:lstStyle/>
          <a:p>
            <a:pPr algn="ctr"/>
            <a:r>
              <a:rPr lang="en-US" sz="2800" b="1" u="sng" dirty="0"/>
              <a:t>Fall 2022</a:t>
            </a:r>
          </a:p>
          <a:p>
            <a:endParaRPr lang="en-US" sz="2800" dirty="0"/>
          </a:p>
          <a:p>
            <a:r>
              <a:rPr lang="en-US" sz="2800" dirty="0"/>
              <a:t>Total Sections –  66</a:t>
            </a:r>
          </a:p>
          <a:p>
            <a:r>
              <a:rPr lang="en-US" sz="2800" dirty="0"/>
              <a:t>Seats Filled – 1,805</a:t>
            </a:r>
          </a:p>
          <a:p>
            <a:r>
              <a:rPr lang="en-US" sz="2800" dirty="0"/>
              <a:t>Overall Fill Rate – 87% fill rate</a:t>
            </a:r>
          </a:p>
          <a:p>
            <a:endParaRPr lang="en-US" sz="2800" dirty="0"/>
          </a:p>
          <a:p>
            <a:r>
              <a:rPr lang="en-US" sz="2800" dirty="0"/>
              <a:t>Online – 34 sections, 92% fill rate</a:t>
            </a:r>
          </a:p>
          <a:p>
            <a:r>
              <a:rPr lang="en-US" sz="2800" dirty="0"/>
              <a:t>On Campus – 31 sections, 82% fill rate</a:t>
            </a:r>
          </a:p>
          <a:p>
            <a:r>
              <a:rPr lang="en-US" sz="2800" dirty="0"/>
              <a:t>Hybrid – 1 sections, 97% fill rate</a:t>
            </a:r>
          </a:p>
        </p:txBody>
      </p:sp>
      <p:sp>
        <p:nvSpPr>
          <p:cNvPr id="14" name="TextBox 13">
            <a:extLst>
              <a:ext uri="{FF2B5EF4-FFF2-40B4-BE49-F238E27FC236}">
                <a16:creationId xmlns:a16="http://schemas.microsoft.com/office/drawing/2014/main" id="{5627F1E8-CDB2-4EEB-8466-45F5B90DCA7D}"/>
              </a:ext>
            </a:extLst>
          </p:cNvPr>
          <p:cNvSpPr txBox="1"/>
          <p:nvPr/>
        </p:nvSpPr>
        <p:spPr>
          <a:xfrm>
            <a:off x="6183400" y="1947796"/>
            <a:ext cx="5795320" cy="4401205"/>
          </a:xfrm>
          <a:prstGeom prst="rect">
            <a:avLst/>
          </a:prstGeom>
          <a:noFill/>
          <a:ln w="22225">
            <a:solidFill>
              <a:schemeClr val="accent1"/>
            </a:solidFill>
          </a:ln>
        </p:spPr>
        <p:txBody>
          <a:bodyPr wrap="square" rtlCol="0">
            <a:spAutoFit/>
          </a:bodyPr>
          <a:lstStyle/>
          <a:p>
            <a:pPr algn="ctr"/>
            <a:r>
              <a:rPr lang="en-US" sz="2800" b="1" u="sng" dirty="0"/>
              <a:t>Fall 2023</a:t>
            </a:r>
          </a:p>
          <a:p>
            <a:endParaRPr lang="en-US" sz="2800" dirty="0"/>
          </a:p>
          <a:p>
            <a:r>
              <a:rPr lang="en-US" sz="2800" dirty="0"/>
              <a:t>Total Sections –  75</a:t>
            </a:r>
          </a:p>
          <a:p>
            <a:r>
              <a:rPr lang="en-US" sz="2800" dirty="0"/>
              <a:t>Seats Filled – 2,006</a:t>
            </a:r>
          </a:p>
          <a:p>
            <a:r>
              <a:rPr lang="en-US" sz="2800" dirty="0"/>
              <a:t>Overall Fill Rate – 87.5% fill rate</a:t>
            </a:r>
          </a:p>
          <a:p>
            <a:endParaRPr lang="en-US" sz="2800" dirty="0"/>
          </a:p>
          <a:p>
            <a:r>
              <a:rPr lang="en-US" sz="2800" dirty="0"/>
              <a:t>Online – 37 sections, 85% fill rate</a:t>
            </a:r>
          </a:p>
          <a:p>
            <a:r>
              <a:rPr lang="en-US" sz="2800" dirty="0"/>
              <a:t>On Campus – 32 sections, 95% fill rate</a:t>
            </a:r>
          </a:p>
          <a:p>
            <a:r>
              <a:rPr lang="en-US" sz="2800" dirty="0"/>
              <a:t>Hybrid – 1 sections, 111% fill rate</a:t>
            </a:r>
          </a:p>
          <a:p>
            <a:r>
              <a:rPr lang="en-US" sz="2800" dirty="0"/>
              <a:t>Dual Enrollment – 4 sections, 41% fill</a:t>
            </a:r>
          </a:p>
        </p:txBody>
      </p:sp>
      <p:sp>
        <p:nvSpPr>
          <p:cNvPr id="3" name="TextBox 2">
            <a:extLst>
              <a:ext uri="{FF2B5EF4-FFF2-40B4-BE49-F238E27FC236}">
                <a16:creationId xmlns:a16="http://schemas.microsoft.com/office/drawing/2014/main" id="{E1ED3ACB-F5B3-FA57-011C-300E56C3D569}"/>
              </a:ext>
            </a:extLst>
          </p:cNvPr>
          <p:cNvSpPr txBox="1"/>
          <p:nvPr/>
        </p:nvSpPr>
        <p:spPr>
          <a:xfrm>
            <a:off x="7332452" y="308335"/>
            <a:ext cx="4635261" cy="923330"/>
          </a:xfrm>
          <a:prstGeom prst="rect">
            <a:avLst/>
          </a:prstGeom>
          <a:solidFill>
            <a:schemeClr val="bg1"/>
          </a:solidFill>
          <a:ln w="15875">
            <a:solidFill>
              <a:srgbClr val="C00000"/>
            </a:solidFill>
          </a:ln>
        </p:spPr>
        <p:txBody>
          <a:bodyPr wrap="square" rtlCol="0">
            <a:spAutoFit/>
          </a:bodyPr>
          <a:lstStyle/>
          <a:p>
            <a:r>
              <a:rPr lang="en-US" dirty="0">
                <a:solidFill>
                  <a:srgbClr val="FF0000"/>
                </a:solidFill>
              </a:rPr>
              <a:t>Meeting Notes:  In the week 2 snapshot of enrollment, seats filled in Fall 2023 COMS classes increased 11% from Fall 2022.</a:t>
            </a:r>
          </a:p>
        </p:txBody>
      </p:sp>
    </p:spTree>
    <p:extLst>
      <p:ext uri="{BB962C8B-B14F-4D97-AF65-F5344CB8AC3E}">
        <p14:creationId xmlns:p14="http://schemas.microsoft.com/office/powerpoint/2010/main" val="1636653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931e994-e6d3-4300-856d-b2b971b8f1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69D9347F5AFA4D8692FBB46C69E792" ma:contentTypeVersion="16" ma:contentTypeDescription="Create a new document." ma:contentTypeScope="" ma:versionID="f654b3c2419b79e12464fb87c808c4e2">
  <xsd:schema xmlns:xsd="http://www.w3.org/2001/XMLSchema" xmlns:xs="http://www.w3.org/2001/XMLSchema" xmlns:p="http://schemas.microsoft.com/office/2006/metadata/properties" xmlns:ns3="0931e994-e6d3-4300-856d-b2b971b8f134" xmlns:ns4="6d4c085d-c9ea-458a-a43a-bf1021d0c369" targetNamespace="http://schemas.microsoft.com/office/2006/metadata/properties" ma:root="true" ma:fieldsID="5bb02c9b6796b9d76fbdea6a39f16acc" ns3:_="" ns4:_="">
    <xsd:import namespace="0931e994-e6d3-4300-856d-b2b971b8f134"/>
    <xsd:import namespace="6d4c085d-c9ea-458a-a43a-bf1021d0c36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31e994-e6d3-4300-856d-b2b971b8f1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4c085d-c9ea-458a-a43a-bf1021d0c36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11BCA8-18D5-4035-99A4-D9907DB4E608}">
  <ds:schemaRefs>
    <ds:schemaRef ds:uri="http://schemas.microsoft.com/office/2006/metadata/properties"/>
    <ds:schemaRef ds:uri="http://purl.org/dc/terms/"/>
    <ds:schemaRef ds:uri="http://purl.org/dc/dcmitype/"/>
    <ds:schemaRef ds:uri="0931e994-e6d3-4300-856d-b2b971b8f134"/>
    <ds:schemaRef ds:uri="http://schemas.microsoft.com/office/infopath/2007/PartnerControls"/>
    <ds:schemaRef ds:uri="6d4c085d-c9ea-458a-a43a-bf1021d0c369"/>
    <ds:schemaRef ds:uri="http://purl.org/dc/elements/1.1/"/>
    <ds:schemaRef ds:uri="http://www.w3.org/XML/1998/namespace"/>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9D4C58D2-A893-4DF4-B2E5-1C01279B92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31e994-e6d3-4300-856d-b2b971b8f134"/>
    <ds:schemaRef ds:uri="6d4c085d-c9ea-458a-a43a-bf1021d0c3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19AEB0-81CF-491A-BCAC-B5A3569464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11005</TotalTime>
  <Words>1601</Words>
  <Application>Microsoft Office PowerPoint</Application>
  <PresentationFormat>Widescreen</PresentationFormat>
  <Paragraphs>243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Comic Sans MS</vt:lpstr>
      <vt:lpstr>Symbol</vt:lpstr>
      <vt:lpstr>Times New Roman</vt:lpstr>
      <vt:lpstr>Office Theme</vt:lpstr>
      <vt:lpstr>Communication Studies</vt:lpstr>
      <vt:lpstr>Communication Studies Department Meeting Attendance</vt:lpstr>
      <vt:lpstr>Communication Studies Department Meeting Agenda</vt:lpstr>
      <vt:lpstr>PowerPoint Presentation</vt:lpstr>
      <vt:lpstr>AI and Fraudulent Students</vt:lpstr>
      <vt:lpstr>Summer Section Count</vt:lpstr>
      <vt:lpstr>PowerPoint Presentation</vt:lpstr>
      <vt:lpstr>Fall Schedule and Enrollment Snapshot – week two</vt:lpstr>
      <vt:lpstr>Fall 2022-23 Schedule &amp; Enrollment (Snapshot in week two)</vt:lpstr>
      <vt:lpstr>Communication Studies Success Rates</vt:lpstr>
      <vt:lpstr>Communication Studies Equity Gaps Last four Spring terms</vt:lpstr>
      <vt:lpstr>BSS and COMS Equity Gaps (last 4 Spring terms)</vt:lpstr>
      <vt:lpstr>SLOs, Curriculum and Committee Assignments</vt:lpstr>
      <vt:lpstr>Social Sciences Building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Gold, Christina</dc:creator>
  <cp:lastModifiedBy>Gold, Christina</cp:lastModifiedBy>
  <cp:revision>84</cp:revision>
  <cp:lastPrinted>2022-09-22T19:46:42Z</cp:lastPrinted>
  <dcterms:created xsi:type="dcterms:W3CDTF">2021-02-06T12:58:35Z</dcterms:created>
  <dcterms:modified xsi:type="dcterms:W3CDTF">2023-11-09T16:19:07Z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0x010100C369D9347F5AFA4D8692FBB46C69E792</vt:lpwstr>
  </property>
</Properties>
</file>