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13"/>
  </p:notesMasterIdLst>
  <p:sldIdLst>
    <p:sldId id="428" r:id="rId5"/>
    <p:sldId id="429" r:id="rId6"/>
    <p:sldId id="427" r:id="rId7"/>
    <p:sldId id="430" r:id="rId8"/>
    <p:sldId id="424" r:id="rId9"/>
    <p:sldId id="426" r:id="rId10"/>
    <p:sldId id="431" r:id="rId11"/>
    <p:sldId id="432"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26"/>
    <a:srgbClr val="00000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689C7A-0042-FB47-8D22-0B25D904555E}" v="1" dt="2023-12-11T15:43:38.2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646" autoAdjust="0"/>
    <p:restoredTop sz="94762"/>
  </p:normalViewPr>
  <p:slideViewPr>
    <p:cSldViewPr snapToGrid="0" snapToObjects="1">
      <p:cViewPr varScale="1">
        <p:scale>
          <a:sx n="79" d="100"/>
          <a:sy n="79" d="100"/>
        </p:scale>
        <p:origin x="240" y="11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ld, Christina" userId="d63662b5-8bea-4558-821e-508c3105d592" providerId="ADAL" clId="{55AB8827-D624-40C2-B7B9-F0D25757A0C1}"/>
    <pc:docChg chg="custSel addSld modSld">
      <pc:chgData name="Gold, Christina" userId="d63662b5-8bea-4558-821e-508c3105d592" providerId="ADAL" clId="{55AB8827-D624-40C2-B7B9-F0D25757A0C1}" dt="2023-11-30T19:52:34.598" v="2943" actId="20577"/>
      <pc:docMkLst>
        <pc:docMk/>
      </pc:docMkLst>
      <pc:sldChg chg="addSp modSp">
        <pc:chgData name="Gold, Christina" userId="d63662b5-8bea-4558-821e-508c3105d592" providerId="ADAL" clId="{55AB8827-D624-40C2-B7B9-F0D25757A0C1}" dt="2023-11-30T18:47:46.429" v="1449" actId="1076"/>
        <pc:sldMkLst>
          <pc:docMk/>
          <pc:sldMk cId="2406885488" sldId="426"/>
        </pc:sldMkLst>
        <pc:spChg chg="mod">
          <ac:chgData name="Gold, Christina" userId="d63662b5-8bea-4558-821e-508c3105d592" providerId="ADAL" clId="{55AB8827-D624-40C2-B7B9-F0D25757A0C1}" dt="2023-11-30T18:43:08.062" v="888" actId="20577"/>
          <ac:spMkLst>
            <pc:docMk/>
            <pc:sldMk cId="2406885488" sldId="426"/>
            <ac:spMk id="5" creationId="{3453AAFF-4679-E30D-162A-5A0D32B52957}"/>
          </ac:spMkLst>
        </pc:spChg>
        <pc:spChg chg="add mod">
          <ac:chgData name="Gold, Christina" userId="d63662b5-8bea-4558-821e-508c3105d592" providerId="ADAL" clId="{55AB8827-D624-40C2-B7B9-F0D25757A0C1}" dt="2023-11-30T18:47:46.429" v="1449" actId="1076"/>
          <ac:spMkLst>
            <pc:docMk/>
            <pc:sldMk cId="2406885488" sldId="426"/>
            <ac:spMk id="20" creationId="{CA1C6C6E-7B23-471F-B126-D3B505F9397F}"/>
          </ac:spMkLst>
        </pc:spChg>
      </pc:sldChg>
      <pc:sldChg chg="addSp delSp modSp">
        <pc:chgData name="Gold, Christina" userId="d63662b5-8bea-4558-821e-508c3105d592" providerId="ADAL" clId="{55AB8827-D624-40C2-B7B9-F0D25757A0C1}" dt="2023-11-30T18:42:40.909" v="870" actId="20577"/>
        <pc:sldMkLst>
          <pc:docMk/>
          <pc:sldMk cId="1437236951" sldId="427"/>
        </pc:sldMkLst>
        <pc:spChg chg="add mod">
          <ac:chgData name="Gold, Christina" userId="d63662b5-8bea-4558-821e-508c3105d592" providerId="ADAL" clId="{55AB8827-D624-40C2-B7B9-F0D25757A0C1}" dt="2023-11-30T18:42:40.909" v="870" actId="20577"/>
          <ac:spMkLst>
            <pc:docMk/>
            <pc:sldMk cId="1437236951" sldId="427"/>
            <ac:spMk id="8" creationId="{6DC4DFEE-8C09-413B-B6AC-57CE1C14520F}"/>
          </ac:spMkLst>
        </pc:spChg>
        <pc:spChg chg="mod">
          <ac:chgData name="Gold, Christina" userId="d63662b5-8bea-4558-821e-508c3105d592" providerId="ADAL" clId="{55AB8827-D624-40C2-B7B9-F0D25757A0C1}" dt="2023-11-30T18:38:44.211" v="689" actId="1076"/>
          <ac:spMkLst>
            <pc:docMk/>
            <pc:sldMk cId="1437236951" sldId="427"/>
            <ac:spMk id="13" creationId="{B02730A1-8F5C-C4D1-C4AB-B1F805A2EABB}"/>
          </ac:spMkLst>
        </pc:spChg>
        <pc:spChg chg="mod">
          <ac:chgData name="Gold, Christina" userId="d63662b5-8bea-4558-821e-508c3105d592" providerId="ADAL" clId="{55AB8827-D624-40C2-B7B9-F0D25757A0C1}" dt="2023-11-30T18:37:12.096" v="594" actId="207"/>
          <ac:spMkLst>
            <pc:docMk/>
            <pc:sldMk cId="1437236951" sldId="427"/>
            <ac:spMk id="14" creationId="{5EB6F97D-DB25-6251-7348-AB67B0213658}"/>
          </ac:spMkLst>
        </pc:spChg>
        <pc:picChg chg="add del">
          <ac:chgData name="Gold, Christina" userId="d63662b5-8bea-4558-821e-508c3105d592" providerId="ADAL" clId="{55AB8827-D624-40C2-B7B9-F0D25757A0C1}" dt="2023-11-30T18:38:59.867" v="692" actId="478"/>
          <ac:picMkLst>
            <pc:docMk/>
            <pc:sldMk cId="1437236951" sldId="427"/>
            <ac:picMk id="2" creationId="{2BBA6D2D-48A8-4DBB-8523-C3A3C8B4B36C}"/>
          </ac:picMkLst>
        </pc:picChg>
      </pc:sldChg>
      <pc:sldChg chg="addSp modSp">
        <pc:chgData name="Gold, Christina" userId="d63662b5-8bea-4558-821e-508c3105d592" providerId="ADAL" clId="{55AB8827-D624-40C2-B7B9-F0D25757A0C1}" dt="2023-11-30T18:38:30.900" v="687" actId="207"/>
        <pc:sldMkLst>
          <pc:docMk/>
          <pc:sldMk cId="3608504566" sldId="428"/>
        </pc:sldMkLst>
        <pc:spChg chg="mod">
          <ac:chgData name="Gold, Christina" userId="d63662b5-8bea-4558-821e-508c3105d592" providerId="ADAL" clId="{55AB8827-D624-40C2-B7B9-F0D25757A0C1}" dt="2023-11-30T18:27:29.268" v="8" actId="20577"/>
          <ac:spMkLst>
            <pc:docMk/>
            <pc:sldMk cId="3608504566" sldId="428"/>
            <ac:spMk id="2" creationId="{74FCCFD8-9D6C-A51A-50D9-54E6F430D4B8}"/>
          </ac:spMkLst>
        </pc:spChg>
        <pc:spChg chg="add mod">
          <ac:chgData name="Gold, Christina" userId="d63662b5-8bea-4558-821e-508c3105d592" providerId="ADAL" clId="{55AB8827-D624-40C2-B7B9-F0D25757A0C1}" dt="2023-11-30T18:38:30.900" v="687" actId="207"/>
          <ac:spMkLst>
            <pc:docMk/>
            <pc:sldMk cId="3608504566" sldId="428"/>
            <ac:spMk id="4" creationId="{8140DAAA-3BA8-4B5A-B30D-B3E40292BA14}"/>
          </ac:spMkLst>
        </pc:spChg>
      </pc:sldChg>
      <pc:sldChg chg="addSp delSp modSp">
        <pc:chgData name="Gold, Christina" userId="d63662b5-8bea-4558-821e-508c3105d592" providerId="ADAL" clId="{55AB8827-D624-40C2-B7B9-F0D25757A0C1}" dt="2023-11-30T18:46:06.014" v="1244" actId="20577"/>
        <pc:sldMkLst>
          <pc:docMk/>
          <pc:sldMk cId="459017479" sldId="429"/>
        </pc:sldMkLst>
        <pc:spChg chg="mod">
          <ac:chgData name="Gold, Christina" userId="d63662b5-8bea-4558-821e-508c3105d592" providerId="ADAL" clId="{55AB8827-D624-40C2-B7B9-F0D25757A0C1}" dt="2023-11-30T18:45:58.770" v="1242" actId="1076"/>
          <ac:spMkLst>
            <pc:docMk/>
            <pc:sldMk cId="459017479" sldId="429"/>
            <ac:spMk id="2" creationId="{74FCCFD8-9D6C-A51A-50D9-54E6F430D4B8}"/>
          </ac:spMkLst>
        </pc:spChg>
        <pc:spChg chg="del">
          <ac:chgData name="Gold, Christina" userId="d63662b5-8bea-4558-821e-508c3105d592" providerId="ADAL" clId="{55AB8827-D624-40C2-B7B9-F0D25757A0C1}" dt="2023-11-30T18:35:44.257" v="575" actId="478"/>
          <ac:spMkLst>
            <pc:docMk/>
            <pc:sldMk cId="459017479" sldId="429"/>
            <ac:spMk id="4" creationId="{12B5B342-A069-A610-BBC8-CB37F2453AFC}"/>
          </ac:spMkLst>
        </pc:spChg>
        <pc:spChg chg="add mod">
          <ac:chgData name="Gold, Christina" userId="d63662b5-8bea-4558-821e-508c3105d592" providerId="ADAL" clId="{55AB8827-D624-40C2-B7B9-F0D25757A0C1}" dt="2023-11-30T18:46:06.014" v="1244" actId="20577"/>
          <ac:spMkLst>
            <pc:docMk/>
            <pc:sldMk cId="459017479" sldId="429"/>
            <ac:spMk id="9" creationId="{0E9F4648-B288-4EFA-8CEE-49A791012428}"/>
          </ac:spMkLst>
        </pc:spChg>
        <pc:graphicFrameChg chg="add mod modGraphic">
          <ac:chgData name="Gold, Christina" userId="d63662b5-8bea-4558-821e-508c3105d592" providerId="ADAL" clId="{55AB8827-D624-40C2-B7B9-F0D25757A0C1}" dt="2023-11-30T18:45:48.325" v="1240" actId="1076"/>
          <ac:graphicFrameMkLst>
            <pc:docMk/>
            <pc:sldMk cId="459017479" sldId="429"/>
            <ac:graphicFrameMk id="3" creationId="{CC7F4AF0-6E42-48C4-958B-8BCD966F78AF}"/>
          </ac:graphicFrameMkLst>
        </pc:graphicFrameChg>
        <pc:picChg chg="add del">
          <ac:chgData name="Gold, Christina" userId="d63662b5-8bea-4558-821e-508c3105d592" providerId="ADAL" clId="{55AB8827-D624-40C2-B7B9-F0D25757A0C1}" dt="2023-11-30T18:27:58.580" v="10" actId="478"/>
          <ac:picMkLst>
            <pc:docMk/>
            <pc:sldMk cId="459017479" sldId="429"/>
            <ac:picMk id="7" creationId="{67FE4EEE-2C10-4D75-945A-22BB480FF0C4}"/>
          </ac:picMkLst>
        </pc:picChg>
        <pc:picChg chg="del">
          <ac:chgData name="Gold, Christina" userId="d63662b5-8bea-4558-821e-508c3105d592" providerId="ADAL" clId="{55AB8827-D624-40C2-B7B9-F0D25757A0C1}" dt="2023-11-30T18:28:00.067" v="11" actId="478"/>
          <ac:picMkLst>
            <pc:docMk/>
            <pc:sldMk cId="459017479" sldId="429"/>
            <ac:picMk id="17" creationId="{C4B1D59D-39B7-45FE-D9FC-85F3C7F4E93E}"/>
          </ac:picMkLst>
        </pc:picChg>
        <pc:picChg chg="del">
          <ac:chgData name="Gold, Christina" userId="d63662b5-8bea-4558-821e-508c3105d592" providerId="ADAL" clId="{55AB8827-D624-40C2-B7B9-F0D25757A0C1}" dt="2023-11-30T18:28:01.035" v="12" actId="478"/>
          <ac:picMkLst>
            <pc:docMk/>
            <pc:sldMk cId="459017479" sldId="429"/>
            <ac:picMk id="18" creationId="{9F728812-385D-DAFD-AE81-EFBA6C657342}"/>
          </ac:picMkLst>
        </pc:picChg>
        <pc:picChg chg="del">
          <ac:chgData name="Gold, Christina" userId="d63662b5-8bea-4558-821e-508c3105d592" providerId="ADAL" clId="{55AB8827-D624-40C2-B7B9-F0D25757A0C1}" dt="2023-11-30T18:28:01.771" v="13" actId="478"/>
          <ac:picMkLst>
            <pc:docMk/>
            <pc:sldMk cId="459017479" sldId="429"/>
            <ac:picMk id="19" creationId="{99F2107B-1AD8-1972-B15A-06EC30A613BE}"/>
          </ac:picMkLst>
        </pc:picChg>
      </pc:sldChg>
      <pc:sldChg chg="modSp">
        <pc:chgData name="Gold, Christina" userId="d63662b5-8bea-4558-821e-508c3105d592" providerId="ADAL" clId="{55AB8827-D624-40C2-B7B9-F0D25757A0C1}" dt="2023-11-30T18:47:56.847" v="1450" actId="1076"/>
        <pc:sldMkLst>
          <pc:docMk/>
          <pc:sldMk cId="3538847360" sldId="431"/>
        </pc:sldMkLst>
        <pc:spChg chg="mod">
          <ac:chgData name="Gold, Christina" userId="d63662b5-8bea-4558-821e-508c3105d592" providerId="ADAL" clId="{55AB8827-D624-40C2-B7B9-F0D25757A0C1}" dt="2023-11-30T18:47:56.847" v="1450" actId="1076"/>
          <ac:spMkLst>
            <pc:docMk/>
            <pc:sldMk cId="3538847360" sldId="431"/>
            <ac:spMk id="4" creationId="{5BB93556-606A-4FED-84E0-00F1A4548EA6}"/>
          </ac:spMkLst>
        </pc:spChg>
      </pc:sldChg>
      <pc:sldChg chg="addSp delSp modSp add">
        <pc:chgData name="Gold, Christina" userId="d63662b5-8bea-4558-821e-508c3105d592" providerId="ADAL" clId="{55AB8827-D624-40C2-B7B9-F0D25757A0C1}" dt="2023-11-30T19:52:34.598" v="2943" actId="20577"/>
        <pc:sldMkLst>
          <pc:docMk/>
          <pc:sldMk cId="2011223005" sldId="432"/>
        </pc:sldMkLst>
        <pc:spChg chg="del">
          <ac:chgData name="Gold, Christina" userId="d63662b5-8bea-4558-821e-508c3105d592" providerId="ADAL" clId="{55AB8827-D624-40C2-B7B9-F0D25757A0C1}" dt="2023-11-30T18:48:47.572" v="1452" actId="478"/>
          <ac:spMkLst>
            <pc:docMk/>
            <pc:sldMk cId="2011223005" sldId="432"/>
            <ac:spMk id="2" creationId="{38049A68-A814-4445-8D94-DD9570851632}"/>
          </ac:spMkLst>
        </pc:spChg>
        <pc:spChg chg="del">
          <ac:chgData name="Gold, Christina" userId="d63662b5-8bea-4558-821e-508c3105d592" providerId="ADAL" clId="{55AB8827-D624-40C2-B7B9-F0D25757A0C1}" dt="2023-11-30T18:48:49.119" v="1453" actId="478"/>
          <ac:spMkLst>
            <pc:docMk/>
            <pc:sldMk cId="2011223005" sldId="432"/>
            <ac:spMk id="3" creationId="{B68BCC59-2182-43E4-80AA-E3A30782919E}"/>
          </ac:spMkLst>
        </pc:spChg>
        <pc:spChg chg="add mod">
          <ac:chgData name="Gold, Christina" userId="d63662b5-8bea-4558-821e-508c3105d592" providerId="ADAL" clId="{55AB8827-D624-40C2-B7B9-F0D25757A0C1}" dt="2023-11-30T19:52:34.598" v="2943" actId="20577"/>
          <ac:spMkLst>
            <pc:docMk/>
            <pc:sldMk cId="2011223005" sldId="432"/>
            <ac:spMk id="4" creationId="{943883E6-543A-4F1D-BD76-C84DB177EF82}"/>
          </ac:spMkLst>
        </pc:spChg>
      </pc:sldChg>
    </pc:docChg>
  </pc:docChgLst>
  <pc:docChgLst>
    <pc:chgData name="Gold, Christina" userId="d63662b5-8bea-4558-821e-508c3105d592" providerId="ADAL" clId="{CC689C7A-0042-FB47-8D22-0B25D904555E}"/>
    <pc:docChg chg="custSel modSld">
      <pc:chgData name="Gold, Christina" userId="d63662b5-8bea-4558-821e-508c3105d592" providerId="ADAL" clId="{CC689C7A-0042-FB47-8D22-0B25D904555E}" dt="2023-12-11T15:45:27.742" v="117" actId="20577"/>
      <pc:docMkLst>
        <pc:docMk/>
      </pc:docMkLst>
      <pc:sldChg chg="addSp delSp modSp mod">
        <pc:chgData name="Gold, Christina" userId="d63662b5-8bea-4558-821e-508c3105d592" providerId="ADAL" clId="{CC689C7A-0042-FB47-8D22-0B25D904555E}" dt="2023-12-11T15:45:27.742" v="117" actId="20577"/>
        <pc:sldMkLst>
          <pc:docMk/>
          <pc:sldMk cId="2406885488" sldId="426"/>
        </pc:sldMkLst>
        <pc:graphicFrameChg chg="mod modGraphic">
          <ac:chgData name="Gold, Christina" userId="d63662b5-8bea-4558-821e-508c3105d592" providerId="ADAL" clId="{CC689C7A-0042-FB47-8D22-0B25D904555E}" dt="2023-12-11T15:45:27.742" v="117" actId="20577"/>
          <ac:graphicFrameMkLst>
            <pc:docMk/>
            <pc:sldMk cId="2406885488" sldId="426"/>
            <ac:graphicFrameMk id="2" creationId="{1A8F513C-4243-6788-8757-45A287FF456B}"/>
          </ac:graphicFrameMkLst>
        </pc:graphicFrameChg>
        <pc:picChg chg="del">
          <ac:chgData name="Gold, Christina" userId="d63662b5-8bea-4558-821e-508c3105d592" providerId="ADAL" clId="{CC689C7A-0042-FB47-8D22-0B25D904555E}" dt="2023-12-11T15:43:34.417" v="0" actId="21"/>
          <ac:picMkLst>
            <pc:docMk/>
            <pc:sldMk cId="2406885488" sldId="426"/>
            <ac:picMk id="7" creationId="{183CAF45-0FA4-4B65-9D7D-81344647901C}"/>
          </ac:picMkLst>
        </pc:picChg>
        <pc:picChg chg="add mod">
          <ac:chgData name="Gold, Christina" userId="d63662b5-8bea-4558-821e-508c3105d592" providerId="ADAL" clId="{CC689C7A-0042-FB47-8D22-0B25D904555E}" dt="2023-12-11T15:43:44.010" v="2" actId="1076"/>
          <ac:picMkLst>
            <pc:docMk/>
            <pc:sldMk cId="2406885488" sldId="426"/>
            <ac:picMk id="12" creationId="{7608028E-520A-4A55-ABA8-168AE4F07FC7}"/>
          </ac:picMkLst>
        </pc:picChg>
      </pc:sldChg>
    </pc:docChg>
  </pc:docChgLst>
  <pc:docChgLst>
    <pc:chgData name="Gold, Christina" userId="d63662b5-8bea-4558-821e-508c3105d592" providerId="ADAL" clId="{D977AA63-A3A3-469F-B088-B360C4D91543}"/>
    <pc:docChg chg="undo custSel addSld delSld modSld">
      <pc:chgData name="Gold, Christina" userId="d63662b5-8bea-4558-821e-508c3105d592" providerId="ADAL" clId="{D977AA63-A3A3-469F-B088-B360C4D91543}" dt="2023-11-28T21:56:36.968" v="1636" actId="20577"/>
      <pc:docMkLst>
        <pc:docMk/>
      </pc:docMkLst>
      <pc:sldChg chg="modSp">
        <pc:chgData name="Gold, Christina" userId="d63662b5-8bea-4558-821e-508c3105d592" providerId="ADAL" clId="{D977AA63-A3A3-469F-B088-B360C4D91543}" dt="2023-11-28T20:36:19.084" v="681" actId="20577"/>
        <pc:sldMkLst>
          <pc:docMk/>
          <pc:sldMk cId="2406885488" sldId="426"/>
        </pc:sldMkLst>
        <pc:graphicFrameChg chg="modGraphic">
          <ac:chgData name="Gold, Christina" userId="d63662b5-8bea-4558-821e-508c3105d592" providerId="ADAL" clId="{D977AA63-A3A3-469F-B088-B360C4D91543}" dt="2023-11-28T20:36:19.084" v="681" actId="20577"/>
          <ac:graphicFrameMkLst>
            <pc:docMk/>
            <pc:sldMk cId="2406885488" sldId="426"/>
            <ac:graphicFrameMk id="2" creationId="{1A8F513C-4243-6788-8757-45A287FF456B}"/>
          </ac:graphicFrameMkLst>
        </pc:graphicFrameChg>
      </pc:sldChg>
      <pc:sldChg chg="modSp">
        <pc:chgData name="Gold, Christina" userId="d63662b5-8bea-4558-821e-508c3105d592" providerId="ADAL" clId="{D977AA63-A3A3-469F-B088-B360C4D91543}" dt="2023-11-28T20:17:36.202" v="33" actId="20577"/>
        <pc:sldMkLst>
          <pc:docMk/>
          <pc:sldMk cId="3608504566" sldId="428"/>
        </pc:sldMkLst>
        <pc:spChg chg="mod">
          <ac:chgData name="Gold, Christina" userId="d63662b5-8bea-4558-821e-508c3105d592" providerId="ADAL" clId="{D977AA63-A3A3-469F-B088-B360C4D91543}" dt="2023-11-28T20:17:20.163" v="1" actId="27636"/>
          <ac:spMkLst>
            <pc:docMk/>
            <pc:sldMk cId="3608504566" sldId="428"/>
            <ac:spMk id="2" creationId="{74FCCFD8-9D6C-A51A-50D9-54E6F430D4B8}"/>
          </ac:spMkLst>
        </pc:spChg>
        <pc:spChg chg="mod">
          <ac:chgData name="Gold, Christina" userId="d63662b5-8bea-4558-821e-508c3105d592" providerId="ADAL" clId="{D977AA63-A3A3-469F-B088-B360C4D91543}" dt="2023-11-28T20:17:36.202" v="33" actId="20577"/>
          <ac:spMkLst>
            <pc:docMk/>
            <pc:sldMk cId="3608504566" sldId="428"/>
            <ac:spMk id="3" creationId="{D6A9BE7C-E734-347B-FC59-106590BBE69A}"/>
          </ac:spMkLst>
        </pc:spChg>
      </pc:sldChg>
      <pc:sldChg chg="delSp modSp">
        <pc:chgData name="Gold, Christina" userId="d63662b5-8bea-4558-821e-508c3105d592" providerId="ADAL" clId="{D977AA63-A3A3-469F-B088-B360C4D91543}" dt="2023-11-28T20:18:33.512" v="44" actId="478"/>
        <pc:sldMkLst>
          <pc:docMk/>
          <pc:sldMk cId="459017479" sldId="429"/>
        </pc:sldMkLst>
        <pc:spChg chg="mod">
          <ac:chgData name="Gold, Christina" userId="d63662b5-8bea-4558-821e-508c3105d592" providerId="ADAL" clId="{D977AA63-A3A3-469F-B088-B360C4D91543}" dt="2023-11-28T20:18:20.427" v="35" actId="20577"/>
          <ac:spMkLst>
            <pc:docMk/>
            <pc:sldMk cId="459017479" sldId="429"/>
            <ac:spMk id="4" creationId="{12B5B342-A069-A610-BBC8-CB37F2453AFC}"/>
          </ac:spMkLst>
        </pc:spChg>
        <pc:picChg chg="del">
          <ac:chgData name="Gold, Christina" userId="d63662b5-8bea-4558-821e-508c3105d592" providerId="ADAL" clId="{D977AA63-A3A3-469F-B088-B360C4D91543}" dt="2023-11-28T20:18:33.512" v="44" actId="478"/>
          <ac:picMkLst>
            <pc:docMk/>
            <pc:sldMk cId="459017479" sldId="429"/>
            <ac:picMk id="6" creationId="{680FDC4F-E134-F378-AF7F-EEC2E6F6C709}"/>
          </ac:picMkLst>
        </pc:picChg>
        <pc:picChg chg="del">
          <ac:chgData name="Gold, Christina" userId="d63662b5-8bea-4558-821e-508c3105d592" providerId="ADAL" clId="{D977AA63-A3A3-469F-B088-B360C4D91543}" dt="2023-11-28T20:18:28.673" v="40" actId="478"/>
          <ac:picMkLst>
            <pc:docMk/>
            <pc:sldMk cId="459017479" sldId="429"/>
            <ac:picMk id="12" creationId="{D44708B7-9926-BC80-40ED-A0025B4C6F6A}"/>
          </ac:picMkLst>
        </pc:picChg>
        <pc:picChg chg="del">
          <ac:chgData name="Gold, Christina" userId="d63662b5-8bea-4558-821e-508c3105d592" providerId="ADAL" clId="{D977AA63-A3A3-469F-B088-B360C4D91543}" dt="2023-11-28T20:18:27.241" v="39" actId="478"/>
          <ac:picMkLst>
            <pc:docMk/>
            <pc:sldMk cId="459017479" sldId="429"/>
            <ac:picMk id="13" creationId="{6B8595F9-220A-5090-08D1-FC3420368402}"/>
          </ac:picMkLst>
        </pc:picChg>
        <pc:picChg chg="del">
          <ac:chgData name="Gold, Christina" userId="d63662b5-8bea-4558-821e-508c3105d592" providerId="ADAL" clId="{D977AA63-A3A3-469F-B088-B360C4D91543}" dt="2023-11-28T20:18:26.398" v="38" actId="478"/>
          <ac:picMkLst>
            <pc:docMk/>
            <pc:sldMk cId="459017479" sldId="429"/>
            <ac:picMk id="14" creationId="{6BF43773-66CE-674E-1CC6-D97D0335D8DD}"/>
          </ac:picMkLst>
        </pc:picChg>
        <pc:picChg chg="del">
          <ac:chgData name="Gold, Christina" userId="d63662b5-8bea-4558-821e-508c3105d592" providerId="ADAL" clId="{D977AA63-A3A3-469F-B088-B360C4D91543}" dt="2023-11-28T20:18:25.366" v="37" actId="478"/>
          <ac:picMkLst>
            <pc:docMk/>
            <pc:sldMk cId="459017479" sldId="429"/>
            <ac:picMk id="15" creationId="{10ED916C-BC13-35DD-028F-877155A70F2F}"/>
          </ac:picMkLst>
        </pc:picChg>
        <pc:picChg chg="del">
          <ac:chgData name="Gold, Christina" userId="d63662b5-8bea-4558-821e-508c3105d592" providerId="ADAL" clId="{D977AA63-A3A3-469F-B088-B360C4D91543}" dt="2023-11-28T20:18:24.066" v="36" actId="478"/>
          <ac:picMkLst>
            <pc:docMk/>
            <pc:sldMk cId="459017479" sldId="429"/>
            <ac:picMk id="16" creationId="{834C899F-46FD-EDE9-C709-57797222C5BC}"/>
          </ac:picMkLst>
        </pc:picChg>
        <pc:picChg chg="del">
          <ac:chgData name="Gold, Christina" userId="d63662b5-8bea-4558-821e-508c3105d592" providerId="ADAL" clId="{D977AA63-A3A3-469F-B088-B360C4D91543}" dt="2023-11-28T20:18:17.656" v="34" actId="478"/>
          <ac:picMkLst>
            <pc:docMk/>
            <pc:sldMk cId="459017479" sldId="429"/>
            <ac:picMk id="20" creationId="{C998833C-92A9-73A5-8A1F-3ED553207D99}"/>
          </ac:picMkLst>
        </pc:picChg>
        <pc:picChg chg="del">
          <ac:chgData name="Gold, Christina" userId="d63662b5-8bea-4558-821e-508c3105d592" providerId="ADAL" clId="{D977AA63-A3A3-469F-B088-B360C4D91543}" dt="2023-11-28T20:18:32.007" v="43" actId="478"/>
          <ac:picMkLst>
            <pc:docMk/>
            <pc:sldMk cId="459017479" sldId="429"/>
            <ac:picMk id="21" creationId="{E2C037A6-E562-246A-0FEB-12D18906EFD0}"/>
          </ac:picMkLst>
        </pc:picChg>
        <pc:picChg chg="del">
          <ac:chgData name="Gold, Christina" userId="d63662b5-8bea-4558-821e-508c3105d592" providerId="ADAL" clId="{D977AA63-A3A3-469F-B088-B360C4D91543}" dt="2023-11-28T20:18:31.104" v="42" actId="478"/>
          <ac:picMkLst>
            <pc:docMk/>
            <pc:sldMk cId="459017479" sldId="429"/>
            <ac:picMk id="22" creationId="{0501B342-606A-DEF6-BC8B-DF282A6F7B04}"/>
          </ac:picMkLst>
        </pc:picChg>
        <pc:picChg chg="del">
          <ac:chgData name="Gold, Christina" userId="d63662b5-8bea-4558-821e-508c3105d592" providerId="ADAL" clId="{D977AA63-A3A3-469F-B088-B360C4D91543}" dt="2023-11-28T20:18:30.090" v="41" actId="478"/>
          <ac:picMkLst>
            <pc:docMk/>
            <pc:sldMk cId="459017479" sldId="429"/>
            <ac:picMk id="23" creationId="{1702B4B0-5DE6-0FE7-0A05-92FC9A2C0BD6}"/>
          </ac:picMkLst>
        </pc:picChg>
      </pc:sldChg>
      <pc:sldChg chg="addSp delSp modSp add">
        <pc:chgData name="Gold, Christina" userId="d63662b5-8bea-4558-821e-508c3105d592" providerId="ADAL" clId="{D977AA63-A3A3-469F-B088-B360C4D91543}" dt="2023-11-28T21:56:36.968" v="1636" actId="20577"/>
        <pc:sldMkLst>
          <pc:docMk/>
          <pc:sldMk cId="3538847360" sldId="431"/>
        </pc:sldMkLst>
        <pc:spChg chg="del">
          <ac:chgData name="Gold, Christina" userId="d63662b5-8bea-4558-821e-508c3105d592" providerId="ADAL" clId="{D977AA63-A3A3-469F-B088-B360C4D91543}" dt="2023-11-28T20:26:53.205" v="52" actId="478"/>
          <ac:spMkLst>
            <pc:docMk/>
            <pc:sldMk cId="3538847360" sldId="431"/>
            <ac:spMk id="2" creationId="{B8350479-293C-4244-8C7E-80D94B00DD29}"/>
          </ac:spMkLst>
        </pc:spChg>
        <pc:spChg chg="del">
          <ac:chgData name="Gold, Christina" userId="d63662b5-8bea-4558-821e-508c3105d592" providerId="ADAL" clId="{D977AA63-A3A3-469F-B088-B360C4D91543}" dt="2023-11-28T20:26:42.370" v="49"/>
          <ac:spMkLst>
            <pc:docMk/>
            <pc:sldMk cId="3538847360" sldId="431"/>
            <ac:spMk id="3" creationId="{3F53E2A9-1103-44E7-8B94-E226DDCCC665}"/>
          </ac:spMkLst>
        </pc:spChg>
        <pc:spChg chg="add mod">
          <ac:chgData name="Gold, Christina" userId="d63662b5-8bea-4558-821e-508c3105d592" providerId="ADAL" clId="{D977AA63-A3A3-469F-B088-B360C4D91543}" dt="2023-11-28T21:55:21.861" v="1590" actId="20577"/>
          <ac:spMkLst>
            <pc:docMk/>
            <pc:sldMk cId="3538847360" sldId="431"/>
            <ac:spMk id="4" creationId="{5BB93556-606A-4FED-84E0-00F1A4548EA6}"/>
          </ac:spMkLst>
        </pc:spChg>
        <pc:spChg chg="add mod">
          <ac:chgData name="Gold, Christina" userId="d63662b5-8bea-4558-821e-508c3105d592" providerId="ADAL" clId="{D977AA63-A3A3-469F-B088-B360C4D91543}" dt="2023-11-28T21:56:36.968" v="1636" actId="20577"/>
          <ac:spMkLst>
            <pc:docMk/>
            <pc:sldMk cId="3538847360" sldId="431"/>
            <ac:spMk id="5" creationId="{E0A769C4-7C3C-4779-A069-C99DAD0B3C7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8DF8F51-6789-EB4A-8154-77CC3DB32F11}" type="datetimeFigureOut">
              <a:rPr lang="en-US" smtClean="0"/>
              <a:t>12/11/23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BFED7F3-BFCA-FB44-81BD-73817735275D}" type="slidenum">
              <a:rPr lang="en-US" smtClean="0"/>
              <a:t>‹#›</a:t>
            </a:fld>
            <a:endParaRPr lang="en-US"/>
          </a:p>
        </p:txBody>
      </p:sp>
    </p:spTree>
    <p:extLst>
      <p:ext uri="{BB962C8B-B14F-4D97-AF65-F5344CB8AC3E}">
        <p14:creationId xmlns:p14="http://schemas.microsoft.com/office/powerpoint/2010/main" val="3949841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3DA6B-6B24-1440-9F6B-763E947A12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9F60A5-A72E-3542-ADD6-7F7E469AA8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14B0E4-6967-7440-A7FD-0035CC86AE0E}"/>
              </a:ext>
            </a:extLst>
          </p:cNvPr>
          <p:cNvSpPr>
            <a:spLocks noGrp="1"/>
          </p:cNvSpPr>
          <p:nvPr>
            <p:ph type="dt" sz="half" idx="10"/>
          </p:nvPr>
        </p:nvSpPr>
        <p:spPr/>
        <p:txBody>
          <a:bodyPr/>
          <a:lstStyle/>
          <a:p>
            <a:fld id="{069497FD-1A72-3341-BB9A-328B585295C6}" type="datetimeFigureOut">
              <a:rPr lang="en-US" smtClean="0"/>
              <a:t>12/11/23</a:t>
            </a:fld>
            <a:endParaRPr lang="en-US"/>
          </a:p>
        </p:txBody>
      </p:sp>
      <p:sp>
        <p:nvSpPr>
          <p:cNvPr id="5" name="Footer Placeholder 4">
            <a:extLst>
              <a:ext uri="{FF2B5EF4-FFF2-40B4-BE49-F238E27FC236}">
                <a16:creationId xmlns:a16="http://schemas.microsoft.com/office/drawing/2014/main" id="{8691F431-B065-604B-AC4F-0C8985D141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C00D54-8E7D-1443-BF08-155E89BAA50A}"/>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5494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1F308-86A2-7A4E-9F95-5922845684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E52193-C149-144F-AC5F-426CB59930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92C6F9-519B-384F-AD09-8BDCFFD8FFA2}"/>
              </a:ext>
            </a:extLst>
          </p:cNvPr>
          <p:cNvSpPr>
            <a:spLocks noGrp="1"/>
          </p:cNvSpPr>
          <p:nvPr>
            <p:ph type="dt" sz="half" idx="10"/>
          </p:nvPr>
        </p:nvSpPr>
        <p:spPr/>
        <p:txBody>
          <a:bodyPr/>
          <a:lstStyle/>
          <a:p>
            <a:fld id="{069497FD-1A72-3341-BB9A-328B585295C6}" type="datetimeFigureOut">
              <a:rPr lang="en-US" smtClean="0"/>
              <a:t>12/11/23</a:t>
            </a:fld>
            <a:endParaRPr lang="en-US"/>
          </a:p>
        </p:txBody>
      </p:sp>
      <p:sp>
        <p:nvSpPr>
          <p:cNvPr id="5" name="Footer Placeholder 4">
            <a:extLst>
              <a:ext uri="{FF2B5EF4-FFF2-40B4-BE49-F238E27FC236}">
                <a16:creationId xmlns:a16="http://schemas.microsoft.com/office/drawing/2014/main" id="{693FDEC6-3904-A741-BF9E-BCE37BBC6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0D6FF3-EC28-1246-9834-9FA42C6D6F53}"/>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019843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4BB596-3D0B-874A-8379-CDFB94A56A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AFB219-BC78-174A-B43E-4AD61596482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EA0EEB-2516-3046-A093-3F0A1218F23D}"/>
              </a:ext>
            </a:extLst>
          </p:cNvPr>
          <p:cNvSpPr>
            <a:spLocks noGrp="1"/>
          </p:cNvSpPr>
          <p:nvPr>
            <p:ph type="dt" sz="half" idx="10"/>
          </p:nvPr>
        </p:nvSpPr>
        <p:spPr/>
        <p:txBody>
          <a:bodyPr/>
          <a:lstStyle/>
          <a:p>
            <a:fld id="{069497FD-1A72-3341-BB9A-328B585295C6}" type="datetimeFigureOut">
              <a:rPr lang="en-US" smtClean="0"/>
              <a:t>12/11/23</a:t>
            </a:fld>
            <a:endParaRPr lang="en-US"/>
          </a:p>
        </p:txBody>
      </p:sp>
      <p:sp>
        <p:nvSpPr>
          <p:cNvPr id="5" name="Footer Placeholder 4">
            <a:extLst>
              <a:ext uri="{FF2B5EF4-FFF2-40B4-BE49-F238E27FC236}">
                <a16:creationId xmlns:a16="http://schemas.microsoft.com/office/drawing/2014/main" id="{61183887-4528-3843-AE50-A72862F74D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4631C-2A79-2344-AC13-F16C1531C0EE}"/>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69071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FB353-7D64-744F-BC2C-A027A5329F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1C8DC8-9290-6544-92F4-EC0FC4E1D0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7470B-8313-C445-8F03-1C854826D097}"/>
              </a:ext>
            </a:extLst>
          </p:cNvPr>
          <p:cNvSpPr>
            <a:spLocks noGrp="1"/>
          </p:cNvSpPr>
          <p:nvPr>
            <p:ph type="dt" sz="half" idx="10"/>
          </p:nvPr>
        </p:nvSpPr>
        <p:spPr/>
        <p:txBody>
          <a:bodyPr/>
          <a:lstStyle/>
          <a:p>
            <a:fld id="{069497FD-1A72-3341-BB9A-328B585295C6}" type="datetimeFigureOut">
              <a:rPr lang="en-US" smtClean="0"/>
              <a:t>12/11/23</a:t>
            </a:fld>
            <a:endParaRPr lang="en-US"/>
          </a:p>
        </p:txBody>
      </p:sp>
      <p:sp>
        <p:nvSpPr>
          <p:cNvPr id="5" name="Footer Placeholder 4">
            <a:extLst>
              <a:ext uri="{FF2B5EF4-FFF2-40B4-BE49-F238E27FC236}">
                <a16:creationId xmlns:a16="http://schemas.microsoft.com/office/drawing/2014/main" id="{B41519AA-3BD0-BA45-AE8B-6CEF57FE4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B222BC-1F7A-B642-B5ED-DF65187E11A8}"/>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164025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8665C-1229-2F4C-AEB4-EC5A89019B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A4E5A0A-AAE2-834F-9AD8-CCCF0539B3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7C7283-F9A4-0A4B-BF4E-AC4636DA6F9F}"/>
              </a:ext>
            </a:extLst>
          </p:cNvPr>
          <p:cNvSpPr>
            <a:spLocks noGrp="1"/>
          </p:cNvSpPr>
          <p:nvPr>
            <p:ph type="dt" sz="half" idx="10"/>
          </p:nvPr>
        </p:nvSpPr>
        <p:spPr/>
        <p:txBody>
          <a:bodyPr/>
          <a:lstStyle/>
          <a:p>
            <a:fld id="{069497FD-1A72-3341-BB9A-328B585295C6}" type="datetimeFigureOut">
              <a:rPr lang="en-US" smtClean="0"/>
              <a:t>12/11/23</a:t>
            </a:fld>
            <a:endParaRPr lang="en-US"/>
          </a:p>
        </p:txBody>
      </p:sp>
      <p:sp>
        <p:nvSpPr>
          <p:cNvPr id="5" name="Footer Placeholder 4">
            <a:extLst>
              <a:ext uri="{FF2B5EF4-FFF2-40B4-BE49-F238E27FC236}">
                <a16:creationId xmlns:a16="http://schemas.microsoft.com/office/drawing/2014/main" id="{81E7FD95-3B80-054B-8406-A68F4C724A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25D62-88FD-A44A-87E6-A29694D4CAA5}"/>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711592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5D4CD-393C-1448-9DEC-FA10C0021F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E26411-3A5D-0B4B-B207-7E2112EE54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FD92DC-45F0-1644-A241-22DD682641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20D71A-2A22-D842-A225-13C02C20E04A}"/>
              </a:ext>
            </a:extLst>
          </p:cNvPr>
          <p:cNvSpPr>
            <a:spLocks noGrp="1"/>
          </p:cNvSpPr>
          <p:nvPr>
            <p:ph type="dt" sz="half" idx="10"/>
          </p:nvPr>
        </p:nvSpPr>
        <p:spPr/>
        <p:txBody>
          <a:bodyPr/>
          <a:lstStyle/>
          <a:p>
            <a:fld id="{069497FD-1A72-3341-BB9A-328B585295C6}" type="datetimeFigureOut">
              <a:rPr lang="en-US" smtClean="0"/>
              <a:t>12/11/23</a:t>
            </a:fld>
            <a:endParaRPr lang="en-US"/>
          </a:p>
        </p:txBody>
      </p:sp>
      <p:sp>
        <p:nvSpPr>
          <p:cNvPr id="6" name="Footer Placeholder 5">
            <a:extLst>
              <a:ext uri="{FF2B5EF4-FFF2-40B4-BE49-F238E27FC236}">
                <a16:creationId xmlns:a16="http://schemas.microsoft.com/office/drawing/2014/main" id="{51BD865B-476F-874B-B901-7DB413153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D21116-EE9F-3A40-B6A4-68FFE82E050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735788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5B7EC-A46A-014F-989D-F189E953C5D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F4423E8-FB2D-E14B-9028-B3CD64516D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0C1576-66FD-064E-A238-E8A92F2B83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7426CF-89B1-A442-BFF1-65D4EF0A63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7E888F-DC4C-A14B-AAFC-CC737F4D15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DBCB84-5FA8-DA4E-B225-13B2FE7934F5}"/>
              </a:ext>
            </a:extLst>
          </p:cNvPr>
          <p:cNvSpPr>
            <a:spLocks noGrp="1"/>
          </p:cNvSpPr>
          <p:nvPr>
            <p:ph type="dt" sz="half" idx="10"/>
          </p:nvPr>
        </p:nvSpPr>
        <p:spPr/>
        <p:txBody>
          <a:bodyPr/>
          <a:lstStyle/>
          <a:p>
            <a:fld id="{069497FD-1A72-3341-BB9A-328B585295C6}" type="datetimeFigureOut">
              <a:rPr lang="en-US" smtClean="0"/>
              <a:t>12/11/23</a:t>
            </a:fld>
            <a:endParaRPr lang="en-US"/>
          </a:p>
        </p:txBody>
      </p:sp>
      <p:sp>
        <p:nvSpPr>
          <p:cNvPr id="8" name="Footer Placeholder 7">
            <a:extLst>
              <a:ext uri="{FF2B5EF4-FFF2-40B4-BE49-F238E27FC236}">
                <a16:creationId xmlns:a16="http://schemas.microsoft.com/office/drawing/2014/main" id="{71EF32DE-E9CA-EC48-9713-D6B6D01712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8C43CA-7D61-F744-B50A-AF5DCB0FBB99}"/>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2078471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83F1D-30A6-4549-818E-528A7B9F76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EDE18A-1FA8-1D4E-BC50-EAF7935E41D0}"/>
              </a:ext>
            </a:extLst>
          </p:cNvPr>
          <p:cNvSpPr>
            <a:spLocks noGrp="1"/>
          </p:cNvSpPr>
          <p:nvPr>
            <p:ph type="dt" sz="half" idx="10"/>
          </p:nvPr>
        </p:nvSpPr>
        <p:spPr/>
        <p:txBody>
          <a:bodyPr/>
          <a:lstStyle/>
          <a:p>
            <a:fld id="{069497FD-1A72-3341-BB9A-328B585295C6}" type="datetimeFigureOut">
              <a:rPr lang="en-US" smtClean="0"/>
              <a:t>12/11/23</a:t>
            </a:fld>
            <a:endParaRPr lang="en-US"/>
          </a:p>
        </p:txBody>
      </p:sp>
      <p:sp>
        <p:nvSpPr>
          <p:cNvPr id="4" name="Footer Placeholder 3">
            <a:extLst>
              <a:ext uri="{FF2B5EF4-FFF2-40B4-BE49-F238E27FC236}">
                <a16:creationId xmlns:a16="http://schemas.microsoft.com/office/drawing/2014/main" id="{0FD813D5-ABB3-2C4F-A371-06F397EB6B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02BDF6E-B22F-E343-B956-44B6EF412F27}"/>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3793052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C84A8A-3672-394A-9952-CEB92E20F5FC}"/>
              </a:ext>
            </a:extLst>
          </p:cNvPr>
          <p:cNvSpPr>
            <a:spLocks noGrp="1"/>
          </p:cNvSpPr>
          <p:nvPr>
            <p:ph type="dt" sz="half" idx="10"/>
          </p:nvPr>
        </p:nvSpPr>
        <p:spPr/>
        <p:txBody>
          <a:bodyPr/>
          <a:lstStyle/>
          <a:p>
            <a:fld id="{069497FD-1A72-3341-BB9A-328B585295C6}" type="datetimeFigureOut">
              <a:rPr lang="en-US" smtClean="0"/>
              <a:t>12/11/23</a:t>
            </a:fld>
            <a:endParaRPr lang="en-US"/>
          </a:p>
        </p:txBody>
      </p:sp>
      <p:sp>
        <p:nvSpPr>
          <p:cNvPr id="3" name="Footer Placeholder 2">
            <a:extLst>
              <a:ext uri="{FF2B5EF4-FFF2-40B4-BE49-F238E27FC236}">
                <a16:creationId xmlns:a16="http://schemas.microsoft.com/office/drawing/2014/main" id="{42BBDFF2-2A4F-F549-8B08-1FB021017A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7ABE4E-46CC-9446-9DAF-39D0D8B6FC1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944919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86C0C-433E-174F-A965-0860FD3D1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138380-0504-2945-AC51-9B0DC390DC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3F4662-303A-5748-A39C-00B000FE27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E8A6D-FEBD-E048-8917-93F6604B46BC}"/>
              </a:ext>
            </a:extLst>
          </p:cNvPr>
          <p:cNvSpPr>
            <a:spLocks noGrp="1"/>
          </p:cNvSpPr>
          <p:nvPr>
            <p:ph type="dt" sz="half" idx="10"/>
          </p:nvPr>
        </p:nvSpPr>
        <p:spPr/>
        <p:txBody>
          <a:bodyPr/>
          <a:lstStyle/>
          <a:p>
            <a:fld id="{069497FD-1A72-3341-BB9A-328B585295C6}" type="datetimeFigureOut">
              <a:rPr lang="en-US" smtClean="0"/>
              <a:t>12/11/23</a:t>
            </a:fld>
            <a:endParaRPr lang="en-US"/>
          </a:p>
        </p:txBody>
      </p:sp>
      <p:sp>
        <p:nvSpPr>
          <p:cNvPr id="6" name="Footer Placeholder 5">
            <a:extLst>
              <a:ext uri="{FF2B5EF4-FFF2-40B4-BE49-F238E27FC236}">
                <a16:creationId xmlns:a16="http://schemas.microsoft.com/office/drawing/2014/main" id="{E7C41C03-71D5-5F4C-A7EC-03A89E5D75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92980A-B726-A049-A53D-72F8F4ABD4CD}"/>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239461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7A657-CDBC-2247-97C8-5B948725C3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4D3A0F-0511-A247-AB35-87ED0E11C7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686669-30DC-B44B-84CB-831D5DEAE2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A131FE-5902-DE4B-8F2C-3AFC6CBB0D1F}"/>
              </a:ext>
            </a:extLst>
          </p:cNvPr>
          <p:cNvSpPr>
            <a:spLocks noGrp="1"/>
          </p:cNvSpPr>
          <p:nvPr>
            <p:ph type="dt" sz="half" idx="10"/>
          </p:nvPr>
        </p:nvSpPr>
        <p:spPr/>
        <p:txBody>
          <a:bodyPr/>
          <a:lstStyle/>
          <a:p>
            <a:fld id="{069497FD-1A72-3341-BB9A-328B585295C6}" type="datetimeFigureOut">
              <a:rPr lang="en-US" smtClean="0"/>
              <a:t>12/11/23</a:t>
            </a:fld>
            <a:endParaRPr lang="en-US"/>
          </a:p>
        </p:txBody>
      </p:sp>
      <p:sp>
        <p:nvSpPr>
          <p:cNvPr id="6" name="Footer Placeholder 5">
            <a:extLst>
              <a:ext uri="{FF2B5EF4-FFF2-40B4-BE49-F238E27FC236}">
                <a16:creationId xmlns:a16="http://schemas.microsoft.com/office/drawing/2014/main" id="{36DC83EF-B01E-6A44-A130-0694083F62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78633-B411-EB4F-A8AB-A52F50CBF960}"/>
              </a:ext>
            </a:extLst>
          </p:cNvPr>
          <p:cNvSpPr>
            <a:spLocks noGrp="1"/>
          </p:cNvSpPr>
          <p:nvPr>
            <p:ph type="sldNum" sz="quarter" idx="12"/>
          </p:nvPr>
        </p:nvSpPr>
        <p:spPr/>
        <p:txBody>
          <a:bodyPr/>
          <a:lstStyle/>
          <a:p>
            <a:fld id="{145DB98C-C7AC-3F42-A143-E7816B0E2A60}" type="slidenum">
              <a:rPr lang="en-US" smtClean="0"/>
              <a:t>‹#›</a:t>
            </a:fld>
            <a:endParaRPr lang="en-US"/>
          </a:p>
        </p:txBody>
      </p:sp>
    </p:spTree>
    <p:extLst>
      <p:ext uri="{BB962C8B-B14F-4D97-AF65-F5344CB8AC3E}">
        <p14:creationId xmlns:p14="http://schemas.microsoft.com/office/powerpoint/2010/main" val="1863582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B48C73-E69C-594D-AB01-7BCE5FD4F5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E98214-8E19-9A43-BFEC-9281B250B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14D7F0-A786-D449-BDB3-F994327030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497FD-1A72-3341-BB9A-328B585295C6}" type="datetimeFigureOut">
              <a:rPr lang="en-US" smtClean="0"/>
              <a:t>12/11/23</a:t>
            </a:fld>
            <a:endParaRPr lang="en-US"/>
          </a:p>
        </p:txBody>
      </p:sp>
      <p:sp>
        <p:nvSpPr>
          <p:cNvPr id="5" name="Footer Placeholder 4">
            <a:extLst>
              <a:ext uri="{FF2B5EF4-FFF2-40B4-BE49-F238E27FC236}">
                <a16:creationId xmlns:a16="http://schemas.microsoft.com/office/drawing/2014/main" id="{D61D1CD9-A27E-AF41-AD9E-8FFC6BC113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E679E7-1C09-0A4B-949F-799333D2A8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5DB98C-C7AC-3F42-A143-E7816B0E2A60}" type="slidenum">
              <a:rPr lang="en-US" smtClean="0"/>
              <a:t>‹#›</a:t>
            </a:fld>
            <a:endParaRPr lang="en-US"/>
          </a:p>
        </p:txBody>
      </p:sp>
    </p:spTree>
    <p:extLst>
      <p:ext uri="{BB962C8B-B14F-4D97-AF65-F5344CB8AC3E}">
        <p14:creationId xmlns:p14="http://schemas.microsoft.com/office/powerpoint/2010/main" val="67547752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CCFD8-9D6C-A51A-50D9-54E6F430D4B8}"/>
              </a:ext>
            </a:extLst>
          </p:cNvPr>
          <p:cNvSpPr>
            <a:spLocks noGrp="1"/>
          </p:cNvSpPr>
          <p:nvPr>
            <p:ph type="ctrTitle"/>
          </p:nvPr>
        </p:nvSpPr>
        <p:spPr>
          <a:xfrm>
            <a:off x="1170709" y="1178720"/>
            <a:ext cx="5084618" cy="2387600"/>
          </a:xfrm>
        </p:spPr>
        <p:txBody>
          <a:bodyPr>
            <a:normAutofit fontScale="90000"/>
          </a:bodyPr>
          <a:lstStyle/>
          <a:p>
            <a:r>
              <a:rPr lang="en-US" dirty="0"/>
              <a:t>BSS Curriculum Committee</a:t>
            </a:r>
            <a:br>
              <a:rPr lang="en-US" dirty="0"/>
            </a:br>
            <a:r>
              <a:rPr lang="en-US" dirty="0"/>
              <a:t>Minutes</a:t>
            </a:r>
          </a:p>
        </p:txBody>
      </p:sp>
      <p:sp>
        <p:nvSpPr>
          <p:cNvPr id="3" name="Subtitle 2">
            <a:extLst>
              <a:ext uri="{FF2B5EF4-FFF2-40B4-BE49-F238E27FC236}">
                <a16:creationId xmlns:a16="http://schemas.microsoft.com/office/drawing/2014/main" id="{D6A9BE7C-E734-347B-FC59-106590BBE69A}"/>
              </a:ext>
            </a:extLst>
          </p:cNvPr>
          <p:cNvSpPr>
            <a:spLocks noGrp="1"/>
          </p:cNvSpPr>
          <p:nvPr>
            <p:ph type="subTitle" idx="1"/>
          </p:nvPr>
        </p:nvSpPr>
        <p:spPr>
          <a:xfrm>
            <a:off x="817418" y="3566320"/>
            <a:ext cx="5791200" cy="1655762"/>
          </a:xfrm>
        </p:spPr>
        <p:txBody>
          <a:bodyPr/>
          <a:lstStyle/>
          <a:p>
            <a:r>
              <a:rPr lang="en-US" dirty="0"/>
              <a:t>Tuesday, November 28, 2023</a:t>
            </a:r>
          </a:p>
        </p:txBody>
      </p:sp>
      <p:pic>
        <p:nvPicPr>
          <p:cNvPr id="1026" name="Picture 2" descr="The Importance Of Curriculum Development In Enhancing Teaching &amp; Learning">
            <a:extLst>
              <a:ext uri="{FF2B5EF4-FFF2-40B4-BE49-F238E27FC236}">
                <a16:creationId xmlns:a16="http://schemas.microsoft.com/office/drawing/2014/main" id="{D830E94C-4881-6808-60A9-BB7B3D34842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500"/>
          <a:stretch/>
        </p:blipFill>
        <p:spPr bwMode="auto">
          <a:xfrm>
            <a:off x="6400800" y="238125"/>
            <a:ext cx="5791200" cy="63801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140DAAA-3BA8-4B5A-B30D-B3E40292BA14}"/>
              </a:ext>
            </a:extLst>
          </p:cNvPr>
          <p:cNvSpPr txBox="1"/>
          <p:nvPr/>
        </p:nvSpPr>
        <p:spPr>
          <a:xfrm>
            <a:off x="1512711" y="4394201"/>
            <a:ext cx="4177426" cy="646331"/>
          </a:xfrm>
          <a:prstGeom prst="rect">
            <a:avLst/>
          </a:prstGeom>
          <a:noFill/>
          <a:ln>
            <a:solidFill>
              <a:srgbClr val="FF0000"/>
            </a:solidFill>
          </a:ln>
        </p:spPr>
        <p:txBody>
          <a:bodyPr wrap="none" rtlCol="0">
            <a:spAutoFit/>
          </a:bodyPr>
          <a:lstStyle/>
          <a:p>
            <a:r>
              <a:rPr lang="en-US" dirty="0">
                <a:solidFill>
                  <a:srgbClr val="FF0000"/>
                </a:solidFill>
              </a:rPr>
              <a:t>The minutes are in red text within boxes in</a:t>
            </a:r>
          </a:p>
          <a:p>
            <a:r>
              <a:rPr lang="en-US" dirty="0">
                <a:solidFill>
                  <a:srgbClr val="FF0000"/>
                </a:solidFill>
              </a:rPr>
              <a:t>the PowerPoint slides.</a:t>
            </a:r>
          </a:p>
        </p:txBody>
      </p:sp>
    </p:spTree>
    <p:extLst>
      <p:ext uri="{BB962C8B-B14F-4D97-AF65-F5344CB8AC3E}">
        <p14:creationId xmlns:p14="http://schemas.microsoft.com/office/powerpoint/2010/main" val="36085045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CCFD8-9D6C-A51A-50D9-54E6F430D4B8}"/>
              </a:ext>
            </a:extLst>
          </p:cNvPr>
          <p:cNvSpPr>
            <a:spLocks noGrp="1"/>
          </p:cNvSpPr>
          <p:nvPr>
            <p:ph type="ctrTitle"/>
          </p:nvPr>
        </p:nvSpPr>
        <p:spPr>
          <a:xfrm>
            <a:off x="2088444" y="279480"/>
            <a:ext cx="8015111" cy="894564"/>
          </a:xfrm>
        </p:spPr>
        <p:txBody>
          <a:bodyPr>
            <a:normAutofit fontScale="90000"/>
          </a:bodyPr>
          <a:lstStyle/>
          <a:p>
            <a:r>
              <a:rPr lang="en-US" sz="4000" dirty="0"/>
              <a:t>BSS Curriculum Committee Meeting</a:t>
            </a:r>
            <a:br>
              <a:rPr lang="en-US" sz="4000" dirty="0"/>
            </a:br>
            <a:endParaRPr lang="en-US" sz="4000" dirty="0"/>
          </a:p>
        </p:txBody>
      </p:sp>
      <p:graphicFrame>
        <p:nvGraphicFramePr>
          <p:cNvPr id="3" name="Table 2">
            <a:extLst>
              <a:ext uri="{FF2B5EF4-FFF2-40B4-BE49-F238E27FC236}">
                <a16:creationId xmlns:a16="http://schemas.microsoft.com/office/drawing/2014/main" id="{CC7F4AF0-6E42-48C4-958B-8BCD966F78AF}"/>
              </a:ext>
            </a:extLst>
          </p:cNvPr>
          <p:cNvGraphicFramePr>
            <a:graphicFrameLocks noGrp="1"/>
          </p:cNvGraphicFramePr>
          <p:nvPr>
            <p:extLst>
              <p:ext uri="{D42A27DB-BD31-4B8C-83A1-F6EECF244321}">
                <p14:modId xmlns:p14="http://schemas.microsoft.com/office/powerpoint/2010/main" val="1258868222"/>
              </p:ext>
            </p:extLst>
          </p:nvPr>
        </p:nvGraphicFramePr>
        <p:xfrm>
          <a:off x="812800" y="647740"/>
          <a:ext cx="5283200" cy="6097488"/>
        </p:xfrm>
        <a:graphic>
          <a:graphicData uri="http://schemas.openxmlformats.org/drawingml/2006/table">
            <a:tbl>
              <a:tblPr firstRow="1" bandRow="1">
                <a:tableStyleId>{5C22544A-7EE6-4342-B048-85BDC9FD1C3A}</a:tableStyleId>
              </a:tblPr>
              <a:tblGrid>
                <a:gridCol w="1720427">
                  <a:extLst>
                    <a:ext uri="{9D8B030D-6E8A-4147-A177-3AD203B41FA5}">
                      <a16:colId xmlns:a16="http://schemas.microsoft.com/office/drawing/2014/main" val="940901431"/>
                    </a:ext>
                  </a:extLst>
                </a:gridCol>
                <a:gridCol w="2099733">
                  <a:extLst>
                    <a:ext uri="{9D8B030D-6E8A-4147-A177-3AD203B41FA5}">
                      <a16:colId xmlns:a16="http://schemas.microsoft.com/office/drawing/2014/main" val="2151195055"/>
                    </a:ext>
                  </a:extLst>
                </a:gridCol>
                <a:gridCol w="1463040">
                  <a:extLst>
                    <a:ext uri="{9D8B030D-6E8A-4147-A177-3AD203B41FA5}">
                      <a16:colId xmlns:a16="http://schemas.microsoft.com/office/drawing/2014/main" val="4147988233"/>
                    </a:ext>
                  </a:extLst>
                </a:gridCol>
              </a:tblGrid>
              <a:tr h="363344">
                <a:tc>
                  <a:txBody>
                    <a:bodyPr/>
                    <a:lstStyle/>
                    <a:p>
                      <a:pPr algn="ctr"/>
                      <a:r>
                        <a:rPr lang="en-US" sz="1600" dirty="0">
                          <a:solidFill>
                            <a:schemeClr val="tx1"/>
                          </a:solidFill>
                        </a:rPr>
                        <a:t>Discipline</a:t>
                      </a:r>
                    </a:p>
                  </a:txBody>
                  <a:tcPr>
                    <a:solidFill>
                      <a:schemeClr val="bg2">
                        <a:lumMod val="90000"/>
                      </a:schemeClr>
                    </a:solidFill>
                  </a:tcPr>
                </a:tc>
                <a:tc>
                  <a:txBody>
                    <a:bodyPr/>
                    <a:lstStyle/>
                    <a:p>
                      <a:pPr algn="ctr"/>
                      <a:r>
                        <a:rPr lang="en-US" sz="1600" dirty="0">
                          <a:solidFill>
                            <a:schemeClr val="tx1"/>
                          </a:solidFill>
                        </a:rPr>
                        <a:t>Name</a:t>
                      </a:r>
                    </a:p>
                  </a:txBody>
                  <a:tcPr>
                    <a:solidFill>
                      <a:schemeClr val="bg2">
                        <a:lumMod val="90000"/>
                      </a:schemeClr>
                    </a:solidFill>
                  </a:tcPr>
                </a:tc>
                <a:tc>
                  <a:txBody>
                    <a:bodyPr/>
                    <a:lstStyle/>
                    <a:p>
                      <a:pPr algn="ctr"/>
                      <a:r>
                        <a:rPr lang="en-US" sz="1600" dirty="0">
                          <a:solidFill>
                            <a:schemeClr val="tx1"/>
                          </a:solidFill>
                        </a:rPr>
                        <a:t>In Attendance</a:t>
                      </a:r>
                    </a:p>
                  </a:txBody>
                  <a:tcPr>
                    <a:solidFill>
                      <a:schemeClr val="bg2">
                        <a:lumMod val="90000"/>
                      </a:schemeClr>
                    </a:solidFill>
                  </a:tcPr>
                </a:tc>
                <a:extLst>
                  <a:ext uri="{0D108BD9-81ED-4DB2-BD59-A6C34878D82A}">
                    <a16:rowId xmlns:a16="http://schemas.microsoft.com/office/drawing/2014/main" val="2501067315"/>
                  </a:ext>
                </a:extLst>
              </a:tr>
              <a:tr h="363344">
                <a:tc>
                  <a:txBody>
                    <a:bodyPr/>
                    <a:lstStyle/>
                    <a:p>
                      <a:r>
                        <a:rPr lang="en-US" sz="1600" dirty="0">
                          <a:solidFill>
                            <a:schemeClr val="tx1"/>
                          </a:solidFill>
                        </a:rPr>
                        <a:t>Anthropology</a:t>
                      </a:r>
                    </a:p>
                  </a:txBody>
                  <a:tcPr>
                    <a:solidFill>
                      <a:schemeClr val="bg2">
                        <a:lumMod val="90000"/>
                      </a:schemeClr>
                    </a:solidFill>
                  </a:tcPr>
                </a:tc>
                <a:tc>
                  <a:txBody>
                    <a:bodyPr/>
                    <a:lstStyle/>
                    <a:p>
                      <a:r>
                        <a:rPr lang="en-US" sz="1600" dirty="0">
                          <a:solidFill>
                            <a:schemeClr val="tx1"/>
                          </a:solidFill>
                        </a:rPr>
                        <a:t>Marianne Waters</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431184627"/>
                  </a:ext>
                </a:extLst>
              </a:tr>
              <a:tr h="363344">
                <a:tc>
                  <a:txBody>
                    <a:bodyPr/>
                    <a:lstStyle/>
                    <a:p>
                      <a:r>
                        <a:rPr lang="en-US" sz="1600" dirty="0">
                          <a:solidFill>
                            <a:schemeClr val="tx1"/>
                          </a:solidFill>
                        </a:rPr>
                        <a:t>Art History</a:t>
                      </a:r>
                    </a:p>
                  </a:txBody>
                  <a:tcPr>
                    <a:solidFill>
                      <a:schemeClr val="bg2">
                        <a:lumMod val="90000"/>
                      </a:schemeClr>
                    </a:solidFill>
                  </a:tcPr>
                </a:tc>
                <a:tc>
                  <a:txBody>
                    <a:bodyPr/>
                    <a:lstStyle/>
                    <a:p>
                      <a:r>
                        <a:rPr lang="en-US" sz="1600" dirty="0">
                          <a:solidFill>
                            <a:schemeClr val="tx1"/>
                          </a:solidFill>
                        </a:rPr>
                        <a:t>Karen Whitney</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2167737484"/>
                  </a:ext>
                </a:extLst>
              </a:tr>
              <a:tr h="564049">
                <a:tc>
                  <a:txBody>
                    <a:bodyPr/>
                    <a:lstStyle/>
                    <a:p>
                      <a:r>
                        <a:rPr lang="en-US" sz="1600" dirty="0">
                          <a:solidFill>
                            <a:schemeClr val="tx1"/>
                          </a:solidFill>
                        </a:rPr>
                        <a:t>Childhood Education</a:t>
                      </a:r>
                    </a:p>
                  </a:txBody>
                  <a:tcPr>
                    <a:solidFill>
                      <a:schemeClr val="bg2">
                        <a:lumMod val="90000"/>
                      </a:schemeClr>
                    </a:solidFill>
                  </a:tcPr>
                </a:tc>
                <a:tc>
                  <a:txBody>
                    <a:bodyPr/>
                    <a:lstStyle/>
                    <a:p>
                      <a:r>
                        <a:rPr lang="en-US" sz="1600" dirty="0">
                          <a:solidFill>
                            <a:schemeClr val="tx1"/>
                          </a:solidFill>
                        </a:rPr>
                        <a:t>Cynthia Cervantes</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3281414981"/>
                  </a:ext>
                </a:extLst>
              </a:tr>
              <a:tr h="564049">
                <a:tc>
                  <a:txBody>
                    <a:bodyPr/>
                    <a:lstStyle/>
                    <a:p>
                      <a:r>
                        <a:rPr lang="en-US" sz="1600" dirty="0">
                          <a:solidFill>
                            <a:schemeClr val="tx1"/>
                          </a:solidFill>
                        </a:rPr>
                        <a:t>Communication Studies</a:t>
                      </a:r>
                    </a:p>
                  </a:txBody>
                  <a:tcPr>
                    <a:solidFill>
                      <a:schemeClr val="bg2">
                        <a:lumMod val="90000"/>
                      </a:schemeClr>
                    </a:solidFill>
                  </a:tcPr>
                </a:tc>
                <a:tc>
                  <a:txBody>
                    <a:bodyPr/>
                    <a:lstStyle/>
                    <a:p>
                      <a:r>
                        <a:rPr lang="en-US" sz="1600" dirty="0">
                          <a:solidFill>
                            <a:schemeClr val="tx1"/>
                          </a:solidFill>
                        </a:rPr>
                        <a:t>Jason Davidson</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56761751"/>
                  </a:ext>
                </a:extLst>
              </a:tr>
              <a:tr h="363344">
                <a:tc>
                  <a:txBody>
                    <a:bodyPr/>
                    <a:lstStyle/>
                    <a:p>
                      <a:r>
                        <a:rPr lang="en-US" sz="1600" dirty="0">
                          <a:solidFill>
                            <a:schemeClr val="tx1"/>
                          </a:solidFill>
                        </a:rPr>
                        <a:t>Economics</a:t>
                      </a:r>
                    </a:p>
                  </a:txBody>
                  <a:tcPr>
                    <a:solidFill>
                      <a:schemeClr val="bg2">
                        <a:lumMod val="90000"/>
                      </a:schemeClr>
                    </a:solidFill>
                  </a:tcPr>
                </a:tc>
                <a:tc>
                  <a:txBody>
                    <a:bodyPr/>
                    <a:lstStyle/>
                    <a:p>
                      <a:r>
                        <a:rPr lang="en-US" sz="1600" dirty="0">
                          <a:solidFill>
                            <a:schemeClr val="tx1"/>
                          </a:solidFill>
                        </a:rPr>
                        <a:t>Tanja Carter</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3637811860"/>
                  </a:ext>
                </a:extLst>
              </a:tr>
              <a:tr h="363344">
                <a:tc>
                  <a:txBody>
                    <a:bodyPr/>
                    <a:lstStyle/>
                    <a:p>
                      <a:r>
                        <a:rPr lang="en-US" sz="1600" dirty="0">
                          <a:solidFill>
                            <a:schemeClr val="tx1"/>
                          </a:solidFill>
                        </a:rPr>
                        <a:t>Ethnic Studies</a:t>
                      </a:r>
                    </a:p>
                  </a:txBody>
                  <a:tcPr>
                    <a:solidFill>
                      <a:schemeClr val="bg2">
                        <a:lumMod val="90000"/>
                      </a:schemeClr>
                    </a:solidFill>
                  </a:tcPr>
                </a:tc>
                <a:tc>
                  <a:txBody>
                    <a:bodyPr/>
                    <a:lstStyle/>
                    <a:p>
                      <a:r>
                        <a:rPr lang="en-US" sz="1600" dirty="0">
                          <a:solidFill>
                            <a:schemeClr val="tx1"/>
                          </a:solidFill>
                        </a:rPr>
                        <a:t>Amina Humphrey</a:t>
                      </a:r>
                    </a:p>
                  </a:txBody>
                  <a:tcPr>
                    <a:solidFill>
                      <a:schemeClr val="bg2">
                        <a:lumMod val="90000"/>
                      </a:schemeClr>
                    </a:solidFill>
                  </a:tcPr>
                </a:tc>
                <a:tc>
                  <a:txBody>
                    <a:bodyPr/>
                    <a:lstStyle/>
                    <a:p>
                      <a:pPr algn="ctr"/>
                      <a:endParaRPr lang="en-US" sz="1600" dirty="0">
                        <a:solidFill>
                          <a:schemeClr val="tx1"/>
                        </a:solidFill>
                      </a:endParaRPr>
                    </a:p>
                  </a:txBody>
                  <a:tcPr>
                    <a:solidFill>
                      <a:schemeClr val="bg2">
                        <a:lumMod val="90000"/>
                      </a:schemeClr>
                    </a:solidFill>
                  </a:tcPr>
                </a:tc>
                <a:extLst>
                  <a:ext uri="{0D108BD9-81ED-4DB2-BD59-A6C34878D82A}">
                    <a16:rowId xmlns:a16="http://schemas.microsoft.com/office/drawing/2014/main" val="3775164690"/>
                  </a:ext>
                </a:extLst>
              </a:tr>
              <a:tr h="363344">
                <a:tc>
                  <a:txBody>
                    <a:bodyPr/>
                    <a:lstStyle/>
                    <a:p>
                      <a:r>
                        <a:rPr lang="en-US" sz="1600" dirty="0">
                          <a:solidFill>
                            <a:schemeClr val="tx1"/>
                          </a:solidFill>
                        </a:rPr>
                        <a:t>History</a:t>
                      </a:r>
                    </a:p>
                  </a:txBody>
                  <a:tcPr>
                    <a:solidFill>
                      <a:schemeClr val="bg2">
                        <a:lumMod val="90000"/>
                      </a:schemeClr>
                    </a:solidFill>
                  </a:tcPr>
                </a:tc>
                <a:tc>
                  <a:txBody>
                    <a:bodyPr/>
                    <a:lstStyle/>
                    <a:p>
                      <a:r>
                        <a:rPr lang="en-US" sz="1600" dirty="0">
                          <a:solidFill>
                            <a:schemeClr val="tx1"/>
                          </a:solidFill>
                        </a:rPr>
                        <a:t>John Baranski</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70346462"/>
                  </a:ext>
                </a:extLst>
              </a:tr>
              <a:tr h="564049">
                <a:tc>
                  <a:txBody>
                    <a:bodyPr/>
                    <a:lstStyle/>
                    <a:p>
                      <a:r>
                        <a:rPr lang="en-US" sz="1600" dirty="0">
                          <a:solidFill>
                            <a:schemeClr val="tx1"/>
                          </a:solidFill>
                        </a:rPr>
                        <a:t>Human Development</a:t>
                      </a:r>
                    </a:p>
                  </a:txBody>
                  <a:tcPr>
                    <a:solidFill>
                      <a:schemeClr val="bg2">
                        <a:lumMod val="90000"/>
                      </a:schemeClr>
                    </a:solidFill>
                  </a:tcPr>
                </a:tc>
                <a:tc>
                  <a:txBody>
                    <a:bodyPr/>
                    <a:lstStyle/>
                    <a:p>
                      <a:r>
                        <a:rPr lang="en-US" sz="1600" dirty="0">
                          <a:solidFill>
                            <a:schemeClr val="tx1"/>
                          </a:solidFill>
                        </a:rPr>
                        <a:t>Kristie Daniel-DiGregorio</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49387473"/>
                  </a:ext>
                </a:extLst>
              </a:tr>
              <a:tr h="363344">
                <a:tc>
                  <a:txBody>
                    <a:bodyPr/>
                    <a:lstStyle/>
                    <a:p>
                      <a:r>
                        <a:rPr lang="en-US" sz="1600" dirty="0">
                          <a:solidFill>
                            <a:schemeClr val="tx1"/>
                          </a:solidFill>
                        </a:rPr>
                        <a:t>Philosophy</a:t>
                      </a:r>
                    </a:p>
                  </a:txBody>
                  <a:tcPr>
                    <a:solidFill>
                      <a:schemeClr val="bg2">
                        <a:lumMod val="90000"/>
                      </a:schemeClr>
                    </a:solidFill>
                  </a:tcPr>
                </a:tc>
                <a:tc>
                  <a:txBody>
                    <a:bodyPr/>
                    <a:lstStyle/>
                    <a:p>
                      <a:r>
                        <a:rPr lang="en-US" sz="1600" dirty="0">
                          <a:solidFill>
                            <a:schemeClr val="tx1"/>
                          </a:solidFill>
                        </a:rPr>
                        <a:t>Roberto Garcia</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2275490069"/>
                  </a:ext>
                </a:extLst>
              </a:tr>
              <a:tr h="363344">
                <a:tc>
                  <a:txBody>
                    <a:bodyPr/>
                    <a:lstStyle/>
                    <a:p>
                      <a:r>
                        <a:rPr lang="en-US" sz="1600" dirty="0">
                          <a:solidFill>
                            <a:schemeClr val="tx1"/>
                          </a:solidFill>
                        </a:rPr>
                        <a:t>Political Sciences</a:t>
                      </a:r>
                    </a:p>
                  </a:txBody>
                  <a:tcPr>
                    <a:solidFill>
                      <a:schemeClr val="bg2">
                        <a:lumMod val="90000"/>
                      </a:schemeClr>
                    </a:solidFill>
                  </a:tcPr>
                </a:tc>
                <a:tc>
                  <a:txBody>
                    <a:bodyPr/>
                    <a:lstStyle/>
                    <a:p>
                      <a:r>
                        <a:rPr lang="en-US" sz="1600" dirty="0">
                          <a:solidFill>
                            <a:schemeClr val="tx1"/>
                          </a:solidFill>
                        </a:rPr>
                        <a:t>Laurie Houske</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3361867701"/>
                  </a:ext>
                </a:extLst>
              </a:tr>
              <a:tr h="363344">
                <a:tc>
                  <a:txBody>
                    <a:bodyPr/>
                    <a:lstStyle/>
                    <a:p>
                      <a:r>
                        <a:rPr lang="en-US" sz="1600" dirty="0">
                          <a:solidFill>
                            <a:schemeClr val="tx1"/>
                          </a:solidFill>
                        </a:rPr>
                        <a:t>Psychology</a:t>
                      </a:r>
                    </a:p>
                  </a:txBody>
                  <a:tcPr>
                    <a:solidFill>
                      <a:schemeClr val="bg2">
                        <a:lumMod val="90000"/>
                      </a:schemeClr>
                    </a:solidFill>
                  </a:tcPr>
                </a:tc>
                <a:tc>
                  <a:txBody>
                    <a:bodyPr/>
                    <a:lstStyle/>
                    <a:p>
                      <a:r>
                        <a:rPr lang="en-US" sz="1600" dirty="0">
                          <a:solidFill>
                            <a:schemeClr val="tx1"/>
                          </a:solidFill>
                        </a:rPr>
                        <a:t>Amy Himsel</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2960051241"/>
                  </a:ext>
                </a:extLst>
              </a:tr>
              <a:tr h="363344">
                <a:tc>
                  <a:txBody>
                    <a:bodyPr/>
                    <a:lstStyle/>
                    <a:p>
                      <a:r>
                        <a:rPr lang="en-US" sz="1600" dirty="0">
                          <a:solidFill>
                            <a:schemeClr val="tx1"/>
                          </a:solidFill>
                        </a:rPr>
                        <a:t>Dean</a:t>
                      </a:r>
                    </a:p>
                  </a:txBody>
                  <a:tcPr>
                    <a:solidFill>
                      <a:schemeClr val="bg2">
                        <a:lumMod val="90000"/>
                      </a:schemeClr>
                    </a:solidFill>
                  </a:tcPr>
                </a:tc>
                <a:tc>
                  <a:txBody>
                    <a:bodyPr/>
                    <a:lstStyle/>
                    <a:p>
                      <a:r>
                        <a:rPr lang="en-US" sz="1600" dirty="0">
                          <a:solidFill>
                            <a:schemeClr val="tx1"/>
                          </a:solidFill>
                        </a:rPr>
                        <a:t>Christina Gold</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1198419381"/>
                  </a:ext>
                </a:extLst>
              </a:tr>
              <a:tr h="363344">
                <a:tc>
                  <a:txBody>
                    <a:bodyPr/>
                    <a:lstStyle/>
                    <a:p>
                      <a:r>
                        <a:rPr lang="en-US" sz="1600" dirty="0">
                          <a:solidFill>
                            <a:schemeClr val="tx1"/>
                          </a:solidFill>
                        </a:rPr>
                        <a:t>Associate Dean</a:t>
                      </a:r>
                    </a:p>
                  </a:txBody>
                  <a:tcPr>
                    <a:solidFill>
                      <a:schemeClr val="bg2">
                        <a:lumMod val="90000"/>
                      </a:schemeClr>
                    </a:solidFill>
                  </a:tcPr>
                </a:tc>
                <a:tc>
                  <a:txBody>
                    <a:bodyPr/>
                    <a:lstStyle/>
                    <a:p>
                      <a:r>
                        <a:rPr lang="en-US" sz="1600" dirty="0">
                          <a:solidFill>
                            <a:schemeClr val="tx1"/>
                          </a:solidFill>
                        </a:rPr>
                        <a:t>Irena Zugic</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4065042560"/>
                  </a:ext>
                </a:extLst>
              </a:tr>
              <a:tr h="363344">
                <a:tc>
                  <a:txBody>
                    <a:bodyPr/>
                    <a:lstStyle/>
                    <a:p>
                      <a:r>
                        <a:rPr lang="en-US" sz="1600" dirty="0">
                          <a:solidFill>
                            <a:schemeClr val="tx1"/>
                          </a:solidFill>
                        </a:rPr>
                        <a:t>Admin </a:t>
                      </a:r>
                      <a:r>
                        <a:rPr lang="en-US" sz="1600" dirty="0" err="1">
                          <a:solidFill>
                            <a:schemeClr val="tx1"/>
                          </a:solidFill>
                        </a:rPr>
                        <a:t>Ass’t</a:t>
                      </a:r>
                      <a:endParaRPr lang="en-US" sz="1600" dirty="0">
                        <a:solidFill>
                          <a:schemeClr val="tx1"/>
                        </a:solidFill>
                      </a:endParaRPr>
                    </a:p>
                  </a:txBody>
                  <a:tcPr>
                    <a:solidFill>
                      <a:schemeClr val="bg2">
                        <a:lumMod val="90000"/>
                      </a:schemeClr>
                    </a:solidFill>
                  </a:tcPr>
                </a:tc>
                <a:tc>
                  <a:txBody>
                    <a:bodyPr/>
                    <a:lstStyle/>
                    <a:p>
                      <a:r>
                        <a:rPr lang="en-US" sz="1600" dirty="0">
                          <a:solidFill>
                            <a:schemeClr val="tx1"/>
                          </a:solidFill>
                        </a:rPr>
                        <a:t>Beverly Knapp</a:t>
                      </a:r>
                    </a:p>
                  </a:txBody>
                  <a:tcPr>
                    <a:solidFill>
                      <a:schemeClr val="bg2">
                        <a:lumMod val="90000"/>
                      </a:schemeClr>
                    </a:solidFill>
                  </a:tcPr>
                </a:tc>
                <a:tc>
                  <a:txBody>
                    <a:bodyPr/>
                    <a:lstStyle/>
                    <a:p>
                      <a:pPr algn="ctr"/>
                      <a:r>
                        <a:rPr lang="en-US" sz="1600" dirty="0">
                          <a:solidFill>
                            <a:schemeClr val="tx1"/>
                          </a:solidFill>
                        </a:rPr>
                        <a:t>X</a:t>
                      </a:r>
                    </a:p>
                  </a:txBody>
                  <a:tcPr>
                    <a:solidFill>
                      <a:schemeClr val="bg2">
                        <a:lumMod val="90000"/>
                      </a:schemeClr>
                    </a:solidFill>
                  </a:tcPr>
                </a:tc>
                <a:extLst>
                  <a:ext uri="{0D108BD9-81ED-4DB2-BD59-A6C34878D82A}">
                    <a16:rowId xmlns:a16="http://schemas.microsoft.com/office/drawing/2014/main" val="817493814"/>
                  </a:ext>
                </a:extLst>
              </a:tr>
            </a:tbl>
          </a:graphicData>
        </a:graphic>
      </p:graphicFrame>
      <p:sp>
        <p:nvSpPr>
          <p:cNvPr id="9" name="TextBox 8">
            <a:extLst>
              <a:ext uri="{FF2B5EF4-FFF2-40B4-BE49-F238E27FC236}">
                <a16:creationId xmlns:a16="http://schemas.microsoft.com/office/drawing/2014/main" id="{0E9F4648-B288-4EFA-8CEE-49A791012428}"/>
              </a:ext>
            </a:extLst>
          </p:cNvPr>
          <p:cNvSpPr txBox="1"/>
          <p:nvPr/>
        </p:nvSpPr>
        <p:spPr>
          <a:xfrm>
            <a:off x="6412089" y="2202266"/>
            <a:ext cx="5373138" cy="1477328"/>
          </a:xfrm>
          <a:prstGeom prst="rect">
            <a:avLst/>
          </a:prstGeom>
          <a:noFill/>
          <a:ln>
            <a:solidFill>
              <a:srgbClr val="FF0000"/>
            </a:solidFill>
          </a:ln>
        </p:spPr>
        <p:txBody>
          <a:bodyPr wrap="none" rtlCol="0">
            <a:spAutoFit/>
          </a:bodyPr>
          <a:lstStyle/>
          <a:p>
            <a:r>
              <a:rPr lang="en-US" dirty="0">
                <a:solidFill>
                  <a:srgbClr val="FF0000"/>
                </a:solidFill>
              </a:rPr>
              <a:t>The first agenda item was the selection of a BSS</a:t>
            </a:r>
          </a:p>
          <a:p>
            <a:r>
              <a:rPr lang="en-US" dirty="0">
                <a:solidFill>
                  <a:srgbClr val="FF0000"/>
                </a:solidFill>
              </a:rPr>
              <a:t>Division Curriculum Chair.  The committee unanimously</a:t>
            </a:r>
          </a:p>
          <a:p>
            <a:r>
              <a:rPr lang="en-US" dirty="0">
                <a:solidFill>
                  <a:srgbClr val="FF0000"/>
                </a:solidFill>
              </a:rPr>
              <a:t>voted for Roberto Garcia (Philosophy).  Hearty thanks </a:t>
            </a:r>
          </a:p>
          <a:p>
            <a:r>
              <a:rPr lang="en-US" dirty="0">
                <a:solidFill>
                  <a:srgbClr val="FF0000"/>
                </a:solidFill>
              </a:rPr>
              <a:t>were given to Roberto for being willing to step into</a:t>
            </a:r>
          </a:p>
          <a:p>
            <a:r>
              <a:rPr lang="en-US" dirty="0">
                <a:solidFill>
                  <a:srgbClr val="FF0000"/>
                </a:solidFill>
              </a:rPr>
              <a:t>this important leadership role.</a:t>
            </a:r>
          </a:p>
        </p:txBody>
      </p:sp>
    </p:spTree>
    <p:extLst>
      <p:ext uri="{BB962C8B-B14F-4D97-AF65-F5344CB8AC3E}">
        <p14:creationId xmlns:p14="http://schemas.microsoft.com/office/powerpoint/2010/main" val="45901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4">
            <a:extLst>
              <a:ext uri="{FF2B5EF4-FFF2-40B4-BE49-F238E27FC236}">
                <a16:creationId xmlns:a16="http://schemas.microsoft.com/office/drawing/2014/main" id="{B02730A1-8F5C-C4D1-C4AB-B1F805A2EABB}"/>
              </a:ext>
            </a:extLst>
          </p:cNvPr>
          <p:cNvSpPr txBox="1">
            <a:spLocks/>
          </p:cNvSpPr>
          <p:nvPr/>
        </p:nvSpPr>
        <p:spPr>
          <a:xfrm>
            <a:off x="314635" y="137501"/>
            <a:ext cx="574241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rPr>
              <a:t>Curriculum and Updates to BSS Processes</a:t>
            </a:r>
          </a:p>
        </p:txBody>
      </p:sp>
      <p:sp>
        <p:nvSpPr>
          <p:cNvPr id="14" name="TextBox 13">
            <a:extLst>
              <a:ext uri="{FF2B5EF4-FFF2-40B4-BE49-F238E27FC236}">
                <a16:creationId xmlns:a16="http://schemas.microsoft.com/office/drawing/2014/main" id="{5EB6F97D-DB25-6251-7348-AB67B0213658}"/>
              </a:ext>
            </a:extLst>
          </p:cNvPr>
          <p:cNvSpPr txBox="1"/>
          <p:nvPr/>
        </p:nvSpPr>
        <p:spPr>
          <a:xfrm>
            <a:off x="314635" y="1793499"/>
            <a:ext cx="11681747" cy="4832092"/>
          </a:xfrm>
          <a:prstGeom prst="rect">
            <a:avLst/>
          </a:prstGeom>
          <a:noFill/>
        </p:spPr>
        <p:txBody>
          <a:bodyPr wrap="square" rtlCol="0">
            <a:spAutoFit/>
          </a:bodyPr>
          <a:lstStyle/>
          <a:p>
            <a:r>
              <a:rPr lang="en-US" sz="2200" b="1" u="sng" dirty="0"/>
              <a:t>Why does BSS need to update its curriculum process?</a:t>
            </a:r>
          </a:p>
          <a:p>
            <a:endParaRPr lang="en-US" sz="2200" dirty="0"/>
          </a:p>
          <a:p>
            <a:pPr marL="342900" indent="-342900">
              <a:buAutoNum type="arabicPeriod"/>
            </a:pPr>
            <a:r>
              <a:rPr lang="en-US" sz="2200" dirty="0"/>
              <a:t>Curriculum is a 10+1 area that falls under faculty purview, but in BSS it is managed/supported by the Administrative Assistant, Dean and Associate Dean.</a:t>
            </a:r>
          </a:p>
          <a:p>
            <a:endParaRPr lang="en-US" sz="2200" dirty="0"/>
          </a:p>
          <a:p>
            <a:r>
              <a:rPr lang="en-US" sz="2200" dirty="0"/>
              <a:t>2. Administrative Assistant position:</a:t>
            </a:r>
          </a:p>
          <a:p>
            <a:pPr marL="800100" lvl="1" indent="-342900">
              <a:buFont typeface="Arial" panose="020B0604020202020204" pitchFamily="34" charset="0"/>
              <a:buChar char="•"/>
            </a:pPr>
            <a:r>
              <a:rPr lang="en-US" sz="2200" dirty="0"/>
              <a:t>Curriculum support is not within the scope of duties for this position.</a:t>
            </a:r>
          </a:p>
          <a:p>
            <a:pPr marL="800100" lvl="1" indent="-342900">
              <a:buFont typeface="Arial" panose="020B0604020202020204" pitchFamily="34" charset="0"/>
              <a:buChar char="•"/>
            </a:pPr>
            <a:r>
              <a:rPr lang="en-US" sz="2200" dirty="0"/>
              <a:t>The Division has grown significantly and there is no longer time to do curriculum work.</a:t>
            </a:r>
          </a:p>
          <a:p>
            <a:pPr marL="800100" lvl="1" indent="-342900">
              <a:buFont typeface="Arial" panose="020B0604020202020204" pitchFamily="34" charset="0"/>
              <a:buChar char="•"/>
            </a:pPr>
            <a:r>
              <a:rPr lang="en-US" sz="2200" dirty="0"/>
              <a:t>Bev will be retiring in the next couple years, and the entire system will collapse when</a:t>
            </a:r>
          </a:p>
          <a:p>
            <a:pPr lvl="1"/>
            <a:r>
              <a:rPr lang="en-US" sz="2200" dirty="0"/>
              <a:t>	she leaves.</a:t>
            </a:r>
          </a:p>
          <a:p>
            <a:pPr marL="800100" lvl="1" indent="-342900">
              <a:buFont typeface="Arial" panose="020B0604020202020204" pitchFamily="34" charset="0"/>
              <a:buChar char="•"/>
            </a:pPr>
            <a:r>
              <a:rPr lang="en-US" sz="2200" dirty="0"/>
              <a:t>This work cannot be assigned to her replacement.</a:t>
            </a:r>
          </a:p>
          <a:p>
            <a:pPr lvl="1"/>
            <a:endParaRPr lang="en-US" sz="2200" dirty="0"/>
          </a:p>
          <a:p>
            <a:pPr lvl="1"/>
            <a:r>
              <a:rPr lang="en-US" sz="2200" dirty="0"/>
              <a:t>NOTE:  The Dean and Administrative Assistant are not making curriculum decisions or writing/revising curriculum, but rather they are extensively managing and informing the process.</a:t>
            </a:r>
          </a:p>
        </p:txBody>
      </p:sp>
      <p:sp>
        <p:nvSpPr>
          <p:cNvPr id="8" name="TextBox 7">
            <a:extLst>
              <a:ext uri="{FF2B5EF4-FFF2-40B4-BE49-F238E27FC236}">
                <a16:creationId xmlns:a16="http://schemas.microsoft.com/office/drawing/2014/main" id="{6DC4DFEE-8C09-413B-B6AC-57CE1C14520F}"/>
              </a:ext>
            </a:extLst>
          </p:cNvPr>
          <p:cNvSpPr txBox="1"/>
          <p:nvPr/>
        </p:nvSpPr>
        <p:spPr>
          <a:xfrm>
            <a:off x="6134953" y="307165"/>
            <a:ext cx="5889497" cy="923330"/>
          </a:xfrm>
          <a:prstGeom prst="rect">
            <a:avLst/>
          </a:prstGeom>
          <a:solidFill>
            <a:schemeClr val="bg1"/>
          </a:solidFill>
          <a:ln>
            <a:solidFill>
              <a:srgbClr val="FF0000"/>
            </a:solidFill>
          </a:ln>
        </p:spPr>
        <p:txBody>
          <a:bodyPr wrap="none" rtlCol="0">
            <a:spAutoFit/>
          </a:bodyPr>
          <a:lstStyle/>
          <a:p>
            <a:r>
              <a:rPr lang="en-US" dirty="0">
                <a:solidFill>
                  <a:srgbClr val="FF0000"/>
                </a:solidFill>
              </a:rPr>
              <a:t>The committee quickly reviewed slides 3, 4, &amp; 5 regarding </a:t>
            </a:r>
          </a:p>
          <a:p>
            <a:r>
              <a:rPr lang="en-US" dirty="0">
                <a:solidFill>
                  <a:srgbClr val="FF0000"/>
                </a:solidFill>
              </a:rPr>
              <a:t>the need to update BSS curriculum processes and how other</a:t>
            </a:r>
          </a:p>
          <a:p>
            <a:r>
              <a:rPr lang="en-US" dirty="0">
                <a:solidFill>
                  <a:srgbClr val="FF0000"/>
                </a:solidFill>
              </a:rPr>
              <a:t>divisions handle curriculum.</a:t>
            </a:r>
          </a:p>
        </p:txBody>
      </p:sp>
    </p:spTree>
    <p:extLst>
      <p:ext uri="{BB962C8B-B14F-4D97-AF65-F5344CB8AC3E}">
        <p14:creationId xmlns:p14="http://schemas.microsoft.com/office/powerpoint/2010/main" val="1437236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3453AAFF-4679-E30D-162A-5A0D32B52957}"/>
              </a:ext>
            </a:extLst>
          </p:cNvPr>
          <p:cNvSpPr>
            <a:spLocks noGrp="1"/>
          </p:cNvSpPr>
          <p:nvPr>
            <p:ph type="title"/>
          </p:nvPr>
        </p:nvSpPr>
        <p:spPr>
          <a:xfrm>
            <a:off x="601361" y="125195"/>
            <a:ext cx="10515600" cy="1325563"/>
          </a:xfrm>
        </p:spPr>
        <p:txBody>
          <a:bodyPr/>
          <a:lstStyle/>
          <a:p>
            <a:r>
              <a:rPr lang="en-US" dirty="0">
                <a:solidFill>
                  <a:schemeClr val="bg1"/>
                </a:solidFill>
              </a:rPr>
              <a:t>Curriculum Process in other divisions (LLR, HUM, NS, MATH, BUS, HSA, IT)</a:t>
            </a:r>
          </a:p>
        </p:txBody>
      </p:sp>
      <p:graphicFrame>
        <p:nvGraphicFramePr>
          <p:cNvPr id="2" name="Table 1">
            <a:extLst>
              <a:ext uri="{FF2B5EF4-FFF2-40B4-BE49-F238E27FC236}">
                <a16:creationId xmlns:a16="http://schemas.microsoft.com/office/drawing/2014/main" id="{1A8F513C-4243-6788-8757-45A287FF456B}"/>
              </a:ext>
            </a:extLst>
          </p:cNvPr>
          <p:cNvGraphicFramePr>
            <a:graphicFrameLocks noGrp="1"/>
          </p:cNvGraphicFramePr>
          <p:nvPr>
            <p:extLst>
              <p:ext uri="{D42A27DB-BD31-4B8C-83A1-F6EECF244321}">
                <p14:modId xmlns:p14="http://schemas.microsoft.com/office/powerpoint/2010/main" val="1200702041"/>
              </p:ext>
            </p:extLst>
          </p:nvPr>
        </p:nvGraphicFramePr>
        <p:xfrm>
          <a:off x="428625" y="1573307"/>
          <a:ext cx="11101384" cy="5235519"/>
        </p:xfrm>
        <a:graphic>
          <a:graphicData uri="http://schemas.openxmlformats.org/drawingml/2006/table">
            <a:tbl>
              <a:tblPr firstRow="1" bandRow="1">
                <a:tableStyleId>{5C22544A-7EE6-4342-B048-85BDC9FD1C3A}</a:tableStyleId>
              </a:tblPr>
              <a:tblGrid>
                <a:gridCol w="2775346">
                  <a:extLst>
                    <a:ext uri="{9D8B030D-6E8A-4147-A177-3AD203B41FA5}">
                      <a16:colId xmlns:a16="http://schemas.microsoft.com/office/drawing/2014/main" val="3787824119"/>
                    </a:ext>
                  </a:extLst>
                </a:gridCol>
                <a:gridCol w="2775346">
                  <a:extLst>
                    <a:ext uri="{9D8B030D-6E8A-4147-A177-3AD203B41FA5}">
                      <a16:colId xmlns:a16="http://schemas.microsoft.com/office/drawing/2014/main" val="2565330156"/>
                    </a:ext>
                  </a:extLst>
                </a:gridCol>
                <a:gridCol w="2775346">
                  <a:extLst>
                    <a:ext uri="{9D8B030D-6E8A-4147-A177-3AD203B41FA5}">
                      <a16:colId xmlns:a16="http://schemas.microsoft.com/office/drawing/2014/main" val="2471007532"/>
                    </a:ext>
                  </a:extLst>
                </a:gridCol>
                <a:gridCol w="2775346">
                  <a:extLst>
                    <a:ext uri="{9D8B030D-6E8A-4147-A177-3AD203B41FA5}">
                      <a16:colId xmlns:a16="http://schemas.microsoft.com/office/drawing/2014/main" val="1167246977"/>
                    </a:ext>
                  </a:extLst>
                </a:gridCol>
              </a:tblGrid>
              <a:tr h="487590">
                <a:tc>
                  <a:txBody>
                    <a:bodyPr/>
                    <a:lstStyle/>
                    <a:p>
                      <a:pPr lvl="1" algn="ctr">
                        <a:spcBef>
                          <a:spcPts val="1200"/>
                        </a:spcBef>
                      </a:pPr>
                      <a:r>
                        <a:rPr lang="en-US" sz="1800" dirty="0"/>
                        <a:t>Curriculum Task</a:t>
                      </a:r>
                    </a:p>
                  </a:txBody>
                  <a:tcPr/>
                </a:tc>
                <a:tc>
                  <a:txBody>
                    <a:bodyPr/>
                    <a:lstStyle/>
                    <a:p>
                      <a:pPr lvl="1" algn="ctr">
                        <a:spcBef>
                          <a:spcPts val="1200"/>
                        </a:spcBef>
                      </a:pPr>
                      <a:r>
                        <a:rPr lang="en-US" sz="1800" dirty="0"/>
                        <a:t>DCC Chair/CCC Rep</a:t>
                      </a:r>
                    </a:p>
                  </a:txBody>
                  <a:tcPr/>
                </a:tc>
                <a:tc>
                  <a:txBody>
                    <a:bodyPr/>
                    <a:lstStyle/>
                    <a:p>
                      <a:pPr lvl="1" algn="ctr">
                        <a:spcBef>
                          <a:spcPts val="1200"/>
                        </a:spcBef>
                      </a:pPr>
                      <a:r>
                        <a:rPr lang="en-US" sz="1800" dirty="0"/>
                        <a:t>Division Staff</a:t>
                      </a:r>
                    </a:p>
                  </a:txBody>
                  <a:tcPr/>
                </a:tc>
                <a:tc>
                  <a:txBody>
                    <a:bodyPr/>
                    <a:lstStyle/>
                    <a:p>
                      <a:pPr lvl="1" algn="ctr">
                        <a:spcBef>
                          <a:spcPts val="0"/>
                        </a:spcBef>
                      </a:pPr>
                      <a:r>
                        <a:rPr lang="en-US" sz="1800" dirty="0"/>
                        <a:t>Dean/Assoc. Dean</a:t>
                      </a:r>
                    </a:p>
                    <a:p>
                      <a:pPr lvl="1" algn="ctr">
                        <a:spcBef>
                          <a:spcPts val="0"/>
                        </a:spcBef>
                      </a:pPr>
                      <a:r>
                        <a:rPr lang="en-US" sz="1800" dirty="0"/>
                        <a:t>(Attends meetings)</a:t>
                      </a:r>
                    </a:p>
                  </a:txBody>
                  <a:tcPr/>
                </a:tc>
                <a:extLst>
                  <a:ext uri="{0D108BD9-81ED-4DB2-BD59-A6C34878D82A}">
                    <a16:rowId xmlns:a16="http://schemas.microsoft.com/office/drawing/2014/main" val="1606575755"/>
                  </a:ext>
                </a:extLst>
              </a:tr>
              <a:tr h="534093">
                <a:tc>
                  <a:txBody>
                    <a:bodyPr/>
                    <a:lstStyle/>
                    <a:p>
                      <a:r>
                        <a:rPr lang="en-US" sz="1600" dirty="0"/>
                        <a:t>Develops and manages Curriculum Plan</a:t>
                      </a:r>
                    </a:p>
                  </a:txBody>
                  <a:tcPr/>
                </a:tc>
                <a:tc>
                  <a:txBody>
                    <a:bodyPr/>
                    <a:lstStyle/>
                    <a:p>
                      <a:endParaRPr lang="en-US" sz="1600" dirty="0"/>
                    </a:p>
                  </a:txBody>
                  <a:tcPr/>
                </a:tc>
                <a:tc>
                  <a:txBody>
                    <a:bodyPr/>
                    <a:lstStyle/>
                    <a:p>
                      <a:endParaRPr lang="en-US" sz="1600" dirty="0"/>
                    </a:p>
                  </a:txBody>
                  <a:tcPr/>
                </a:tc>
                <a:tc>
                  <a:txBody>
                    <a:bodyPr/>
                    <a:lstStyle/>
                    <a:p>
                      <a:endParaRPr lang="en-US" sz="1600"/>
                    </a:p>
                  </a:txBody>
                  <a:tcPr/>
                </a:tc>
                <a:extLst>
                  <a:ext uri="{0D108BD9-81ED-4DB2-BD59-A6C34878D82A}">
                    <a16:rowId xmlns:a16="http://schemas.microsoft.com/office/drawing/2014/main" val="2556943087"/>
                  </a:ext>
                </a:extLst>
              </a:tr>
              <a:tr h="1433619">
                <a:tc>
                  <a:txBody>
                    <a:bodyPr/>
                    <a:lstStyle/>
                    <a:p>
                      <a:r>
                        <a:rPr lang="en-US" sz="1600" dirty="0"/>
                        <a:t>Informs and oversees faculty work (shares timelines, determines who will take the lead on revisions, sends out reminders)</a:t>
                      </a:r>
                    </a:p>
                  </a:txBody>
                  <a:tcPr/>
                </a:tc>
                <a:tc>
                  <a:txBody>
                    <a:bodyPr/>
                    <a:lstStyle/>
                    <a:p>
                      <a:endParaRPr lang="en-US" sz="1600" dirty="0"/>
                    </a:p>
                  </a:txBody>
                  <a:tcPr/>
                </a:tc>
                <a:tc>
                  <a:txBody>
                    <a:bodyPr/>
                    <a:lstStyle/>
                    <a:p>
                      <a:endParaRPr lang="en-US" sz="1600" dirty="0"/>
                    </a:p>
                  </a:txBody>
                  <a:tcPr/>
                </a:tc>
                <a:tc>
                  <a:txBody>
                    <a:bodyPr/>
                    <a:lstStyle/>
                    <a:p>
                      <a:r>
                        <a:rPr lang="en-US" sz="1600" dirty="0"/>
                        <a:t>In four divisions, the Dean works with DCC chair on who will take the lead on revisions. In two divisions, Dean will send out reminders per DCC Chair request.</a:t>
                      </a:r>
                    </a:p>
                  </a:txBody>
                  <a:tcPr/>
                </a:tc>
                <a:extLst>
                  <a:ext uri="{0D108BD9-81ED-4DB2-BD59-A6C34878D82A}">
                    <a16:rowId xmlns:a16="http://schemas.microsoft.com/office/drawing/2014/main" val="1203261551"/>
                  </a:ext>
                </a:extLst>
              </a:tr>
              <a:tr h="364217">
                <a:tc>
                  <a:txBody>
                    <a:bodyPr/>
                    <a:lstStyle/>
                    <a:p>
                      <a:r>
                        <a:rPr lang="en-US" sz="1600" dirty="0"/>
                        <a:t>Chairs DCC meetings </a:t>
                      </a:r>
                    </a:p>
                  </a:txBody>
                  <a:tcPr/>
                </a:tc>
                <a:tc>
                  <a:txBody>
                    <a:bodyPr/>
                    <a:lstStyle/>
                    <a:p>
                      <a:endParaRPr lang="en-US" sz="1600" dirty="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2083091269"/>
                  </a:ext>
                </a:extLst>
              </a:tr>
              <a:tr h="360262">
                <a:tc>
                  <a:txBody>
                    <a:bodyPr/>
                    <a:lstStyle/>
                    <a:p>
                      <a:r>
                        <a:rPr lang="en-US" sz="1600" dirty="0"/>
                        <a:t>Minutes for DCC meetings</a:t>
                      </a:r>
                    </a:p>
                  </a:txBody>
                  <a:tcPr/>
                </a:tc>
                <a:tc>
                  <a:txBody>
                    <a:bodyPr/>
                    <a:lstStyle/>
                    <a:p>
                      <a:endParaRPr lang="en-US" sz="1600"/>
                    </a:p>
                  </a:txBody>
                  <a:tcPr/>
                </a:tc>
                <a:tc>
                  <a:txBody>
                    <a:bodyPr/>
                    <a:lstStyle/>
                    <a:p>
                      <a:endParaRPr lang="en-US" sz="1600" dirty="0"/>
                    </a:p>
                  </a:txBody>
                  <a:tcPr/>
                </a:tc>
                <a:tc>
                  <a:txBody>
                    <a:bodyPr/>
                    <a:lstStyle/>
                    <a:p>
                      <a:r>
                        <a:rPr lang="en-US" sz="1600" dirty="0"/>
                        <a:t>One Dean takes minutes.</a:t>
                      </a:r>
                    </a:p>
                  </a:txBody>
                  <a:tcPr/>
                </a:tc>
                <a:extLst>
                  <a:ext uri="{0D108BD9-81ED-4DB2-BD59-A6C34878D82A}">
                    <a16:rowId xmlns:a16="http://schemas.microsoft.com/office/drawing/2014/main" val="2510647747"/>
                  </a:ext>
                </a:extLst>
              </a:tr>
              <a:tr h="534093">
                <a:tc>
                  <a:txBody>
                    <a:bodyPr/>
                    <a:lstStyle/>
                    <a:p>
                      <a:r>
                        <a:rPr lang="en-US" sz="1600" dirty="0"/>
                        <a:t>Provides assistance with </a:t>
                      </a:r>
                      <a:r>
                        <a:rPr lang="en-US" sz="1600" dirty="0" err="1"/>
                        <a:t>Curriculog</a:t>
                      </a:r>
                      <a:endParaRPr lang="en-US" sz="1600" dirty="0"/>
                    </a:p>
                  </a:txBody>
                  <a:tcPr/>
                </a:tc>
                <a:tc>
                  <a:txBody>
                    <a:bodyPr/>
                    <a:lstStyle/>
                    <a:p>
                      <a:endParaRPr lang="en-US" sz="1600" dirty="0"/>
                    </a:p>
                  </a:txBody>
                  <a:tcPr/>
                </a:tc>
                <a:tc>
                  <a:txBody>
                    <a:bodyPr/>
                    <a:lstStyle/>
                    <a:p>
                      <a:r>
                        <a:rPr lang="en-US" sz="1600" dirty="0"/>
                        <a:t>In one division, division staff helps with </a:t>
                      </a:r>
                      <a:r>
                        <a:rPr lang="en-US" sz="1600" dirty="0" err="1"/>
                        <a:t>Curriculog</a:t>
                      </a:r>
                      <a:r>
                        <a:rPr lang="en-US" sz="1600" dirty="0"/>
                        <a:t>.</a:t>
                      </a:r>
                    </a:p>
                  </a:txBody>
                  <a:tcPr/>
                </a:tc>
                <a:tc>
                  <a:txBody>
                    <a:bodyPr/>
                    <a:lstStyle/>
                    <a:p>
                      <a:endParaRPr lang="en-US" sz="1600" dirty="0"/>
                    </a:p>
                  </a:txBody>
                  <a:tcPr/>
                </a:tc>
                <a:extLst>
                  <a:ext uri="{0D108BD9-81ED-4DB2-BD59-A6C34878D82A}">
                    <a16:rowId xmlns:a16="http://schemas.microsoft.com/office/drawing/2014/main" val="2433696343"/>
                  </a:ext>
                </a:extLst>
              </a:tr>
              <a:tr h="534093">
                <a:tc>
                  <a:txBody>
                    <a:bodyPr/>
                    <a:lstStyle/>
                    <a:p>
                      <a:r>
                        <a:rPr lang="en-US" sz="1600" dirty="0"/>
                        <a:t>Answer process questions about Curriculum</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0263508"/>
                  </a:ext>
                </a:extLst>
              </a:tr>
              <a:tr h="534093">
                <a:tc>
                  <a:txBody>
                    <a:bodyPr/>
                    <a:lstStyle/>
                    <a:p>
                      <a:r>
                        <a:rPr lang="en-US" sz="1600" dirty="0"/>
                        <a:t>Attends CCC meetings and completes CCC duties.</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1408254295"/>
                  </a:ext>
                </a:extLst>
              </a:tr>
            </a:tbl>
          </a:graphicData>
        </a:graphic>
      </p:graphicFrame>
      <p:pic>
        <p:nvPicPr>
          <p:cNvPr id="3" name="Picture 2">
            <a:extLst>
              <a:ext uri="{FF2B5EF4-FFF2-40B4-BE49-F238E27FC236}">
                <a16:creationId xmlns:a16="http://schemas.microsoft.com/office/drawing/2014/main" id="{EC8D9D89-ACB7-416C-860C-BC9E78279DD0}"/>
              </a:ext>
            </a:extLst>
          </p:cNvPr>
          <p:cNvPicPr>
            <a:picLocks noChangeAspect="1"/>
          </p:cNvPicPr>
          <p:nvPr/>
        </p:nvPicPr>
        <p:blipFill>
          <a:blip r:embed="rId2"/>
          <a:stretch>
            <a:fillRect/>
          </a:stretch>
        </p:blipFill>
        <p:spPr>
          <a:xfrm>
            <a:off x="4261055" y="2336742"/>
            <a:ext cx="330657" cy="332595"/>
          </a:xfrm>
          <a:prstGeom prst="rect">
            <a:avLst/>
          </a:prstGeom>
        </p:spPr>
      </p:pic>
      <p:pic>
        <p:nvPicPr>
          <p:cNvPr id="4" name="Picture 3">
            <a:extLst>
              <a:ext uri="{FF2B5EF4-FFF2-40B4-BE49-F238E27FC236}">
                <a16:creationId xmlns:a16="http://schemas.microsoft.com/office/drawing/2014/main" id="{1A341B0C-F975-4428-87C9-2E15B12BA409}"/>
              </a:ext>
            </a:extLst>
          </p:cNvPr>
          <p:cNvPicPr>
            <a:picLocks noChangeAspect="1"/>
          </p:cNvPicPr>
          <p:nvPr/>
        </p:nvPicPr>
        <p:blipFill>
          <a:blip r:embed="rId2"/>
          <a:stretch>
            <a:fillRect/>
          </a:stretch>
        </p:blipFill>
        <p:spPr>
          <a:xfrm>
            <a:off x="4261055" y="3358091"/>
            <a:ext cx="330658" cy="332595"/>
          </a:xfrm>
          <a:prstGeom prst="rect">
            <a:avLst/>
          </a:prstGeom>
        </p:spPr>
      </p:pic>
      <p:pic>
        <p:nvPicPr>
          <p:cNvPr id="6" name="Picture 5">
            <a:extLst>
              <a:ext uri="{FF2B5EF4-FFF2-40B4-BE49-F238E27FC236}">
                <a16:creationId xmlns:a16="http://schemas.microsoft.com/office/drawing/2014/main" id="{8B39AACB-C209-4313-8B3A-7C36994725D0}"/>
              </a:ext>
            </a:extLst>
          </p:cNvPr>
          <p:cNvPicPr>
            <a:picLocks noChangeAspect="1"/>
          </p:cNvPicPr>
          <p:nvPr/>
        </p:nvPicPr>
        <p:blipFill>
          <a:blip r:embed="rId3"/>
          <a:stretch>
            <a:fillRect/>
          </a:stretch>
        </p:blipFill>
        <p:spPr>
          <a:xfrm>
            <a:off x="4234222" y="4379440"/>
            <a:ext cx="324580" cy="327926"/>
          </a:xfrm>
          <a:prstGeom prst="rect">
            <a:avLst/>
          </a:prstGeom>
        </p:spPr>
      </p:pic>
      <p:pic>
        <p:nvPicPr>
          <p:cNvPr id="7" name="Picture 6">
            <a:extLst>
              <a:ext uri="{FF2B5EF4-FFF2-40B4-BE49-F238E27FC236}">
                <a16:creationId xmlns:a16="http://schemas.microsoft.com/office/drawing/2014/main" id="{183CAF45-0FA4-4B65-9D7D-81344647901C}"/>
              </a:ext>
            </a:extLst>
          </p:cNvPr>
          <p:cNvPicPr>
            <a:picLocks noChangeAspect="1"/>
          </p:cNvPicPr>
          <p:nvPr/>
        </p:nvPicPr>
        <p:blipFill>
          <a:blip r:embed="rId3"/>
          <a:stretch>
            <a:fillRect/>
          </a:stretch>
        </p:blipFill>
        <p:spPr>
          <a:xfrm>
            <a:off x="4229602" y="4707414"/>
            <a:ext cx="329200" cy="332594"/>
          </a:xfrm>
          <a:prstGeom prst="rect">
            <a:avLst/>
          </a:prstGeom>
        </p:spPr>
      </p:pic>
      <p:pic>
        <p:nvPicPr>
          <p:cNvPr id="9" name="Picture 8">
            <a:extLst>
              <a:ext uri="{FF2B5EF4-FFF2-40B4-BE49-F238E27FC236}">
                <a16:creationId xmlns:a16="http://schemas.microsoft.com/office/drawing/2014/main" id="{F22E3532-3F5F-4787-A319-4048325AFFB2}"/>
              </a:ext>
            </a:extLst>
          </p:cNvPr>
          <p:cNvPicPr>
            <a:picLocks noChangeAspect="1"/>
          </p:cNvPicPr>
          <p:nvPr/>
        </p:nvPicPr>
        <p:blipFill>
          <a:blip r:embed="rId3"/>
          <a:stretch>
            <a:fillRect/>
          </a:stretch>
        </p:blipFill>
        <p:spPr>
          <a:xfrm>
            <a:off x="4229602" y="5162557"/>
            <a:ext cx="329200" cy="332594"/>
          </a:xfrm>
          <a:prstGeom prst="rect">
            <a:avLst/>
          </a:prstGeom>
        </p:spPr>
      </p:pic>
      <p:pic>
        <p:nvPicPr>
          <p:cNvPr id="10" name="Picture 9">
            <a:extLst>
              <a:ext uri="{FF2B5EF4-FFF2-40B4-BE49-F238E27FC236}">
                <a16:creationId xmlns:a16="http://schemas.microsoft.com/office/drawing/2014/main" id="{5E11FED8-B70E-44F6-B2ED-4A3E3F63B48B}"/>
              </a:ext>
            </a:extLst>
          </p:cNvPr>
          <p:cNvPicPr>
            <a:picLocks noChangeAspect="1"/>
          </p:cNvPicPr>
          <p:nvPr/>
        </p:nvPicPr>
        <p:blipFill>
          <a:blip r:embed="rId3"/>
          <a:stretch>
            <a:fillRect/>
          </a:stretch>
        </p:blipFill>
        <p:spPr>
          <a:xfrm>
            <a:off x="4267020" y="5789090"/>
            <a:ext cx="329200" cy="332594"/>
          </a:xfrm>
          <a:prstGeom prst="rect">
            <a:avLst/>
          </a:prstGeom>
        </p:spPr>
      </p:pic>
      <p:pic>
        <p:nvPicPr>
          <p:cNvPr id="12" name="Picture 11">
            <a:extLst>
              <a:ext uri="{FF2B5EF4-FFF2-40B4-BE49-F238E27FC236}">
                <a16:creationId xmlns:a16="http://schemas.microsoft.com/office/drawing/2014/main" id="{3FE5F516-6780-4BF4-B8AD-9AA4A115C0C0}"/>
              </a:ext>
            </a:extLst>
          </p:cNvPr>
          <p:cNvPicPr>
            <a:picLocks noChangeAspect="1"/>
          </p:cNvPicPr>
          <p:nvPr/>
        </p:nvPicPr>
        <p:blipFill>
          <a:blip r:embed="rId4"/>
          <a:stretch>
            <a:fillRect/>
          </a:stretch>
        </p:blipFill>
        <p:spPr>
          <a:xfrm>
            <a:off x="4234222" y="6298958"/>
            <a:ext cx="324580" cy="332594"/>
          </a:xfrm>
          <a:prstGeom prst="rect">
            <a:avLst/>
          </a:prstGeom>
        </p:spPr>
      </p:pic>
    </p:spTree>
    <p:extLst>
      <p:ext uri="{BB962C8B-B14F-4D97-AF65-F5344CB8AC3E}">
        <p14:creationId xmlns:p14="http://schemas.microsoft.com/office/powerpoint/2010/main" val="388980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3453AAFF-4679-E30D-162A-5A0D32B52957}"/>
              </a:ext>
            </a:extLst>
          </p:cNvPr>
          <p:cNvSpPr>
            <a:spLocks noGrp="1"/>
          </p:cNvSpPr>
          <p:nvPr>
            <p:ph type="title"/>
          </p:nvPr>
        </p:nvSpPr>
        <p:spPr>
          <a:xfrm>
            <a:off x="601361" y="125195"/>
            <a:ext cx="10515600" cy="1325563"/>
          </a:xfrm>
        </p:spPr>
        <p:txBody>
          <a:bodyPr/>
          <a:lstStyle/>
          <a:p>
            <a:r>
              <a:rPr lang="en-US" dirty="0">
                <a:solidFill>
                  <a:schemeClr val="bg1"/>
                </a:solidFill>
              </a:rPr>
              <a:t>Curriculum Process in BSS</a:t>
            </a:r>
          </a:p>
        </p:txBody>
      </p:sp>
      <p:graphicFrame>
        <p:nvGraphicFramePr>
          <p:cNvPr id="2" name="Table 1">
            <a:extLst>
              <a:ext uri="{FF2B5EF4-FFF2-40B4-BE49-F238E27FC236}">
                <a16:creationId xmlns:a16="http://schemas.microsoft.com/office/drawing/2014/main" id="{1A8F513C-4243-6788-8757-45A287FF456B}"/>
              </a:ext>
            </a:extLst>
          </p:cNvPr>
          <p:cNvGraphicFramePr>
            <a:graphicFrameLocks noGrp="1"/>
          </p:cNvGraphicFramePr>
          <p:nvPr>
            <p:extLst>
              <p:ext uri="{D42A27DB-BD31-4B8C-83A1-F6EECF244321}">
                <p14:modId xmlns:p14="http://schemas.microsoft.com/office/powerpoint/2010/main" val="2185517411"/>
              </p:ext>
            </p:extLst>
          </p:nvPr>
        </p:nvGraphicFramePr>
        <p:xfrm>
          <a:off x="428625" y="1602462"/>
          <a:ext cx="11101384" cy="5209947"/>
        </p:xfrm>
        <a:graphic>
          <a:graphicData uri="http://schemas.openxmlformats.org/drawingml/2006/table">
            <a:tbl>
              <a:tblPr firstRow="1" bandRow="1">
                <a:tableStyleId>{5C22544A-7EE6-4342-B048-85BDC9FD1C3A}</a:tableStyleId>
              </a:tblPr>
              <a:tblGrid>
                <a:gridCol w="2775346">
                  <a:extLst>
                    <a:ext uri="{9D8B030D-6E8A-4147-A177-3AD203B41FA5}">
                      <a16:colId xmlns:a16="http://schemas.microsoft.com/office/drawing/2014/main" val="3787824119"/>
                    </a:ext>
                  </a:extLst>
                </a:gridCol>
                <a:gridCol w="2775346">
                  <a:extLst>
                    <a:ext uri="{9D8B030D-6E8A-4147-A177-3AD203B41FA5}">
                      <a16:colId xmlns:a16="http://schemas.microsoft.com/office/drawing/2014/main" val="2565330156"/>
                    </a:ext>
                  </a:extLst>
                </a:gridCol>
                <a:gridCol w="2775346">
                  <a:extLst>
                    <a:ext uri="{9D8B030D-6E8A-4147-A177-3AD203B41FA5}">
                      <a16:colId xmlns:a16="http://schemas.microsoft.com/office/drawing/2014/main" val="2471007532"/>
                    </a:ext>
                  </a:extLst>
                </a:gridCol>
                <a:gridCol w="2775346">
                  <a:extLst>
                    <a:ext uri="{9D8B030D-6E8A-4147-A177-3AD203B41FA5}">
                      <a16:colId xmlns:a16="http://schemas.microsoft.com/office/drawing/2014/main" val="1167246977"/>
                    </a:ext>
                  </a:extLst>
                </a:gridCol>
              </a:tblGrid>
              <a:tr h="594829">
                <a:tc>
                  <a:txBody>
                    <a:bodyPr/>
                    <a:lstStyle/>
                    <a:p>
                      <a:pPr lvl="1" algn="ctr">
                        <a:spcBef>
                          <a:spcPts val="1200"/>
                        </a:spcBef>
                      </a:pPr>
                      <a:r>
                        <a:rPr lang="en-US" sz="1800" dirty="0"/>
                        <a:t>Curriculum Task</a:t>
                      </a:r>
                    </a:p>
                  </a:txBody>
                  <a:tcPr/>
                </a:tc>
                <a:tc>
                  <a:txBody>
                    <a:bodyPr/>
                    <a:lstStyle/>
                    <a:p>
                      <a:pPr lvl="1" algn="ctr">
                        <a:spcBef>
                          <a:spcPts val="1200"/>
                        </a:spcBef>
                      </a:pPr>
                      <a:r>
                        <a:rPr lang="en-US" sz="1800" dirty="0"/>
                        <a:t>CCC Rep</a:t>
                      </a:r>
                    </a:p>
                  </a:txBody>
                  <a:tcPr/>
                </a:tc>
                <a:tc>
                  <a:txBody>
                    <a:bodyPr/>
                    <a:lstStyle/>
                    <a:p>
                      <a:pPr lvl="1" algn="ctr">
                        <a:spcBef>
                          <a:spcPts val="1200"/>
                        </a:spcBef>
                      </a:pPr>
                      <a:r>
                        <a:rPr lang="en-US" sz="1800" dirty="0"/>
                        <a:t>Administrative Assistant</a:t>
                      </a:r>
                    </a:p>
                  </a:txBody>
                  <a:tcPr/>
                </a:tc>
                <a:tc>
                  <a:txBody>
                    <a:bodyPr/>
                    <a:lstStyle/>
                    <a:p>
                      <a:pPr lvl="1" algn="ctr">
                        <a:spcBef>
                          <a:spcPts val="0"/>
                        </a:spcBef>
                      </a:pPr>
                      <a:r>
                        <a:rPr lang="en-US" sz="1800" dirty="0"/>
                        <a:t>Dean/Assoc. Dean</a:t>
                      </a:r>
                    </a:p>
                    <a:p>
                      <a:pPr lvl="1" algn="ctr">
                        <a:spcBef>
                          <a:spcPts val="0"/>
                        </a:spcBef>
                      </a:pPr>
                      <a:r>
                        <a:rPr lang="en-US" sz="1800" dirty="0"/>
                        <a:t>(Attends meetings)</a:t>
                      </a:r>
                    </a:p>
                  </a:txBody>
                  <a:tcPr/>
                </a:tc>
                <a:extLst>
                  <a:ext uri="{0D108BD9-81ED-4DB2-BD59-A6C34878D82A}">
                    <a16:rowId xmlns:a16="http://schemas.microsoft.com/office/drawing/2014/main" val="1606575755"/>
                  </a:ext>
                </a:extLst>
              </a:tr>
              <a:tr h="428625">
                <a:tc>
                  <a:txBody>
                    <a:bodyPr/>
                    <a:lstStyle/>
                    <a:p>
                      <a:r>
                        <a:rPr lang="en-US" sz="1600" dirty="0"/>
                        <a:t>Develops and manages Curriculum Plan</a:t>
                      </a:r>
                    </a:p>
                  </a:txBody>
                  <a:tcPr/>
                </a:tc>
                <a:tc>
                  <a:txBody>
                    <a:bodyPr/>
                    <a:lstStyle/>
                    <a:p>
                      <a:endParaRPr lang="en-US" sz="1600" dirty="0"/>
                    </a:p>
                  </a:txBody>
                  <a:tcPr/>
                </a:tc>
                <a:tc>
                  <a:txBody>
                    <a:bodyPr/>
                    <a:lstStyle/>
                    <a:p>
                      <a:endParaRPr lang="en-US" sz="1600" dirty="0"/>
                    </a:p>
                  </a:txBody>
                  <a:tcPr/>
                </a:tc>
                <a:tc>
                  <a:txBody>
                    <a:bodyPr/>
                    <a:lstStyle/>
                    <a:p>
                      <a:endParaRPr lang="en-US" sz="1600"/>
                    </a:p>
                  </a:txBody>
                  <a:tcPr/>
                </a:tc>
                <a:extLst>
                  <a:ext uri="{0D108BD9-81ED-4DB2-BD59-A6C34878D82A}">
                    <a16:rowId xmlns:a16="http://schemas.microsoft.com/office/drawing/2014/main" val="2556943087"/>
                  </a:ext>
                </a:extLst>
              </a:tr>
              <a:tr h="601288">
                <a:tc>
                  <a:txBody>
                    <a:bodyPr/>
                    <a:lstStyle/>
                    <a:p>
                      <a:r>
                        <a:rPr lang="en-US" sz="1600" dirty="0"/>
                        <a:t>Informs and oversees faculty work (shares timelines, determines who will take the lead on revisions, sends out reminders)</a:t>
                      </a:r>
                    </a:p>
                  </a:txBody>
                  <a:tcPr/>
                </a:tc>
                <a:tc>
                  <a:txBody>
                    <a:bodyPr/>
                    <a:lstStyle/>
                    <a:p>
                      <a:endParaRPr lang="en-US" sz="1600" dirty="0"/>
                    </a:p>
                  </a:txBody>
                  <a:tcPr/>
                </a:tc>
                <a:tc>
                  <a:txBody>
                    <a:bodyPr/>
                    <a:lstStyle/>
                    <a:p>
                      <a:endParaRPr lang="en-US" sz="1600"/>
                    </a:p>
                  </a:txBody>
                  <a:tcPr/>
                </a:tc>
                <a:tc>
                  <a:txBody>
                    <a:bodyPr/>
                    <a:lstStyle/>
                    <a:p>
                      <a:endParaRPr lang="en-US" sz="1600"/>
                    </a:p>
                  </a:txBody>
                  <a:tcPr/>
                </a:tc>
                <a:extLst>
                  <a:ext uri="{0D108BD9-81ED-4DB2-BD59-A6C34878D82A}">
                    <a16:rowId xmlns:a16="http://schemas.microsoft.com/office/drawing/2014/main" val="1203261551"/>
                  </a:ext>
                </a:extLst>
              </a:tr>
              <a:tr h="447618">
                <a:tc>
                  <a:txBody>
                    <a:bodyPr/>
                    <a:lstStyle/>
                    <a:p>
                      <a:r>
                        <a:rPr lang="en-US" sz="1600" dirty="0"/>
                        <a:t>Chairs DCC meetings </a:t>
                      </a:r>
                    </a:p>
                  </a:txBody>
                  <a:tcPr/>
                </a:tc>
                <a:tc>
                  <a:txBody>
                    <a:bodyPr/>
                    <a:lstStyle/>
                    <a:p>
                      <a:endParaRPr lang="en-US" sz="1600" dirty="0"/>
                    </a:p>
                  </a:txBody>
                  <a:tcPr/>
                </a:tc>
                <a:tc>
                  <a:txBody>
                    <a:bodyPr/>
                    <a:lstStyle/>
                    <a:p>
                      <a:endParaRPr lang="en-US" sz="1600"/>
                    </a:p>
                  </a:txBody>
                  <a:tcPr/>
                </a:tc>
                <a:tc>
                  <a:txBody>
                    <a:bodyPr/>
                    <a:lstStyle/>
                    <a:p>
                      <a:endParaRPr lang="en-US" sz="1600"/>
                    </a:p>
                  </a:txBody>
                  <a:tcPr/>
                </a:tc>
                <a:extLst>
                  <a:ext uri="{0D108BD9-81ED-4DB2-BD59-A6C34878D82A}">
                    <a16:rowId xmlns:a16="http://schemas.microsoft.com/office/drawing/2014/main" val="2083091269"/>
                  </a:ext>
                </a:extLst>
              </a:tr>
              <a:tr h="428625">
                <a:tc>
                  <a:txBody>
                    <a:bodyPr/>
                    <a:lstStyle/>
                    <a:p>
                      <a:r>
                        <a:rPr lang="en-US" sz="1600" dirty="0"/>
                        <a:t>Minutes for DCC meetings</a:t>
                      </a:r>
                    </a:p>
                  </a:txBody>
                  <a:tcPr/>
                </a:tc>
                <a:tc>
                  <a:txBody>
                    <a:bodyPr/>
                    <a:lstStyle/>
                    <a:p>
                      <a:endParaRPr lang="en-US" sz="1600"/>
                    </a:p>
                  </a:txBody>
                  <a:tcPr/>
                </a:tc>
                <a:tc>
                  <a:txBody>
                    <a:bodyPr/>
                    <a:lstStyle/>
                    <a:p>
                      <a:endParaRPr lang="en-US" sz="1600" dirty="0"/>
                    </a:p>
                  </a:txBody>
                  <a:tcPr/>
                </a:tc>
                <a:tc>
                  <a:txBody>
                    <a:bodyPr/>
                    <a:lstStyle/>
                    <a:p>
                      <a:endParaRPr lang="en-US" sz="1600"/>
                    </a:p>
                  </a:txBody>
                  <a:tcPr/>
                </a:tc>
                <a:extLst>
                  <a:ext uri="{0D108BD9-81ED-4DB2-BD59-A6C34878D82A}">
                    <a16:rowId xmlns:a16="http://schemas.microsoft.com/office/drawing/2014/main" val="2510647747"/>
                  </a:ext>
                </a:extLst>
              </a:tr>
              <a:tr h="601288">
                <a:tc>
                  <a:txBody>
                    <a:bodyPr/>
                    <a:lstStyle/>
                    <a:p>
                      <a:r>
                        <a:rPr lang="en-US" sz="1600" dirty="0"/>
                        <a:t>Provides assistance with </a:t>
                      </a:r>
                      <a:r>
                        <a:rPr lang="en-US" sz="1600" dirty="0" err="1"/>
                        <a:t>Curriculog</a:t>
                      </a:r>
                      <a:endParaRPr lang="en-US" sz="1600" dirty="0"/>
                    </a:p>
                  </a:txBody>
                  <a:tcPr/>
                </a:tc>
                <a:tc>
                  <a:txBody>
                    <a:bodyPr/>
                    <a:lstStyle/>
                    <a:p>
                      <a:endParaRPr lang="en-US" sz="1600" dirty="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2433696343"/>
                  </a:ext>
                </a:extLst>
              </a:tr>
              <a:tr h="601288">
                <a:tc>
                  <a:txBody>
                    <a:bodyPr/>
                    <a:lstStyle/>
                    <a:p>
                      <a:r>
                        <a:rPr lang="en-US" sz="1600" dirty="0"/>
                        <a:t>Answer process questions about Curriculum</a:t>
                      </a:r>
                    </a:p>
                  </a:txBody>
                  <a:tcPr/>
                </a:tc>
                <a:tc>
                  <a:txBody>
                    <a:bodyPr/>
                    <a:lstStyle/>
                    <a:p>
                      <a:endParaRPr lang="en-US" sz="1600" dirty="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40263508"/>
                  </a:ext>
                </a:extLst>
              </a:tr>
              <a:tr h="601288">
                <a:tc>
                  <a:txBody>
                    <a:bodyPr/>
                    <a:lstStyle/>
                    <a:p>
                      <a:r>
                        <a:rPr lang="en-US" sz="1600" dirty="0"/>
                        <a:t>Attends CCC meetings and completes CCC duties</a:t>
                      </a:r>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367725935"/>
                  </a:ext>
                </a:extLst>
              </a:tr>
            </a:tbl>
          </a:graphicData>
        </a:graphic>
      </p:graphicFrame>
      <p:pic>
        <p:nvPicPr>
          <p:cNvPr id="3" name="Picture 2">
            <a:extLst>
              <a:ext uri="{FF2B5EF4-FFF2-40B4-BE49-F238E27FC236}">
                <a16:creationId xmlns:a16="http://schemas.microsoft.com/office/drawing/2014/main" id="{EC8D9D89-ACB7-416C-860C-BC9E78279DD0}"/>
              </a:ext>
            </a:extLst>
          </p:cNvPr>
          <p:cNvPicPr>
            <a:picLocks noChangeAspect="1"/>
          </p:cNvPicPr>
          <p:nvPr/>
        </p:nvPicPr>
        <p:blipFill>
          <a:blip r:embed="rId2"/>
          <a:stretch>
            <a:fillRect/>
          </a:stretch>
        </p:blipFill>
        <p:spPr>
          <a:xfrm>
            <a:off x="7169609" y="2293187"/>
            <a:ext cx="368477" cy="370636"/>
          </a:xfrm>
          <a:prstGeom prst="rect">
            <a:avLst/>
          </a:prstGeom>
        </p:spPr>
      </p:pic>
      <p:pic>
        <p:nvPicPr>
          <p:cNvPr id="6" name="Picture 5">
            <a:extLst>
              <a:ext uri="{FF2B5EF4-FFF2-40B4-BE49-F238E27FC236}">
                <a16:creationId xmlns:a16="http://schemas.microsoft.com/office/drawing/2014/main" id="{8B39AACB-C209-4313-8B3A-7C36994725D0}"/>
              </a:ext>
            </a:extLst>
          </p:cNvPr>
          <p:cNvPicPr>
            <a:picLocks noChangeAspect="1"/>
          </p:cNvPicPr>
          <p:nvPr/>
        </p:nvPicPr>
        <p:blipFill>
          <a:blip r:embed="rId3"/>
          <a:stretch>
            <a:fillRect/>
          </a:stretch>
        </p:blipFill>
        <p:spPr>
          <a:xfrm>
            <a:off x="9979469" y="4131578"/>
            <a:ext cx="361918" cy="365649"/>
          </a:xfrm>
          <a:prstGeom prst="rect">
            <a:avLst/>
          </a:prstGeom>
        </p:spPr>
      </p:pic>
      <p:pic>
        <p:nvPicPr>
          <p:cNvPr id="8" name="Picture 7">
            <a:extLst>
              <a:ext uri="{FF2B5EF4-FFF2-40B4-BE49-F238E27FC236}">
                <a16:creationId xmlns:a16="http://schemas.microsoft.com/office/drawing/2014/main" id="{A86AAA4A-1011-4B71-AB59-946C8AD40B45}"/>
              </a:ext>
            </a:extLst>
          </p:cNvPr>
          <p:cNvPicPr>
            <a:picLocks noChangeAspect="1"/>
          </p:cNvPicPr>
          <p:nvPr/>
        </p:nvPicPr>
        <p:blipFill>
          <a:blip r:embed="rId3"/>
          <a:stretch>
            <a:fillRect/>
          </a:stretch>
        </p:blipFill>
        <p:spPr>
          <a:xfrm>
            <a:off x="9979469" y="4610677"/>
            <a:ext cx="361918" cy="365649"/>
          </a:xfrm>
          <a:prstGeom prst="rect">
            <a:avLst/>
          </a:prstGeom>
        </p:spPr>
      </p:pic>
      <p:pic>
        <p:nvPicPr>
          <p:cNvPr id="9" name="Picture 8">
            <a:extLst>
              <a:ext uri="{FF2B5EF4-FFF2-40B4-BE49-F238E27FC236}">
                <a16:creationId xmlns:a16="http://schemas.microsoft.com/office/drawing/2014/main" id="{F22E3532-3F5F-4787-A319-4048325AFFB2}"/>
              </a:ext>
            </a:extLst>
          </p:cNvPr>
          <p:cNvPicPr>
            <a:picLocks noChangeAspect="1"/>
          </p:cNvPicPr>
          <p:nvPr/>
        </p:nvPicPr>
        <p:blipFill>
          <a:blip r:embed="rId3"/>
          <a:stretch>
            <a:fillRect/>
          </a:stretch>
        </p:blipFill>
        <p:spPr>
          <a:xfrm>
            <a:off x="7169609" y="5112089"/>
            <a:ext cx="371167" cy="374994"/>
          </a:xfrm>
          <a:prstGeom prst="rect">
            <a:avLst/>
          </a:prstGeom>
        </p:spPr>
      </p:pic>
      <p:pic>
        <p:nvPicPr>
          <p:cNvPr id="10" name="Picture 9">
            <a:extLst>
              <a:ext uri="{FF2B5EF4-FFF2-40B4-BE49-F238E27FC236}">
                <a16:creationId xmlns:a16="http://schemas.microsoft.com/office/drawing/2014/main" id="{5E11FED8-B70E-44F6-B2ED-4A3E3F63B48B}"/>
              </a:ext>
            </a:extLst>
          </p:cNvPr>
          <p:cNvPicPr>
            <a:picLocks noChangeAspect="1"/>
          </p:cNvPicPr>
          <p:nvPr/>
        </p:nvPicPr>
        <p:blipFill>
          <a:blip r:embed="rId3"/>
          <a:stretch>
            <a:fillRect/>
          </a:stretch>
        </p:blipFill>
        <p:spPr>
          <a:xfrm>
            <a:off x="7166918" y="5751595"/>
            <a:ext cx="371168" cy="374995"/>
          </a:xfrm>
          <a:prstGeom prst="rect">
            <a:avLst/>
          </a:prstGeom>
        </p:spPr>
      </p:pic>
      <p:pic>
        <p:nvPicPr>
          <p:cNvPr id="11" name="Picture 10">
            <a:extLst>
              <a:ext uri="{FF2B5EF4-FFF2-40B4-BE49-F238E27FC236}">
                <a16:creationId xmlns:a16="http://schemas.microsoft.com/office/drawing/2014/main" id="{30DC85BE-275B-49EA-B481-64FE7BB4808E}"/>
              </a:ext>
            </a:extLst>
          </p:cNvPr>
          <p:cNvPicPr>
            <a:picLocks noChangeAspect="1"/>
          </p:cNvPicPr>
          <p:nvPr/>
        </p:nvPicPr>
        <p:blipFill>
          <a:blip r:embed="rId3"/>
          <a:stretch>
            <a:fillRect/>
          </a:stretch>
        </p:blipFill>
        <p:spPr>
          <a:xfrm>
            <a:off x="7169609" y="3253927"/>
            <a:ext cx="368477" cy="372276"/>
          </a:xfrm>
          <a:prstGeom prst="rect">
            <a:avLst/>
          </a:prstGeom>
        </p:spPr>
      </p:pic>
      <p:pic>
        <p:nvPicPr>
          <p:cNvPr id="12" name="Picture 11">
            <a:extLst>
              <a:ext uri="{FF2B5EF4-FFF2-40B4-BE49-F238E27FC236}">
                <a16:creationId xmlns:a16="http://schemas.microsoft.com/office/drawing/2014/main" id="{A1D608FB-ADA7-425E-9BE8-539EF5BF0FC0}"/>
              </a:ext>
            </a:extLst>
          </p:cNvPr>
          <p:cNvPicPr>
            <a:picLocks noChangeAspect="1"/>
          </p:cNvPicPr>
          <p:nvPr/>
        </p:nvPicPr>
        <p:blipFill>
          <a:blip r:embed="rId4"/>
          <a:stretch>
            <a:fillRect/>
          </a:stretch>
        </p:blipFill>
        <p:spPr>
          <a:xfrm>
            <a:off x="9979469" y="5751595"/>
            <a:ext cx="361919" cy="366387"/>
          </a:xfrm>
          <a:prstGeom prst="rect">
            <a:avLst/>
          </a:prstGeom>
        </p:spPr>
      </p:pic>
      <p:pic>
        <p:nvPicPr>
          <p:cNvPr id="13" name="Picture 12">
            <a:extLst>
              <a:ext uri="{FF2B5EF4-FFF2-40B4-BE49-F238E27FC236}">
                <a16:creationId xmlns:a16="http://schemas.microsoft.com/office/drawing/2014/main" id="{FBE4150C-9945-4399-A39F-59FE2B30A3F5}"/>
              </a:ext>
            </a:extLst>
          </p:cNvPr>
          <p:cNvPicPr>
            <a:picLocks noChangeAspect="1"/>
          </p:cNvPicPr>
          <p:nvPr/>
        </p:nvPicPr>
        <p:blipFill>
          <a:blip r:embed="rId5"/>
          <a:stretch>
            <a:fillRect/>
          </a:stretch>
        </p:blipFill>
        <p:spPr>
          <a:xfrm>
            <a:off x="4358072" y="6296253"/>
            <a:ext cx="350643" cy="359301"/>
          </a:xfrm>
          <a:prstGeom prst="rect">
            <a:avLst/>
          </a:prstGeom>
        </p:spPr>
      </p:pic>
    </p:spTree>
    <p:extLst>
      <p:ext uri="{BB962C8B-B14F-4D97-AF65-F5344CB8AC3E}">
        <p14:creationId xmlns:p14="http://schemas.microsoft.com/office/powerpoint/2010/main" val="2821923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3453AAFF-4679-E30D-162A-5A0D32B52957}"/>
              </a:ext>
            </a:extLst>
          </p:cNvPr>
          <p:cNvSpPr>
            <a:spLocks noGrp="1"/>
          </p:cNvSpPr>
          <p:nvPr>
            <p:ph type="title"/>
          </p:nvPr>
        </p:nvSpPr>
        <p:spPr>
          <a:xfrm>
            <a:off x="865495" y="111117"/>
            <a:ext cx="4841751" cy="1325563"/>
          </a:xfrm>
        </p:spPr>
        <p:txBody>
          <a:bodyPr>
            <a:normAutofit/>
          </a:bodyPr>
          <a:lstStyle/>
          <a:p>
            <a:r>
              <a:rPr lang="en-US" sz="3600" dirty="0">
                <a:solidFill>
                  <a:schemeClr val="bg1"/>
                </a:solidFill>
              </a:rPr>
              <a:t>New BSS Process</a:t>
            </a:r>
          </a:p>
        </p:txBody>
      </p:sp>
      <p:graphicFrame>
        <p:nvGraphicFramePr>
          <p:cNvPr id="2" name="Table 1">
            <a:extLst>
              <a:ext uri="{FF2B5EF4-FFF2-40B4-BE49-F238E27FC236}">
                <a16:creationId xmlns:a16="http://schemas.microsoft.com/office/drawing/2014/main" id="{1A8F513C-4243-6788-8757-45A287FF456B}"/>
              </a:ext>
            </a:extLst>
          </p:cNvPr>
          <p:cNvGraphicFramePr>
            <a:graphicFrameLocks noGrp="1"/>
          </p:cNvGraphicFramePr>
          <p:nvPr>
            <p:extLst>
              <p:ext uri="{D42A27DB-BD31-4B8C-83A1-F6EECF244321}">
                <p14:modId xmlns:p14="http://schemas.microsoft.com/office/powerpoint/2010/main" val="3376095372"/>
              </p:ext>
            </p:extLst>
          </p:nvPr>
        </p:nvGraphicFramePr>
        <p:xfrm>
          <a:off x="579325" y="1611219"/>
          <a:ext cx="11087941" cy="5195608"/>
        </p:xfrm>
        <a:graphic>
          <a:graphicData uri="http://schemas.openxmlformats.org/drawingml/2006/table">
            <a:tbl>
              <a:tblPr firstRow="1" bandRow="1">
                <a:tableStyleId>{5C22544A-7EE6-4342-B048-85BDC9FD1C3A}</a:tableStyleId>
              </a:tblPr>
              <a:tblGrid>
                <a:gridCol w="2775475">
                  <a:extLst>
                    <a:ext uri="{9D8B030D-6E8A-4147-A177-3AD203B41FA5}">
                      <a16:colId xmlns:a16="http://schemas.microsoft.com/office/drawing/2014/main" val="3787824119"/>
                    </a:ext>
                  </a:extLst>
                </a:gridCol>
                <a:gridCol w="1775011">
                  <a:extLst>
                    <a:ext uri="{9D8B030D-6E8A-4147-A177-3AD203B41FA5}">
                      <a16:colId xmlns:a16="http://schemas.microsoft.com/office/drawing/2014/main" val="2565330156"/>
                    </a:ext>
                  </a:extLst>
                </a:gridCol>
                <a:gridCol w="1660630">
                  <a:extLst>
                    <a:ext uri="{9D8B030D-6E8A-4147-A177-3AD203B41FA5}">
                      <a16:colId xmlns:a16="http://schemas.microsoft.com/office/drawing/2014/main" val="618003029"/>
                    </a:ext>
                  </a:extLst>
                </a:gridCol>
                <a:gridCol w="1479176">
                  <a:extLst>
                    <a:ext uri="{9D8B030D-6E8A-4147-A177-3AD203B41FA5}">
                      <a16:colId xmlns:a16="http://schemas.microsoft.com/office/drawing/2014/main" val="1184080284"/>
                    </a:ext>
                  </a:extLst>
                </a:gridCol>
                <a:gridCol w="1314883">
                  <a:extLst>
                    <a:ext uri="{9D8B030D-6E8A-4147-A177-3AD203B41FA5}">
                      <a16:colId xmlns:a16="http://schemas.microsoft.com/office/drawing/2014/main" val="2471007532"/>
                    </a:ext>
                  </a:extLst>
                </a:gridCol>
                <a:gridCol w="2082766">
                  <a:extLst>
                    <a:ext uri="{9D8B030D-6E8A-4147-A177-3AD203B41FA5}">
                      <a16:colId xmlns:a16="http://schemas.microsoft.com/office/drawing/2014/main" val="1167246977"/>
                    </a:ext>
                  </a:extLst>
                </a:gridCol>
              </a:tblGrid>
              <a:tr h="731750">
                <a:tc>
                  <a:txBody>
                    <a:bodyPr/>
                    <a:lstStyle/>
                    <a:p>
                      <a:pPr lvl="1" algn="ctr">
                        <a:spcBef>
                          <a:spcPts val="1200"/>
                        </a:spcBef>
                      </a:pPr>
                      <a:r>
                        <a:rPr lang="en-US" sz="1400" dirty="0"/>
                        <a:t>Curriculum Task</a:t>
                      </a:r>
                    </a:p>
                  </a:txBody>
                  <a:tcPr anchor="ctr"/>
                </a:tc>
                <a:tc>
                  <a:txBody>
                    <a:bodyPr/>
                    <a:lstStyle/>
                    <a:p>
                      <a:pPr lvl="1" algn="ctr">
                        <a:spcBef>
                          <a:spcPts val="1200"/>
                        </a:spcBef>
                      </a:pPr>
                      <a:r>
                        <a:rPr lang="en-US" sz="1400" dirty="0"/>
                        <a:t>DCC Chair</a:t>
                      </a:r>
                    </a:p>
                  </a:txBody>
                  <a:tcPr anchor="ctr"/>
                </a:tc>
                <a:tc>
                  <a:txBody>
                    <a:bodyPr/>
                    <a:lstStyle/>
                    <a:p>
                      <a:pPr lvl="1" algn="ctr">
                        <a:spcBef>
                          <a:spcPts val="1200"/>
                        </a:spcBef>
                      </a:pPr>
                      <a:r>
                        <a:rPr lang="en-US" sz="1400" dirty="0"/>
                        <a:t>CCC Rep</a:t>
                      </a:r>
                    </a:p>
                  </a:txBody>
                  <a:tcPr anchor="ctr"/>
                </a:tc>
                <a:tc>
                  <a:txBody>
                    <a:bodyPr/>
                    <a:lstStyle/>
                    <a:p>
                      <a:pPr lvl="1" algn="ctr">
                        <a:spcBef>
                          <a:spcPts val="1200"/>
                        </a:spcBef>
                      </a:pPr>
                      <a:r>
                        <a:rPr lang="en-US" sz="1400" dirty="0"/>
                        <a:t>Program Rep on DCC</a:t>
                      </a:r>
                    </a:p>
                  </a:txBody>
                  <a:tcPr anchor="ctr"/>
                </a:tc>
                <a:tc>
                  <a:txBody>
                    <a:bodyPr/>
                    <a:lstStyle/>
                    <a:p>
                      <a:pPr lvl="1" algn="ctr">
                        <a:spcBef>
                          <a:spcPts val="1200"/>
                        </a:spcBef>
                      </a:pPr>
                      <a:r>
                        <a:rPr lang="en-US" sz="1400" dirty="0"/>
                        <a:t>Admin </a:t>
                      </a:r>
                      <a:r>
                        <a:rPr lang="en-US" sz="1400" dirty="0" err="1"/>
                        <a:t>Ass’t</a:t>
                      </a:r>
                      <a:endParaRPr lang="en-US" sz="1400" dirty="0"/>
                    </a:p>
                  </a:txBody>
                  <a:tcPr anchor="ctr"/>
                </a:tc>
                <a:tc>
                  <a:txBody>
                    <a:bodyPr/>
                    <a:lstStyle/>
                    <a:p>
                      <a:pPr lvl="1" algn="ctr">
                        <a:spcBef>
                          <a:spcPts val="0"/>
                        </a:spcBef>
                      </a:pPr>
                      <a:r>
                        <a:rPr lang="en-US" sz="1400" dirty="0"/>
                        <a:t>Dean/Assoc. Dean</a:t>
                      </a:r>
                    </a:p>
                    <a:p>
                      <a:pPr lvl="1" algn="ctr">
                        <a:spcBef>
                          <a:spcPts val="0"/>
                        </a:spcBef>
                      </a:pPr>
                      <a:r>
                        <a:rPr lang="en-US" sz="1400" dirty="0"/>
                        <a:t>(Attends DCC  meetings)</a:t>
                      </a:r>
                    </a:p>
                  </a:txBody>
                  <a:tcPr anchor="ctr"/>
                </a:tc>
                <a:extLst>
                  <a:ext uri="{0D108BD9-81ED-4DB2-BD59-A6C34878D82A}">
                    <a16:rowId xmlns:a16="http://schemas.microsoft.com/office/drawing/2014/main" val="1606575755"/>
                  </a:ext>
                </a:extLst>
              </a:tr>
              <a:tr h="472636">
                <a:tc>
                  <a:txBody>
                    <a:bodyPr/>
                    <a:lstStyle/>
                    <a:p>
                      <a:r>
                        <a:rPr lang="en-US" sz="1400" dirty="0"/>
                        <a:t>Develops and manages division Curriculum Plan</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endParaRPr lang="en-US" sz="1400"/>
                    </a:p>
                  </a:txBody>
                  <a:tcPr/>
                </a:tc>
                <a:extLst>
                  <a:ext uri="{0D108BD9-81ED-4DB2-BD59-A6C34878D82A}">
                    <a16:rowId xmlns:a16="http://schemas.microsoft.com/office/drawing/2014/main" val="2556943087"/>
                  </a:ext>
                </a:extLst>
              </a:tr>
              <a:tr h="1055431">
                <a:tc>
                  <a:txBody>
                    <a:bodyPr/>
                    <a:lstStyle/>
                    <a:p>
                      <a:r>
                        <a:rPr lang="en-US" sz="1400" dirty="0"/>
                        <a:t>Informs and oversees program faculty work (shares timelines, determines who will take the lead on revisions, sends out reminders)</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r>
                        <a:rPr lang="en-US" sz="1400" dirty="0"/>
                        <a:t>Consults as needed on assignment of program faculty to course reviews. Reminds faculty of due dates, </a:t>
                      </a:r>
                      <a:r>
                        <a:rPr lang="en-US" sz="1400"/>
                        <a:t>as needed.</a:t>
                      </a:r>
                      <a:endParaRPr lang="en-US" sz="1400" dirty="0"/>
                    </a:p>
                  </a:txBody>
                  <a:tcPr/>
                </a:tc>
                <a:extLst>
                  <a:ext uri="{0D108BD9-81ED-4DB2-BD59-A6C34878D82A}">
                    <a16:rowId xmlns:a16="http://schemas.microsoft.com/office/drawing/2014/main" val="1203261551"/>
                  </a:ext>
                </a:extLst>
              </a:tr>
              <a:tr h="558758">
                <a:tc>
                  <a:txBody>
                    <a:bodyPr/>
                    <a:lstStyle/>
                    <a:p>
                      <a:r>
                        <a:rPr lang="en-US" sz="1400" dirty="0"/>
                        <a:t>Chairs DCC meetings (schedules meeting, agendas) </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endParaRPr lang="en-US" sz="1400"/>
                    </a:p>
                  </a:txBody>
                  <a:tcPr/>
                </a:tc>
                <a:extLst>
                  <a:ext uri="{0D108BD9-81ED-4DB2-BD59-A6C34878D82A}">
                    <a16:rowId xmlns:a16="http://schemas.microsoft.com/office/drawing/2014/main" val="2083091269"/>
                  </a:ext>
                </a:extLst>
              </a:tr>
              <a:tr h="408251">
                <a:tc>
                  <a:txBody>
                    <a:bodyPr/>
                    <a:lstStyle/>
                    <a:p>
                      <a:r>
                        <a:rPr lang="en-US" sz="1400" dirty="0"/>
                        <a:t>Minutes for DCC meetings</a:t>
                      </a:r>
                    </a:p>
                  </a:txBody>
                  <a:tcPr/>
                </a:tc>
                <a:tc>
                  <a:txBody>
                    <a:bodyPr/>
                    <a:lstStyle/>
                    <a:p>
                      <a:endParaRPr lang="en-US" sz="140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endParaRPr lang="en-US" sz="1400" dirty="0"/>
                    </a:p>
                  </a:txBody>
                  <a:tcPr/>
                </a:tc>
                <a:extLst>
                  <a:ext uri="{0D108BD9-81ED-4DB2-BD59-A6C34878D82A}">
                    <a16:rowId xmlns:a16="http://schemas.microsoft.com/office/drawing/2014/main" val="2510647747"/>
                  </a:ext>
                </a:extLst>
              </a:tr>
              <a:tr h="408251">
                <a:tc>
                  <a:txBody>
                    <a:bodyPr/>
                    <a:lstStyle/>
                    <a:p>
                      <a:r>
                        <a:rPr lang="en-US" sz="1400" dirty="0"/>
                        <a:t>Provides assistance with </a:t>
                      </a:r>
                      <a:r>
                        <a:rPr lang="en-US" sz="1400" dirty="0" err="1"/>
                        <a:t>Curriculog</a:t>
                      </a:r>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a:p>
                  </a:txBody>
                  <a:tcPr/>
                </a:tc>
                <a:tc>
                  <a:txBody>
                    <a:bodyPr/>
                    <a:lstStyle/>
                    <a:p>
                      <a:endParaRPr lang="en-US" sz="1400" dirty="0"/>
                    </a:p>
                  </a:txBody>
                  <a:tcPr/>
                </a:tc>
                <a:extLst>
                  <a:ext uri="{0D108BD9-81ED-4DB2-BD59-A6C34878D82A}">
                    <a16:rowId xmlns:a16="http://schemas.microsoft.com/office/drawing/2014/main" val="2433696343"/>
                  </a:ext>
                </a:extLst>
              </a:tr>
              <a:tr h="558758">
                <a:tc>
                  <a:txBody>
                    <a:bodyPr/>
                    <a:lstStyle/>
                    <a:p>
                      <a:r>
                        <a:rPr lang="en-US" sz="1400" dirty="0"/>
                        <a:t>Answer process questions about Curriculum</a:t>
                      </a: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pPr algn="ctr"/>
                      <a:endParaRPr lang="en-US" sz="1400" dirty="0"/>
                    </a:p>
                  </a:txBody>
                  <a:tcPr/>
                </a:tc>
                <a:tc>
                  <a:txBody>
                    <a:bodyPr/>
                    <a:lstStyle/>
                    <a:p>
                      <a:endParaRPr lang="en-US" sz="1400" dirty="0"/>
                    </a:p>
                  </a:txBody>
                  <a:tcPr/>
                </a:tc>
                <a:extLst>
                  <a:ext uri="{0D108BD9-81ED-4DB2-BD59-A6C34878D82A}">
                    <a16:rowId xmlns:a16="http://schemas.microsoft.com/office/drawing/2014/main" val="40263508"/>
                  </a:ext>
                </a:extLst>
              </a:tr>
              <a:tr h="558758">
                <a:tc>
                  <a:txBody>
                    <a:bodyPr/>
                    <a:lstStyle/>
                    <a:p>
                      <a:r>
                        <a:rPr lang="en-US" sz="1400" dirty="0"/>
                        <a:t>Attends CCC meetings and fulfills CCC responsibilities</a:t>
                      </a:r>
                    </a:p>
                  </a:txBody>
                  <a:tcPr/>
                </a:tc>
                <a:tc>
                  <a:txBody>
                    <a:bodyPr/>
                    <a:lstStyle/>
                    <a:p>
                      <a:endParaRPr lang="en-US" sz="1400" dirty="0"/>
                    </a:p>
                  </a:txBody>
                  <a:tcPr/>
                </a:tc>
                <a:tc>
                  <a:txBody>
                    <a:bodyPr/>
                    <a:lstStyle/>
                    <a:p>
                      <a:endParaRPr lang="en-US" sz="1400" dirty="0"/>
                    </a:p>
                    <a:p>
                      <a:endParaRPr lang="en-US" sz="1200" dirty="0"/>
                    </a:p>
                    <a:p>
                      <a:r>
                        <a:rPr lang="en-US" sz="1200" dirty="0"/>
                        <a:t>(Updates DCC on CCC developments)</a:t>
                      </a:r>
                    </a:p>
                  </a:txBody>
                  <a:tcPr/>
                </a:tc>
                <a:tc>
                  <a:txBody>
                    <a:bodyPr/>
                    <a:lstStyle/>
                    <a:p>
                      <a:endParaRPr lang="en-US" sz="1400" dirty="0"/>
                    </a:p>
                  </a:txBody>
                  <a:tcPr/>
                </a:tc>
                <a:tc>
                  <a:txBody>
                    <a:bodyPr/>
                    <a:lstStyle/>
                    <a:p>
                      <a:pPr algn="ctr"/>
                      <a:endParaRPr lang="en-US" sz="1400" dirty="0"/>
                    </a:p>
                  </a:txBody>
                  <a:tcPr/>
                </a:tc>
                <a:tc>
                  <a:txBody>
                    <a:bodyPr/>
                    <a:lstStyle/>
                    <a:p>
                      <a:endParaRPr lang="en-US" sz="1400" dirty="0"/>
                    </a:p>
                  </a:txBody>
                  <a:tcPr/>
                </a:tc>
                <a:extLst>
                  <a:ext uri="{0D108BD9-81ED-4DB2-BD59-A6C34878D82A}">
                    <a16:rowId xmlns:a16="http://schemas.microsoft.com/office/drawing/2014/main" val="3105517598"/>
                  </a:ext>
                </a:extLst>
              </a:tr>
            </a:tbl>
          </a:graphicData>
        </a:graphic>
      </p:graphicFrame>
      <p:pic>
        <p:nvPicPr>
          <p:cNvPr id="3" name="Picture 2">
            <a:extLst>
              <a:ext uri="{FF2B5EF4-FFF2-40B4-BE49-F238E27FC236}">
                <a16:creationId xmlns:a16="http://schemas.microsoft.com/office/drawing/2014/main" id="{EC8D9D89-ACB7-416C-860C-BC9E78279DD0}"/>
              </a:ext>
            </a:extLst>
          </p:cNvPr>
          <p:cNvPicPr>
            <a:picLocks noChangeAspect="1"/>
          </p:cNvPicPr>
          <p:nvPr/>
        </p:nvPicPr>
        <p:blipFill>
          <a:blip r:embed="rId2"/>
          <a:stretch>
            <a:fillRect/>
          </a:stretch>
        </p:blipFill>
        <p:spPr>
          <a:xfrm>
            <a:off x="3981636" y="2495660"/>
            <a:ext cx="359254" cy="361359"/>
          </a:xfrm>
          <a:prstGeom prst="rect">
            <a:avLst/>
          </a:prstGeom>
        </p:spPr>
      </p:pic>
      <p:pic>
        <p:nvPicPr>
          <p:cNvPr id="4" name="Picture 3">
            <a:extLst>
              <a:ext uri="{FF2B5EF4-FFF2-40B4-BE49-F238E27FC236}">
                <a16:creationId xmlns:a16="http://schemas.microsoft.com/office/drawing/2014/main" id="{1A341B0C-F975-4428-87C9-2E15B12BA409}"/>
              </a:ext>
            </a:extLst>
          </p:cNvPr>
          <p:cNvPicPr>
            <a:picLocks noChangeAspect="1"/>
          </p:cNvPicPr>
          <p:nvPr/>
        </p:nvPicPr>
        <p:blipFill>
          <a:blip r:embed="rId2"/>
          <a:stretch>
            <a:fillRect/>
          </a:stretch>
        </p:blipFill>
        <p:spPr>
          <a:xfrm>
            <a:off x="7364059" y="3270282"/>
            <a:ext cx="328758" cy="317435"/>
          </a:xfrm>
          <a:prstGeom prst="rect">
            <a:avLst/>
          </a:prstGeom>
        </p:spPr>
      </p:pic>
      <p:pic>
        <p:nvPicPr>
          <p:cNvPr id="6" name="Picture 5">
            <a:extLst>
              <a:ext uri="{FF2B5EF4-FFF2-40B4-BE49-F238E27FC236}">
                <a16:creationId xmlns:a16="http://schemas.microsoft.com/office/drawing/2014/main" id="{8B39AACB-C209-4313-8B3A-7C36994725D0}"/>
              </a:ext>
            </a:extLst>
          </p:cNvPr>
          <p:cNvPicPr>
            <a:picLocks noChangeAspect="1"/>
          </p:cNvPicPr>
          <p:nvPr/>
        </p:nvPicPr>
        <p:blipFill>
          <a:blip r:embed="rId3"/>
          <a:stretch>
            <a:fillRect/>
          </a:stretch>
        </p:blipFill>
        <p:spPr>
          <a:xfrm>
            <a:off x="3978917" y="4057140"/>
            <a:ext cx="357671" cy="361359"/>
          </a:xfrm>
          <a:prstGeom prst="rect">
            <a:avLst/>
          </a:prstGeom>
        </p:spPr>
      </p:pic>
      <p:pic>
        <p:nvPicPr>
          <p:cNvPr id="9" name="Picture 8">
            <a:extLst>
              <a:ext uri="{FF2B5EF4-FFF2-40B4-BE49-F238E27FC236}">
                <a16:creationId xmlns:a16="http://schemas.microsoft.com/office/drawing/2014/main" id="{F22E3532-3F5F-4787-A319-4048325AFFB2}"/>
              </a:ext>
            </a:extLst>
          </p:cNvPr>
          <p:cNvPicPr>
            <a:picLocks noChangeAspect="1"/>
          </p:cNvPicPr>
          <p:nvPr/>
        </p:nvPicPr>
        <p:blipFill>
          <a:blip r:embed="rId3"/>
          <a:stretch>
            <a:fillRect/>
          </a:stretch>
        </p:blipFill>
        <p:spPr>
          <a:xfrm>
            <a:off x="3978916" y="5455743"/>
            <a:ext cx="357671" cy="361359"/>
          </a:xfrm>
          <a:prstGeom prst="rect">
            <a:avLst/>
          </a:prstGeom>
        </p:spPr>
      </p:pic>
      <p:pic>
        <p:nvPicPr>
          <p:cNvPr id="10" name="Picture 9">
            <a:extLst>
              <a:ext uri="{FF2B5EF4-FFF2-40B4-BE49-F238E27FC236}">
                <a16:creationId xmlns:a16="http://schemas.microsoft.com/office/drawing/2014/main" id="{5E11FED8-B70E-44F6-B2ED-4A3E3F63B48B}"/>
              </a:ext>
            </a:extLst>
          </p:cNvPr>
          <p:cNvPicPr>
            <a:picLocks noChangeAspect="1"/>
          </p:cNvPicPr>
          <p:nvPr/>
        </p:nvPicPr>
        <p:blipFill>
          <a:blip r:embed="rId3"/>
          <a:stretch>
            <a:fillRect/>
          </a:stretch>
        </p:blipFill>
        <p:spPr>
          <a:xfrm>
            <a:off x="5688015" y="6014649"/>
            <a:ext cx="357671" cy="361359"/>
          </a:xfrm>
          <a:prstGeom prst="rect">
            <a:avLst/>
          </a:prstGeom>
        </p:spPr>
      </p:pic>
      <p:pic>
        <p:nvPicPr>
          <p:cNvPr id="8" name="Picture 7">
            <a:extLst>
              <a:ext uri="{FF2B5EF4-FFF2-40B4-BE49-F238E27FC236}">
                <a16:creationId xmlns:a16="http://schemas.microsoft.com/office/drawing/2014/main" id="{DC2ECBE2-472C-4590-BDED-29CBD94F1F1A}"/>
              </a:ext>
            </a:extLst>
          </p:cNvPr>
          <p:cNvPicPr>
            <a:picLocks noChangeAspect="1"/>
          </p:cNvPicPr>
          <p:nvPr/>
        </p:nvPicPr>
        <p:blipFill>
          <a:blip r:embed="rId4"/>
          <a:stretch>
            <a:fillRect/>
          </a:stretch>
        </p:blipFill>
        <p:spPr>
          <a:xfrm>
            <a:off x="10407336" y="5500017"/>
            <a:ext cx="357671" cy="362086"/>
          </a:xfrm>
          <a:prstGeom prst="rect">
            <a:avLst/>
          </a:prstGeom>
        </p:spPr>
      </p:pic>
      <p:pic>
        <p:nvPicPr>
          <p:cNvPr id="15" name="Picture 14">
            <a:extLst>
              <a:ext uri="{FF2B5EF4-FFF2-40B4-BE49-F238E27FC236}">
                <a16:creationId xmlns:a16="http://schemas.microsoft.com/office/drawing/2014/main" id="{FE8D0DD7-D3F3-4347-BB8C-854007E1543A}"/>
              </a:ext>
            </a:extLst>
          </p:cNvPr>
          <p:cNvPicPr>
            <a:picLocks noChangeAspect="1"/>
          </p:cNvPicPr>
          <p:nvPr/>
        </p:nvPicPr>
        <p:blipFill>
          <a:blip r:embed="rId3"/>
          <a:stretch>
            <a:fillRect/>
          </a:stretch>
        </p:blipFill>
        <p:spPr>
          <a:xfrm>
            <a:off x="3978916" y="4969559"/>
            <a:ext cx="357671" cy="361359"/>
          </a:xfrm>
          <a:prstGeom prst="rect">
            <a:avLst/>
          </a:prstGeom>
        </p:spPr>
      </p:pic>
      <p:pic>
        <p:nvPicPr>
          <p:cNvPr id="16" name="Picture 15">
            <a:extLst>
              <a:ext uri="{FF2B5EF4-FFF2-40B4-BE49-F238E27FC236}">
                <a16:creationId xmlns:a16="http://schemas.microsoft.com/office/drawing/2014/main" id="{7C1EF1F7-6967-4BE0-82DF-A3528E53985E}"/>
              </a:ext>
            </a:extLst>
          </p:cNvPr>
          <p:cNvPicPr>
            <a:picLocks noChangeAspect="1"/>
          </p:cNvPicPr>
          <p:nvPr/>
        </p:nvPicPr>
        <p:blipFill>
          <a:blip r:embed="rId3"/>
          <a:stretch>
            <a:fillRect/>
          </a:stretch>
        </p:blipFill>
        <p:spPr>
          <a:xfrm>
            <a:off x="7365230" y="4978284"/>
            <a:ext cx="357671" cy="361359"/>
          </a:xfrm>
          <a:prstGeom prst="rect">
            <a:avLst/>
          </a:prstGeom>
        </p:spPr>
      </p:pic>
      <p:pic>
        <p:nvPicPr>
          <p:cNvPr id="17" name="Picture 16">
            <a:extLst>
              <a:ext uri="{FF2B5EF4-FFF2-40B4-BE49-F238E27FC236}">
                <a16:creationId xmlns:a16="http://schemas.microsoft.com/office/drawing/2014/main" id="{DD359A2F-4601-47FF-A5A7-2852ABEDE3CB}"/>
              </a:ext>
            </a:extLst>
          </p:cNvPr>
          <p:cNvPicPr>
            <a:picLocks noChangeAspect="1"/>
          </p:cNvPicPr>
          <p:nvPr/>
        </p:nvPicPr>
        <p:blipFill>
          <a:blip r:embed="rId3"/>
          <a:stretch>
            <a:fillRect/>
          </a:stretch>
        </p:blipFill>
        <p:spPr>
          <a:xfrm>
            <a:off x="5712829" y="4978285"/>
            <a:ext cx="357671" cy="361359"/>
          </a:xfrm>
          <a:prstGeom prst="rect">
            <a:avLst/>
          </a:prstGeom>
        </p:spPr>
      </p:pic>
      <p:pic>
        <p:nvPicPr>
          <p:cNvPr id="18" name="Picture 17">
            <a:extLst>
              <a:ext uri="{FF2B5EF4-FFF2-40B4-BE49-F238E27FC236}">
                <a16:creationId xmlns:a16="http://schemas.microsoft.com/office/drawing/2014/main" id="{2BB9A094-E8BC-48C3-9B26-6CEBF04B6716}"/>
              </a:ext>
            </a:extLst>
          </p:cNvPr>
          <p:cNvPicPr>
            <a:picLocks noChangeAspect="1"/>
          </p:cNvPicPr>
          <p:nvPr/>
        </p:nvPicPr>
        <p:blipFill>
          <a:blip r:embed="rId3"/>
          <a:stretch>
            <a:fillRect/>
          </a:stretch>
        </p:blipFill>
        <p:spPr>
          <a:xfrm>
            <a:off x="10407337" y="4969558"/>
            <a:ext cx="357671" cy="361359"/>
          </a:xfrm>
          <a:prstGeom prst="rect">
            <a:avLst/>
          </a:prstGeom>
        </p:spPr>
      </p:pic>
      <p:pic>
        <p:nvPicPr>
          <p:cNvPr id="11" name="Picture 10">
            <a:extLst>
              <a:ext uri="{FF2B5EF4-FFF2-40B4-BE49-F238E27FC236}">
                <a16:creationId xmlns:a16="http://schemas.microsoft.com/office/drawing/2014/main" id="{69C1D275-F9F7-C19A-D7CB-911EDD9F7BBD}"/>
              </a:ext>
            </a:extLst>
          </p:cNvPr>
          <p:cNvPicPr>
            <a:picLocks noChangeAspect="1"/>
          </p:cNvPicPr>
          <p:nvPr/>
        </p:nvPicPr>
        <p:blipFill>
          <a:blip r:embed="rId3"/>
          <a:stretch>
            <a:fillRect/>
          </a:stretch>
        </p:blipFill>
        <p:spPr>
          <a:xfrm>
            <a:off x="5707246" y="5496467"/>
            <a:ext cx="357671" cy="361359"/>
          </a:xfrm>
          <a:prstGeom prst="rect">
            <a:avLst/>
          </a:prstGeom>
        </p:spPr>
      </p:pic>
      <p:sp>
        <p:nvSpPr>
          <p:cNvPr id="20" name="TextBox 19">
            <a:extLst>
              <a:ext uri="{FF2B5EF4-FFF2-40B4-BE49-F238E27FC236}">
                <a16:creationId xmlns:a16="http://schemas.microsoft.com/office/drawing/2014/main" id="{CA1C6C6E-7B23-471F-B126-D3B505F9397F}"/>
              </a:ext>
            </a:extLst>
          </p:cNvPr>
          <p:cNvSpPr txBox="1"/>
          <p:nvPr/>
        </p:nvSpPr>
        <p:spPr>
          <a:xfrm>
            <a:off x="4340890" y="450732"/>
            <a:ext cx="7462364" cy="646331"/>
          </a:xfrm>
          <a:prstGeom prst="rect">
            <a:avLst/>
          </a:prstGeom>
          <a:solidFill>
            <a:schemeClr val="bg1"/>
          </a:solidFill>
          <a:ln>
            <a:solidFill>
              <a:srgbClr val="FF0000"/>
            </a:solidFill>
          </a:ln>
        </p:spPr>
        <p:txBody>
          <a:bodyPr wrap="none" rtlCol="0">
            <a:spAutoFit/>
          </a:bodyPr>
          <a:lstStyle/>
          <a:p>
            <a:r>
              <a:rPr lang="en-US" dirty="0">
                <a:solidFill>
                  <a:srgbClr val="FF0000"/>
                </a:solidFill>
              </a:rPr>
              <a:t>The committee discussed and agreed upon a new process.   The committee</a:t>
            </a:r>
          </a:p>
          <a:p>
            <a:r>
              <a:rPr lang="en-US" dirty="0">
                <a:solidFill>
                  <a:srgbClr val="FF0000"/>
                </a:solidFill>
              </a:rPr>
              <a:t>unanimously agreed to adopt the process described on this and the next slide.</a:t>
            </a:r>
          </a:p>
        </p:txBody>
      </p:sp>
      <p:pic>
        <p:nvPicPr>
          <p:cNvPr id="12" name="Picture 11">
            <a:extLst>
              <a:ext uri="{FF2B5EF4-FFF2-40B4-BE49-F238E27FC236}">
                <a16:creationId xmlns:a16="http://schemas.microsoft.com/office/drawing/2014/main" id="{7608028E-520A-4A55-ABA8-168AE4F07FC7}"/>
              </a:ext>
            </a:extLst>
          </p:cNvPr>
          <p:cNvPicPr>
            <a:picLocks noChangeAspect="1"/>
          </p:cNvPicPr>
          <p:nvPr/>
        </p:nvPicPr>
        <p:blipFill>
          <a:blip r:embed="rId3"/>
          <a:stretch>
            <a:fillRect/>
          </a:stretch>
        </p:blipFill>
        <p:spPr>
          <a:xfrm>
            <a:off x="7349602" y="4532674"/>
            <a:ext cx="357671" cy="361359"/>
          </a:xfrm>
          <a:prstGeom prst="rect">
            <a:avLst/>
          </a:prstGeom>
        </p:spPr>
      </p:pic>
    </p:spTree>
    <p:extLst>
      <p:ext uri="{BB962C8B-B14F-4D97-AF65-F5344CB8AC3E}">
        <p14:creationId xmlns:p14="http://schemas.microsoft.com/office/powerpoint/2010/main" val="2406885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5BB93556-606A-4FED-84E0-00F1A4548EA6}"/>
              </a:ext>
            </a:extLst>
          </p:cNvPr>
          <p:cNvSpPr>
            <a:spLocks noGrp="1" noChangeArrowheads="1"/>
          </p:cNvSpPr>
          <p:nvPr>
            <p:ph idx="1"/>
          </p:nvPr>
        </p:nvSpPr>
        <p:spPr bwMode="auto">
          <a:xfrm>
            <a:off x="212436" y="197346"/>
            <a:ext cx="5394612" cy="6463308"/>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kumimoji="0" lang="en-US" altLang="en-US" sz="1800" b="1" i="0" u="sng" strike="noStrike" cap="none" normalizeH="0" baseline="0" dirty="0">
                <a:ln>
                  <a:noFill/>
                </a:ln>
                <a:solidFill>
                  <a:srgbClr val="000000"/>
                </a:solidFill>
                <a:effectLst/>
                <a:latin typeface="Arial" panose="020B0604020202020204" pitchFamily="34" charset="0"/>
                <a:ea typeface="Calibri" panose="020F0502020204030204" pitchFamily="34" charset="0"/>
              </a:rPr>
              <a:t>Division CCC Rep</a:t>
            </a:r>
            <a:endParaRPr lang="en-US" altLang="en-US" sz="1800" b="1" u="sng" dirty="0">
              <a:solidFill>
                <a:srgbClr val="000000"/>
              </a:solidFill>
              <a:latin typeface="Arial" panose="020B0604020202020204" pitchFamily="34" charset="0"/>
              <a:ea typeface="Calibri" panose="020F0502020204030204" pitchFamily="34" charset="0"/>
            </a:endParaRPr>
          </a:p>
          <a:p>
            <a:pPr eaLnBrk="0" fontAlgn="base" hangingPunct="0">
              <a:lnSpc>
                <a:spcPct val="100000"/>
              </a:lnSpc>
              <a:spcBef>
                <a:spcPct val="0"/>
              </a:spcBef>
              <a:spcAft>
                <a:spcPct val="0"/>
              </a:spcAft>
            </a:pPr>
            <a:r>
              <a:rPr kumimoji="0" lang="en-US" altLang="en-US" sz="18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Attends all CCC meetings and reviews every course submitted to the CCC</a:t>
            </a:r>
          </a:p>
          <a:p>
            <a:pPr eaLnBrk="0" fontAlgn="base" hangingPunct="0">
              <a:lnSpc>
                <a:spcPct val="100000"/>
              </a:lnSpc>
              <a:spcBef>
                <a:spcPct val="0"/>
              </a:spcBef>
              <a:spcAft>
                <a:spcPct val="0"/>
              </a:spcAft>
            </a:pPr>
            <a:r>
              <a:rPr kumimoji="0" lang="en-US" altLang="en-US" sz="18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Communicates CCC info to the DCC chair</a:t>
            </a:r>
          </a:p>
          <a:p>
            <a:pPr eaLnBrk="0" fontAlgn="base" hangingPunct="0">
              <a:lnSpc>
                <a:spcPct val="100000"/>
              </a:lnSpc>
              <a:spcBef>
                <a:spcPct val="0"/>
              </a:spcBef>
              <a:spcAft>
                <a:spcPct val="0"/>
              </a:spcAft>
            </a:pPr>
            <a:r>
              <a:rPr lang="en-US" altLang="en-US" sz="1800" dirty="0">
                <a:solidFill>
                  <a:srgbClr val="000000"/>
                </a:solidFill>
                <a:latin typeface="Arial" panose="020B0604020202020204" pitchFamily="34" charset="0"/>
                <a:ea typeface="Calibri" panose="020F0502020204030204" pitchFamily="34" charset="0"/>
              </a:rPr>
              <a:t>Periodically reports to the DCC and its Chair on major developments in the CCC.</a:t>
            </a:r>
          </a:p>
          <a:p>
            <a:pPr eaLnBrk="0" fontAlgn="base" hangingPunct="0">
              <a:lnSpc>
                <a:spcPct val="100000"/>
              </a:lnSpc>
              <a:spcBef>
                <a:spcPct val="0"/>
              </a:spcBef>
              <a:spcAft>
                <a:spcPct val="0"/>
              </a:spcAft>
            </a:pPr>
            <a:r>
              <a:rPr lang="en-US" altLang="en-US" sz="1800" dirty="0">
                <a:solidFill>
                  <a:srgbClr val="000000"/>
                </a:solidFill>
                <a:latin typeface="Arial" panose="020B0604020202020204" pitchFamily="34" charset="0"/>
                <a:ea typeface="Calibri" panose="020F0502020204030204" pitchFamily="34" charset="0"/>
              </a:rPr>
              <a:t>Assists with </a:t>
            </a:r>
            <a:r>
              <a:rPr lang="en-US" altLang="en-US" sz="1800" dirty="0" err="1">
                <a:solidFill>
                  <a:srgbClr val="000000"/>
                </a:solidFill>
                <a:latin typeface="Arial" panose="020B0604020202020204" pitchFamily="34" charset="0"/>
                <a:ea typeface="Calibri" panose="020F0502020204030204" pitchFamily="34" charset="0"/>
              </a:rPr>
              <a:t>Curriculog</a:t>
            </a:r>
            <a:r>
              <a:rPr lang="en-US" altLang="en-US" sz="1800" dirty="0">
                <a:solidFill>
                  <a:srgbClr val="000000"/>
                </a:solidFill>
                <a:latin typeface="Arial" panose="020B0604020202020204" pitchFamily="34" charset="0"/>
                <a:ea typeface="Calibri" panose="020F0502020204030204" pitchFamily="34" charset="0"/>
              </a:rPr>
              <a:t> and answers questions about curriculum.</a:t>
            </a:r>
          </a:p>
          <a:p>
            <a:pPr eaLnBrk="0" fontAlgn="base" hangingPunct="0">
              <a:lnSpc>
                <a:spcPct val="100000"/>
              </a:lnSpc>
              <a:spcBef>
                <a:spcPct val="0"/>
              </a:spcBef>
              <a:spcAft>
                <a:spcPct val="0"/>
              </a:spcAft>
            </a:pPr>
            <a:r>
              <a:rPr kumimoji="0" lang="en-US" altLang="en-US" sz="18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Forwards</a:t>
            </a:r>
            <a:r>
              <a:rPr lang="en-US" altLang="en-US" sz="1800" dirty="0">
                <a:solidFill>
                  <a:srgbClr val="000000"/>
                </a:solidFill>
                <a:latin typeface="Arial" panose="020B0604020202020204" pitchFamily="34" charset="0"/>
                <a:ea typeface="Calibri" panose="020F0502020204030204" pitchFamily="34" charset="0"/>
              </a:rPr>
              <a:t> BSS courses to the CCC.</a:t>
            </a:r>
          </a:p>
          <a:p>
            <a:pPr eaLnBrk="0" fontAlgn="base" hangingPunct="0">
              <a:lnSpc>
                <a:spcPct val="100000"/>
              </a:lnSpc>
              <a:spcBef>
                <a:spcPct val="0"/>
              </a:spcBef>
              <a:spcAft>
                <a:spcPct val="0"/>
              </a:spcAft>
            </a:pPr>
            <a:r>
              <a:rPr kumimoji="0" lang="en-US" altLang="en-US" sz="18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Close the loop on comments on CORs.</a:t>
            </a:r>
          </a:p>
          <a:p>
            <a:pPr eaLnBrk="0" fontAlgn="base" hangingPunct="0">
              <a:lnSpc>
                <a:spcPct val="100000"/>
              </a:lnSpc>
              <a:spcBef>
                <a:spcPct val="0"/>
              </a:spcBef>
              <a:spcAft>
                <a:spcPct val="0"/>
              </a:spcAft>
            </a:pPr>
            <a:r>
              <a:rPr lang="en-US" altLang="en-US" sz="1800" dirty="0">
                <a:solidFill>
                  <a:srgbClr val="000000"/>
                </a:solidFill>
                <a:latin typeface="Arial" panose="020B0604020202020204" pitchFamily="34" charset="0"/>
                <a:ea typeface="Calibri" panose="020F0502020204030204" pitchFamily="34" charset="0"/>
              </a:rPr>
              <a:t>Two year term (Spring voting).</a:t>
            </a:r>
            <a:endParaRPr kumimoji="0" lang="en-US" altLang="en-US" sz="1800" b="0" i="0" u="none" strike="noStrike" cap="none" normalizeH="0" baseline="0" dirty="0">
              <a:ln>
                <a:noFill/>
              </a:ln>
              <a:solidFill>
                <a:srgbClr val="000000"/>
              </a:solidFill>
              <a:effectLst/>
              <a:latin typeface="Arial" panose="020B0604020202020204" pitchFamily="34" charset="0"/>
              <a:ea typeface="Calibri" panose="020F0502020204030204" pitchFamily="34" charset="0"/>
            </a:endParaRPr>
          </a:p>
          <a:p>
            <a:pPr marL="0" indent="0" eaLnBrk="0" fontAlgn="base" hangingPunct="0">
              <a:lnSpc>
                <a:spcPct val="100000"/>
              </a:lnSpc>
              <a:spcBef>
                <a:spcPct val="0"/>
              </a:spcBef>
              <a:spcAft>
                <a:spcPct val="0"/>
              </a:spcAft>
              <a:buNone/>
            </a:pPr>
            <a:endParaRPr kumimoji="0" lang="en-US" altLang="en-US" sz="1800" b="1" i="0" u="sng" strike="noStrike" cap="none" normalizeH="0" baseline="0" dirty="0">
              <a:ln>
                <a:noFill/>
              </a:ln>
              <a:solidFill>
                <a:srgbClr val="000000"/>
              </a:solidFill>
              <a:effectLst/>
              <a:latin typeface="Arial" panose="020B0604020202020204" pitchFamily="34" charset="0"/>
              <a:ea typeface="Calibri" panose="020F0502020204030204" pitchFamily="34" charset="0"/>
            </a:endParaRPr>
          </a:p>
          <a:p>
            <a:pPr marL="0" indent="0" eaLnBrk="0" fontAlgn="base" hangingPunct="0">
              <a:lnSpc>
                <a:spcPct val="100000"/>
              </a:lnSpc>
              <a:spcBef>
                <a:spcPct val="0"/>
              </a:spcBef>
              <a:spcAft>
                <a:spcPct val="0"/>
              </a:spcAft>
              <a:buNone/>
            </a:pPr>
            <a:r>
              <a:rPr kumimoji="0" lang="en-US" altLang="en-US" sz="1800" b="1" i="0" u="sng" strike="noStrike" cap="none" normalizeH="0" baseline="0" dirty="0">
                <a:ln>
                  <a:noFill/>
                </a:ln>
                <a:solidFill>
                  <a:srgbClr val="000000"/>
                </a:solidFill>
                <a:effectLst/>
                <a:latin typeface="Arial" panose="020B0604020202020204" pitchFamily="34" charset="0"/>
                <a:ea typeface="Calibri" panose="020F0502020204030204" pitchFamily="34" charset="0"/>
              </a:rPr>
              <a:t>DCC Chair</a:t>
            </a:r>
          </a:p>
          <a:p>
            <a:pPr eaLnBrk="0" fontAlgn="base" hangingPunct="0">
              <a:lnSpc>
                <a:spcPct val="100000"/>
              </a:lnSpc>
              <a:spcBef>
                <a:spcPct val="0"/>
              </a:spcBef>
              <a:spcAft>
                <a:spcPct val="0"/>
              </a:spcAft>
            </a:pPr>
            <a:r>
              <a:rPr kumimoji="0" lang="en-US" altLang="en-US" sz="18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Reviews every course submitted to the DCC </a:t>
            </a:r>
            <a:endParaRPr lang="en-US" altLang="en-US" sz="1800" dirty="0">
              <a:latin typeface="Arial" panose="020B0604020202020204" pitchFamily="34" charset="0"/>
            </a:endParaRPr>
          </a:p>
          <a:p>
            <a:pPr eaLnBrk="0" fontAlgn="base" hangingPunct="0">
              <a:lnSpc>
                <a:spcPct val="100000"/>
              </a:lnSpc>
              <a:spcBef>
                <a:spcPct val="0"/>
              </a:spcBef>
              <a:spcAft>
                <a:spcPct val="0"/>
              </a:spcAft>
            </a:pPr>
            <a:r>
              <a:rPr kumimoji="0" lang="en-US" altLang="en-US" sz="18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Oversees Division Curriculum plan and timelines</a:t>
            </a:r>
          </a:p>
          <a:p>
            <a:pPr eaLnBrk="0" fontAlgn="base" hangingPunct="0">
              <a:lnSpc>
                <a:spcPct val="100000"/>
              </a:lnSpc>
              <a:spcBef>
                <a:spcPct val="0"/>
              </a:spcBef>
              <a:spcAft>
                <a:spcPct val="0"/>
              </a:spcAft>
            </a:pPr>
            <a:r>
              <a:rPr lang="en-US" altLang="en-US" sz="1800" dirty="0">
                <a:solidFill>
                  <a:srgbClr val="000000"/>
                </a:solidFill>
                <a:latin typeface="Arial" panose="020B0604020202020204" pitchFamily="34" charset="0"/>
                <a:ea typeface="Calibri" panose="020F0502020204030204" pitchFamily="34" charset="0"/>
              </a:rPr>
              <a:t>Chairs DCC meetings (schedules meetings and creates agendas)</a:t>
            </a:r>
          </a:p>
          <a:p>
            <a:pPr eaLnBrk="0" fontAlgn="base" hangingPunct="0">
              <a:lnSpc>
                <a:spcPct val="100000"/>
              </a:lnSpc>
              <a:spcBef>
                <a:spcPct val="0"/>
              </a:spcBef>
              <a:spcAft>
                <a:spcPct val="0"/>
              </a:spcAft>
            </a:pPr>
            <a:r>
              <a:rPr kumimoji="0" lang="en-US" altLang="en-US" sz="18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Assists with </a:t>
            </a:r>
            <a:r>
              <a:rPr kumimoji="0" lang="en-US" altLang="en-US" sz="1800" b="0" i="0" u="none" strike="noStrike" cap="none" normalizeH="0" baseline="0" dirty="0" err="1">
                <a:ln>
                  <a:noFill/>
                </a:ln>
                <a:solidFill>
                  <a:srgbClr val="000000"/>
                </a:solidFill>
                <a:effectLst/>
                <a:latin typeface="Arial" panose="020B0604020202020204" pitchFamily="34" charset="0"/>
                <a:ea typeface="Calibri" panose="020F0502020204030204" pitchFamily="34" charset="0"/>
              </a:rPr>
              <a:t>Curriculog</a:t>
            </a:r>
            <a:r>
              <a:rPr kumimoji="0" lang="en-US" altLang="en-US" sz="18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 and answers questions about curriculum.</a:t>
            </a:r>
          </a:p>
          <a:p>
            <a:pPr eaLnBrk="0" fontAlgn="base" hangingPunct="0">
              <a:lnSpc>
                <a:spcPct val="100000"/>
              </a:lnSpc>
              <a:spcBef>
                <a:spcPct val="0"/>
              </a:spcBef>
              <a:spcAft>
                <a:spcPct val="0"/>
              </a:spcAft>
            </a:pPr>
            <a:r>
              <a:rPr lang="en-US" altLang="en-US" sz="1800" dirty="0">
                <a:solidFill>
                  <a:srgbClr val="000000"/>
                </a:solidFill>
                <a:latin typeface="Arial" panose="020B0604020202020204" pitchFamily="34" charset="0"/>
                <a:ea typeface="Calibri" panose="020F0502020204030204" pitchFamily="34" charset="0"/>
              </a:rPr>
              <a:t>Reminders to faculty if necessary.</a:t>
            </a:r>
          </a:p>
          <a:p>
            <a:pPr eaLnBrk="0" fontAlgn="base" hangingPunct="0">
              <a:lnSpc>
                <a:spcPct val="100000"/>
              </a:lnSpc>
              <a:spcBef>
                <a:spcPct val="0"/>
              </a:spcBef>
              <a:spcAft>
                <a:spcPct val="0"/>
              </a:spcAft>
            </a:pPr>
            <a:r>
              <a:rPr lang="en-US" altLang="en-US" sz="1800" dirty="0">
                <a:solidFill>
                  <a:srgbClr val="000000"/>
                </a:solidFill>
                <a:latin typeface="Arial" panose="020B0604020202020204" pitchFamily="34" charset="0"/>
                <a:ea typeface="Calibri" panose="020F0502020204030204" pitchFamily="34" charset="0"/>
              </a:rPr>
              <a:t>Close the loop on comments on CORs.</a:t>
            </a:r>
          </a:p>
          <a:p>
            <a:pPr eaLnBrk="0" fontAlgn="base" hangingPunct="0">
              <a:lnSpc>
                <a:spcPct val="100000"/>
              </a:lnSpc>
              <a:spcBef>
                <a:spcPct val="0"/>
              </a:spcBef>
              <a:spcAft>
                <a:spcPct val="0"/>
              </a:spcAft>
            </a:pPr>
            <a:r>
              <a:rPr lang="en-US" altLang="en-US" sz="1800" dirty="0">
                <a:solidFill>
                  <a:srgbClr val="000000"/>
                </a:solidFill>
                <a:latin typeface="Arial" panose="020B0604020202020204" pitchFamily="34" charset="0"/>
                <a:ea typeface="Calibri" panose="020F0502020204030204" pitchFamily="34" charset="0"/>
              </a:rPr>
              <a:t>Two year term (Spring voting).</a:t>
            </a:r>
          </a:p>
          <a:p>
            <a:pPr eaLnBrk="0" fontAlgn="base" hangingPunct="0">
              <a:lnSpc>
                <a:spcPct val="100000"/>
              </a:lnSpc>
              <a:spcBef>
                <a:spcPct val="0"/>
              </a:spcBef>
              <a:spcAft>
                <a:spcPct val="0"/>
              </a:spcAft>
            </a:pPr>
            <a:endParaRPr lang="en-US" altLang="en-US" sz="1800" dirty="0">
              <a:solidFill>
                <a:srgbClr val="000000"/>
              </a:solidFill>
              <a:latin typeface="Arial" panose="020B0604020202020204" pitchFamily="34" charset="0"/>
              <a:ea typeface="Calibri" panose="020F0502020204030204" pitchFamily="34" charset="0"/>
            </a:endParaRPr>
          </a:p>
        </p:txBody>
      </p:sp>
      <p:sp>
        <p:nvSpPr>
          <p:cNvPr id="5" name="Rectangle 4">
            <a:extLst>
              <a:ext uri="{FF2B5EF4-FFF2-40B4-BE49-F238E27FC236}">
                <a16:creationId xmlns:a16="http://schemas.microsoft.com/office/drawing/2014/main" id="{E0A769C4-7C3C-4779-A069-C99DAD0B3C7C}"/>
              </a:ext>
            </a:extLst>
          </p:cNvPr>
          <p:cNvSpPr/>
          <p:nvPr/>
        </p:nvSpPr>
        <p:spPr>
          <a:xfrm>
            <a:off x="6000109" y="197346"/>
            <a:ext cx="5738502" cy="6463308"/>
          </a:xfrm>
          <a:prstGeom prst="rect">
            <a:avLst/>
          </a:prstGeom>
          <a:ln w="28575">
            <a:solidFill>
              <a:schemeClr val="tx1"/>
            </a:solidFill>
          </a:ln>
        </p:spPr>
        <p:txBody>
          <a:bodyPr wrap="square">
            <a:spAutoFit/>
          </a:bodyPr>
          <a:lstStyle/>
          <a:p>
            <a:pPr eaLnBrk="0" fontAlgn="base" hangingPunct="0">
              <a:spcBef>
                <a:spcPct val="0"/>
              </a:spcBef>
              <a:spcAft>
                <a:spcPct val="0"/>
              </a:spcAft>
            </a:pPr>
            <a:r>
              <a:rPr lang="en-US" altLang="en-US" b="1" u="sng" dirty="0">
                <a:solidFill>
                  <a:srgbClr val="000000"/>
                </a:solidFill>
                <a:latin typeface="Arial" panose="020B0604020202020204" pitchFamily="34" charset="0"/>
                <a:ea typeface="Calibri" panose="020F0502020204030204" pitchFamily="34" charset="0"/>
              </a:rPr>
              <a:t>Program Representative on the DCC </a:t>
            </a:r>
            <a:endParaRPr lang="en-US" altLang="en-US" b="1" u="sng" dirty="0">
              <a:latin typeface="Arial" panose="020B0604020202020204" pitchFamily="34" charset="0"/>
            </a:endParaRPr>
          </a:p>
          <a:p>
            <a:pPr marL="285750" indent="-285750" eaLnBrk="0" fontAlgn="base" hangingPunct="0">
              <a:lnSpc>
                <a:spcPct val="100000"/>
              </a:lnSpc>
              <a:spcBef>
                <a:spcPct val="0"/>
              </a:spcBef>
              <a:spcAft>
                <a:spcPct val="0"/>
              </a:spcAft>
              <a:buFont typeface="Arial" panose="020B0604020202020204" pitchFamily="34" charset="0"/>
              <a:buChar char="•"/>
            </a:pPr>
            <a:r>
              <a:rPr lang="en-US" altLang="en-US" dirty="0">
                <a:solidFill>
                  <a:srgbClr val="000000"/>
                </a:solidFill>
                <a:latin typeface="Arial" panose="020B0604020202020204" pitchFamily="34" charset="0"/>
                <a:ea typeface="Calibri" panose="020F0502020204030204" pitchFamily="34" charset="0"/>
              </a:rPr>
              <a:t>Review every course submitted by division faculty.</a:t>
            </a:r>
            <a:r>
              <a:rPr lang="en-US" dirty="0"/>
              <a:t> </a:t>
            </a:r>
          </a:p>
          <a:p>
            <a:pPr marL="285750" indent="-285750" eaLnBrk="0" fontAlgn="base" hangingPunct="0">
              <a:lnSpc>
                <a:spcPct val="100000"/>
              </a:lnSpc>
              <a:spcBef>
                <a:spcPct val="0"/>
              </a:spcBef>
              <a:spcAft>
                <a:spcPct val="0"/>
              </a:spcAft>
              <a:buFont typeface="Arial" panose="020B0604020202020204" pitchFamily="34" charset="0"/>
              <a:buChar char="•"/>
            </a:pPr>
            <a:r>
              <a:rPr lang="en-US" dirty="0">
                <a:latin typeface="Arial" panose="020B0604020202020204" pitchFamily="34" charset="0"/>
                <a:cs typeface="Arial" panose="020B0604020202020204" pitchFamily="34" charset="0"/>
              </a:rPr>
              <a:t>Informs and oversees program faculty work (shares timelines, determines who will take the lead on revisions, sends out reminders)</a:t>
            </a:r>
            <a:r>
              <a:rPr lang="en-US" altLang="en-US"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n-US" altLang="en-US" dirty="0">
              <a:latin typeface="Arial" panose="020B0604020202020204" pitchFamily="34" charset="0"/>
              <a:cs typeface="Arial" panose="020B0604020202020204" pitchFamily="34" charset="0"/>
            </a:endParaRPr>
          </a:p>
          <a:p>
            <a:pPr marL="285750" indent="-285750" eaLnBrk="0" fontAlgn="base" hangingPunct="0">
              <a:lnSpc>
                <a:spcPct val="100000"/>
              </a:lnSpc>
              <a:spcBef>
                <a:spcPct val="0"/>
              </a:spcBef>
              <a:spcAft>
                <a:spcPct val="0"/>
              </a:spcAft>
              <a:buFont typeface="Arial" panose="020B0604020202020204" pitchFamily="34" charset="0"/>
              <a:buChar char="•"/>
            </a:pPr>
            <a:r>
              <a:rPr lang="en-US" altLang="en-US" dirty="0">
                <a:solidFill>
                  <a:srgbClr val="000000"/>
                </a:solidFill>
                <a:latin typeface="Arial" panose="020B0604020202020204" pitchFamily="34" charset="0"/>
                <a:ea typeface="Calibri" panose="020F0502020204030204" pitchFamily="34" charset="0"/>
              </a:rPr>
              <a:t>Serves as support for department faculty doing course reviews &amp; proposals </a:t>
            </a:r>
          </a:p>
          <a:p>
            <a:pPr marL="285750" indent="-285750" eaLnBrk="0" fontAlgn="base" hangingPunct="0">
              <a:lnSpc>
                <a:spcPct val="100000"/>
              </a:lnSpc>
              <a:spcBef>
                <a:spcPct val="0"/>
              </a:spcBef>
              <a:spcAft>
                <a:spcPct val="0"/>
              </a:spcAft>
              <a:buFont typeface="Arial" panose="020B0604020202020204" pitchFamily="34" charset="0"/>
              <a:buChar char="•"/>
            </a:pPr>
            <a:r>
              <a:rPr lang="en-US" altLang="en-US" dirty="0">
                <a:solidFill>
                  <a:srgbClr val="000000"/>
                </a:solidFill>
                <a:latin typeface="Arial" panose="020B0604020202020204" pitchFamily="34" charset="0"/>
                <a:ea typeface="Calibri" panose="020F0502020204030204" pitchFamily="34" charset="0"/>
              </a:rPr>
              <a:t>Assists with </a:t>
            </a:r>
            <a:r>
              <a:rPr lang="en-US" altLang="en-US" dirty="0" err="1">
                <a:solidFill>
                  <a:srgbClr val="000000"/>
                </a:solidFill>
                <a:latin typeface="Arial" panose="020B0604020202020204" pitchFamily="34" charset="0"/>
                <a:ea typeface="Calibri" panose="020F0502020204030204" pitchFamily="34" charset="0"/>
              </a:rPr>
              <a:t>Curriculog</a:t>
            </a:r>
            <a:r>
              <a:rPr lang="en-US" altLang="en-US" dirty="0">
                <a:solidFill>
                  <a:srgbClr val="000000"/>
                </a:solidFill>
                <a:latin typeface="Arial" panose="020B0604020202020204" pitchFamily="34" charset="0"/>
                <a:ea typeface="Calibri" panose="020F0502020204030204" pitchFamily="34" charset="0"/>
              </a:rPr>
              <a:t> and answers questions about curriculum.</a:t>
            </a:r>
          </a:p>
          <a:p>
            <a:pPr marL="285750" indent="-285750" eaLnBrk="0" fontAlgn="base" hangingPunct="0">
              <a:lnSpc>
                <a:spcPct val="100000"/>
              </a:lnSpc>
              <a:spcBef>
                <a:spcPct val="0"/>
              </a:spcBef>
              <a:spcAft>
                <a:spcPct val="0"/>
              </a:spcAft>
              <a:buFont typeface="Arial" panose="020B0604020202020204" pitchFamily="34" charset="0"/>
              <a:buChar char="•"/>
            </a:pPr>
            <a:r>
              <a:rPr lang="en-US" altLang="en-US" dirty="0">
                <a:solidFill>
                  <a:srgbClr val="000000"/>
                </a:solidFill>
                <a:latin typeface="Arial" panose="020B0604020202020204" pitchFamily="34" charset="0"/>
                <a:ea typeface="Calibri" panose="020F0502020204030204" pitchFamily="34" charset="0"/>
              </a:rPr>
              <a:t>DCC minutes rotated between members.</a:t>
            </a:r>
          </a:p>
          <a:p>
            <a:pPr lvl="0" eaLnBrk="0" fontAlgn="base" hangingPunct="0">
              <a:spcBef>
                <a:spcPct val="0"/>
              </a:spcBef>
              <a:spcAft>
                <a:spcPct val="0"/>
              </a:spcAft>
            </a:pPr>
            <a:endParaRPr lang="en-US" altLang="en-US" b="1" u="sng" dirty="0">
              <a:solidFill>
                <a:srgbClr val="000000"/>
              </a:solidFill>
              <a:latin typeface="Arial" panose="020B0604020202020204" pitchFamily="34" charset="0"/>
              <a:ea typeface="Calibri" panose="020F0502020204030204" pitchFamily="34" charset="0"/>
            </a:endParaRPr>
          </a:p>
          <a:p>
            <a:pPr lvl="0" eaLnBrk="0" fontAlgn="base" hangingPunct="0">
              <a:spcBef>
                <a:spcPct val="0"/>
              </a:spcBef>
              <a:spcAft>
                <a:spcPct val="0"/>
              </a:spcAft>
            </a:pPr>
            <a:r>
              <a:rPr lang="en-US" altLang="en-US" b="1" u="sng" dirty="0">
                <a:solidFill>
                  <a:srgbClr val="000000"/>
                </a:solidFill>
                <a:latin typeface="Arial" panose="020B0604020202020204" pitchFamily="34" charset="0"/>
                <a:ea typeface="Calibri" panose="020F0502020204030204" pitchFamily="34" charset="0"/>
              </a:rPr>
              <a:t>Program Faculty </a:t>
            </a:r>
            <a:endParaRPr lang="en-US" altLang="en-US" b="1" u="sng" dirty="0">
              <a:latin typeface="Arial" panose="020B0604020202020204" pitchFamily="34" charset="0"/>
            </a:endParaRPr>
          </a:p>
          <a:p>
            <a:pPr marL="285750" lvl="0" indent="-285750" eaLnBrk="0" fontAlgn="base" hangingPunct="0">
              <a:spcBef>
                <a:spcPct val="0"/>
              </a:spcBef>
              <a:spcAft>
                <a:spcPct val="0"/>
              </a:spcAft>
              <a:buFont typeface="Arial" panose="020B0604020202020204" pitchFamily="34" charset="0"/>
              <a:buChar char="•"/>
            </a:pPr>
            <a:r>
              <a:rPr lang="en-US" altLang="en-US" dirty="0">
                <a:solidFill>
                  <a:srgbClr val="000000"/>
                </a:solidFill>
                <a:latin typeface="Arial" panose="020B0604020202020204" pitchFamily="34" charset="0"/>
                <a:ea typeface="Calibri" panose="020F0502020204030204" pitchFamily="34" charset="0"/>
              </a:rPr>
              <a:t>Individual program faculty are assigned to course reviews by the Program Rep on the DCC.</a:t>
            </a:r>
          </a:p>
          <a:p>
            <a:pPr marL="285750" lvl="0" indent="-285750" eaLnBrk="0" fontAlgn="base" hangingPunct="0">
              <a:spcBef>
                <a:spcPct val="0"/>
              </a:spcBef>
              <a:spcAft>
                <a:spcPct val="0"/>
              </a:spcAft>
              <a:buFont typeface="Arial" panose="020B0604020202020204" pitchFamily="34" charset="0"/>
              <a:buChar char="•"/>
            </a:pPr>
            <a:r>
              <a:rPr lang="en-US" altLang="en-US" dirty="0">
                <a:solidFill>
                  <a:srgbClr val="000000"/>
                </a:solidFill>
                <a:latin typeface="Arial" panose="020B0604020202020204" pitchFamily="34" charset="0"/>
                <a:ea typeface="Calibri" panose="020F0502020204030204" pitchFamily="34" charset="0"/>
              </a:rPr>
              <a:t>All program faculty review program courses by DCC deadlines  </a:t>
            </a:r>
            <a:endParaRPr lang="en-US" altLang="en-US" dirty="0">
              <a:latin typeface="Arial" panose="020B0604020202020204" pitchFamily="34" charset="0"/>
            </a:endParaRPr>
          </a:p>
          <a:p>
            <a:pPr lvl="0" eaLnBrk="0" fontAlgn="base" hangingPunct="0">
              <a:spcBef>
                <a:spcPct val="0"/>
              </a:spcBef>
              <a:spcAft>
                <a:spcPct val="0"/>
              </a:spcAft>
            </a:pPr>
            <a:r>
              <a:rPr lang="en-US" altLang="en-US" dirty="0">
                <a:solidFill>
                  <a:srgbClr val="000000"/>
                </a:solidFill>
                <a:latin typeface="Arial" panose="020B0604020202020204" pitchFamily="34" charset="0"/>
                <a:ea typeface="Calibri" panose="020F0502020204030204" pitchFamily="34" charset="0"/>
              </a:rPr>
              <a:t> </a:t>
            </a:r>
          </a:p>
          <a:p>
            <a:pPr lvl="0" eaLnBrk="0" fontAlgn="base" hangingPunct="0">
              <a:spcBef>
                <a:spcPct val="0"/>
              </a:spcBef>
              <a:spcAft>
                <a:spcPct val="0"/>
              </a:spcAft>
            </a:pPr>
            <a:r>
              <a:rPr lang="en-US" altLang="en-US" b="1" u="sng" dirty="0">
                <a:solidFill>
                  <a:srgbClr val="000000"/>
                </a:solidFill>
                <a:latin typeface="Arial" panose="020B0604020202020204" pitchFamily="34" charset="0"/>
              </a:rPr>
              <a:t>Dean and Associate Dean</a:t>
            </a:r>
          </a:p>
          <a:p>
            <a:pPr marL="285750" lvl="0" indent="-285750" eaLnBrk="0" fontAlgn="base" hangingPunct="0">
              <a:spcBef>
                <a:spcPct val="0"/>
              </a:spcBef>
              <a:spcAft>
                <a:spcPct val="0"/>
              </a:spcAft>
              <a:buFont typeface="Arial" panose="020B0604020202020204" pitchFamily="34" charset="0"/>
              <a:buChar char="•"/>
            </a:pPr>
            <a:r>
              <a:rPr lang="en-US" altLang="en-US" dirty="0">
                <a:solidFill>
                  <a:srgbClr val="000000"/>
                </a:solidFill>
                <a:latin typeface="Arial" panose="020B0604020202020204" pitchFamily="34" charset="0"/>
              </a:rPr>
              <a:t>Consult as needed on assignment of program faculty to course reviews.</a:t>
            </a:r>
          </a:p>
          <a:p>
            <a:pPr marL="285750" indent="-285750" eaLnBrk="0" fontAlgn="base" hangingPunct="0">
              <a:spcBef>
                <a:spcPct val="0"/>
              </a:spcBef>
              <a:spcAft>
                <a:spcPct val="0"/>
              </a:spcAft>
              <a:buFont typeface="Arial" panose="020B0604020202020204" pitchFamily="34" charset="0"/>
              <a:buChar char="•"/>
            </a:pPr>
            <a:r>
              <a:rPr lang="en-US" altLang="en-US" dirty="0">
                <a:solidFill>
                  <a:srgbClr val="000000"/>
                </a:solidFill>
                <a:latin typeface="Arial" panose="020B0604020202020204" pitchFamily="34" charset="0"/>
                <a:ea typeface="Calibri" panose="020F0502020204030204" pitchFamily="34" charset="0"/>
              </a:rPr>
              <a:t>Assists with </a:t>
            </a:r>
            <a:r>
              <a:rPr lang="en-US" altLang="en-US" dirty="0" err="1">
                <a:solidFill>
                  <a:srgbClr val="000000"/>
                </a:solidFill>
                <a:latin typeface="Arial" panose="020B0604020202020204" pitchFamily="34" charset="0"/>
                <a:ea typeface="Calibri" panose="020F0502020204030204" pitchFamily="34" charset="0"/>
              </a:rPr>
              <a:t>Curriculog</a:t>
            </a:r>
            <a:r>
              <a:rPr lang="en-US" altLang="en-US" dirty="0">
                <a:solidFill>
                  <a:srgbClr val="000000"/>
                </a:solidFill>
                <a:latin typeface="Arial" panose="020B0604020202020204" pitchFamily="34" charset="0"/>
                <a:ea typeface="Calibri" panose="020F0502020204030204" pitchFamily="34" charset="0"/>
              </a:rPr>
              <a:t> and answers questions about curriculum.</a:t>
            </a:r>
          </a:p>
          <a:p>
            <a:pPr marL="285750" indent="-285750" eaLnBrk="0" fontAlgn="base" hangingPunct="0">
              <a:spcBef>
                <a:spcPct val="0"/>
              </a:spcBef>
              <a:spcAft>
                <a:spcPct val="0"/>
              </a:spcAft>
              <a:buFont typeface="Arial" panose="020B0604020202020204" pitchFamily="34" charset="0"/>
              <a:buChar char="•"/>
            </a:pPr>
            <a:r>
              <a:rPr lang="en-US" altLang="en-US" dirty="0">
                <a:solidFill>
                  <a:srgbClr val="000000"/>
                </a:solidFill>
                <a:latin typeface="Arial" panose="020B0604020202020204" pitchFamily="34" charset="0"/>
                <a:ea typeface="Calibri" panose="020F0502020204030204" pitchFamily="34" charset="0"/>
              </a:rPr>
              <a:t>Reminds faculty of due dates as needed.</a:t>
            </a:r>
          </a:p>
        </p:txBody>
      </p:sp>
    </p:spTree>
    <p:extLst>
      <p:ext uri="{BB962C8B-B14F-4D97-AF65-F5344CB8AC3E}">
        <p14:creationId xmlns:p14="http://schemas.microsoft.com/office/powerpoint/2010/main" val="353884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43883E6-543A-4F1D-BD76-C84DB177EF82}"/>
              </a:ext>
            </a:extLst>
          </p:cNvPr>
          <p:cNvSpPr txBox="1"/>
          <p:nvPr/>
        </p:nvSpPr>
        <p:spPr>
          <a:xfrm>
            <a:off x="840464" y="768830"/>
            <a:ext cx="10866114" cy="3693319"/>
          </a:xfrm>
          <a:prstGeom prst="rect">
            <a:avLst/>
          </a:prstGeom>
          <a:solidFill>
            <a:schemeClr val="bg1"/>
          </a:solidFill>
          <a:ln>
            <a:solidFill>
              <a:srgbClr val="FF0000"/>
            </a:solidFill>
          </a:ln>
        </p:spPr>
        <p:txBody>
          <a:bodyPr wrap="square" rtlCol="0">
            <a:spAutoFit/>
          </a:bodyPr>
          <a:lstStyle/>
          <a:p>
            <a:r>
              <a:rPr lang="en-US" dirty="0">
                <a:solidFill>
                  <a:srgbClr val="FF0000"/>
                </a:solidFill>
              </a:rPr>
              <a:t>In addition to selecting Roberto Garcia as the DCC Chair and agreeing upon a new curricular process, the committee also agreed upon the need for training.  There is particular concern about making edits to courses and when this can be done in the approval process.  Also, can responses to comments be made, and how do we close the loop? They would like this training during the second week of classes.</a:t>
            </a:r>
          </a:p>
          <a:p>
            <a:endParaRPr lang="en-US" dirty="0">
              <a:solidFill>
                <a:srgbClr val="FF0000"/>
              </a:solidFill>
            </a:endParaRPr>
          </a:p>
          <a:p>
            <a:r>
              <a:rPr lang="en-US" dirty="0">
                <a:solidFill>
                  <a:srgbClr val="FF0000"/>
                </a:solidFill>
              </a:rPr>
              <a:t>The new DCC Chair and the Dean will work together to arrange flex-eligible training on </a:t>
            </a:r>
            <a:r>
              <a:rPr lang="en-US" dirty="0" err="1">
                <a:solidFill>
                  <a:srgbClr val="FF0000"/>
                </a:solidFill>
              </a:rPr>
              <a:t>Curriculog</a:t>
            </a:r>
            <a:r>
              <a:rPr lang="en-US" dirty="0">
                <a:solidFill>
                  <a:srgbClr val="FF0000"/>
                </a:solidFill>
              </a:rPr>
              <a:t> during the first two weeks of the semester.  </a:t>
            </a:r>
          </a:p>
          <a:p>
            <a:endParaRPr lang="en-US" dirty="0">
              <a:solidFill>
                <a:srgbClr val="FF0000"/>
              </a:solidFill>
            </a:endParaRPr>
          </a:p>
          <a:p>
            <a:r>
              <a:rPr lang="en-US" dirty="0">
                <a:solidFill>
                  <a:srgbClr val="FF0000"/>
                </a:solidFill>
              </a:rPr>
              <a:t>Roberto will review Teams and Google docs for functionality and bring a recommendation to the committee about which would best support the committee’s work.</a:t>
            </a:r>
          </a:p>
          <a:p>
            <a:endParaRPr lang="en-US" dirty="0">
              <a:solidFill>
                <a:srgbClr val="FF0000"/>
              </a:solidFill>
            </a:endParaRPr>
          </a:p>
          <a:p>
            <a:r>
              <a:rPr lang="en-US" dirty="0">
                <a:solidFill>
                  <a:srgbClr val="FF0000"/>
                </a:solidFill>
              </a:rPr>
              <a:t>The committee discussed letting faculty members know what curriculum they will be working on in the Spring before the academic year it is due.  This will help us stay </a:t>
            </a:r>
            <a:r>
              <a:rPr lang="en-US">
                <a:solidFill>
                  <a:srgbClr val="FF0000"/>
                </a:solidFill>
              </a:rPr>
              <a:t>on track.</a:t>
            </a:r>
            <a:endParaRPr lang="en-US" dirty="0">
              <a:solidFill>
                <a:srgbClr val="FF0000"/>
              </a:solidFill>
            </a:endParaRPr>
          </a:p>
        </p:txBody>
      </p:sp>
    </p:spTree>
    <p:extLst>
      <p:ext uri="{BB962C8B-B14F-4D97-AF65-F5344CB8AC3E}">
        <p14:creationId xmlns:p14="http://schemas.microsoft.com/office/powerpoint/2010/main" val="2011223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0931e994-e6d3-4300-856d-b2b971b8f13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369D9347F5AFA4D8692FBB46C69E792" ma:contentTypeVersion="16" ma:contentTypeDescription="Create a new document." ma:contentTypeScope="" ma:versionID="f654b3c2419b79e12464fb87c808c4e2">
  <xsd:schema xmlns:xsd="http://www.w3.org/2001/XMLSchema" xmlns:xs="http://www.w3.org/2001/XMLSchema" xmlns:p="http://schemas.microsoft.com/office/2006/metadata/properties" xmlns:ns3="0931e994-e6d3-4300-856d-b2b971b8f134" xmlns:ns4="6d4c085d-c9ea-458a-a43a-bf1021d0c369" targetNamespace="http://schemas.microsoft.com/office/2006/metadata/properties" ma:root="true" ma:fieldsID="5bb02c9b6796b9d76fbdea6a39f16acc" ns3:_="" ns4:_="">
    <xsd:import namespace="0931e994-e6d3-4300-856d-b2b971b8f134"/>
    <xsd:import namespace="6d4c085d-c9ea-458a-a43a-bf1021d0c36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element ref="ns3:MediaLengthInSeconds"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31e994-e6d3-4300-856d-b2b971b8f1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4c085d-c9ea-458a-a43a-bf1021d0c369"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SharingHintHash" ma:index="2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411BCA8-18D5-4035-99A4-D9907DB4E608}">
  <ds:schemaRefs>
    <ds:schemaRef ds:uri="http://schemas.microsoft.com/office/2006/documentManagement/types"/>
    <ds:schemaRef ds:uri="http://purl.org/dc/terms/"/>
    <ds:schemaRef ds:uri="http://schemas.microsoft.com/office/2006/metadata/properties"/>
    <ds:schemaRef ds:uri="http://www.w3.org/XML/1998/namespace"/>
    <ds:schemaRef ds:uri="0931e994-e6d3-4300-856d-b2b971b8f134"/>
    <ds:schemaRef ds:uri="http://purl.org/dc/dcmitype/"/>
    <ds:schemaRef ds:uri="http://purl.org/dc/elements/1.1/"/>
    <ds:schemaRef ds:uri="http://schemas.microsoft.com/office/infopath/2007/PartnerControls"/>
    <ds:schemaRef ds:uri="http://schemas.openxmlformats.org/package/2006/metadata/core-properties"/>
    <ds:schemaRef ds:uri="6d4c085d-c9ea-458a-a43a-bf1021d0c369"/>
  </ds:schemaRefs>
</ds:datastoreItem>
</file>

<file path=customXml/itemProps2.xml><?xml version="1.0" encoding="utf-8"?>
<ds:datastoreItem xmlns:ds="http://schemas.openxmlformats.org/officeDocument/2006/customXml" ds:itemID="{3119AEB0-81CF-491A-BCAC-B5A3569464E4}">
  <ds:schemaRefs>
    <ds:schemaRef ds:uri="http://schemas.microsoft.com/sharepoint/v3/contenttype/forms"/>
  </ds:schemaRefs>
</ds:datastoreItem>
</file>

<file path=customXml/itemProps3.xml><?xml version="1.0" encoding="utf-8"?>
<ds:datastoreItem xmlns:ds="http://schemas.openxmlformats.org/officeDocument/2006/customXml" ds:itemID="{54A2E55A-0730-41BD-93C7-C61F237A79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31e994-e6d3-4300-856d-b2b971b8f134"/>
    <ds:schemaRef ds:uri="6d4c085d-c9ea-458a-a43a-bf1021d0c3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9196</TotalTime>
  <Words>1051</Words>
  <Application>Microsoft Macintosh PowerPoint</Application>
  <PresentationFormat>Widescreen</PresentationFormat>
  <Paragraphs>159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BSS Curriculum Committee Minutes</vt:lpstr>
      <vt:lpstr>BSS Curriculum Committee Meeting </vt:lpstr>
      <vt:lpstr>PowerPoint Presentation</vt:lpstr>
      <vt:lpstr>Curriculum Process in other divisions (LLR, HUM, NS, MATH, BUS, HSA, IT)</vt:lpstr>
      <vt:lpstr>Curriculum Process in BSS</vt:lpstr>
      <vt:lpstr>New BSS Process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Gold, Christina</dc:creator>
  <cp:lastModifiedBy>Gold, Christina</cp:lastModifiedBy>
  <cp:revision>73</cp:revision>
  <cp:lastPrinted>2023-11-18T22:36:20Z</cp:lastPrinted>
  <dcterms:created xsi:type="dcterms:W3CDTF">2021-02-06T12:58:35Z</dcterms:created>
  <dcterms:modified xsi:type="dcterms:W3CDTF">2023-12-11T15:45:30Z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0x010100C369D9347F5AFA4D8692FBB46C69E792</vt:lpwstr>
  </property>
</Properties>
</file>