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1"/>
  </p:notesMasterIdLst>
  <p:sldIdLst>
    <p:sldId id="271" r:id="rId5"/>
    <p:sldId id="415" r:id="rId6"/>
    <p:sldId id="418" r:id="rId7"/>
    <p:sldId id="420" r:id="rId8"/>
    <p:sldId id="433" r:id="rId9"/>
    <p:sldId id="41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0769D-55D5-4005-9CA1-E3C94825AB69}" v="6" dt="2025-09-27T22:54:23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4" autoAdjust="0"/>
    <p:restoredTop sz="94762"/>
  </p:normalViewPr>
  <p:slideViewPr>
    <p:cSldViewPr snapToGrid="0" snapToObjects="1">
      <p:cViewPr varScale="1">
        <p:scale>
          <a:sx n="76" d="100"/>
          <a:sy n="76" d="100"/>
        </p:scale>
        <p:origin x="44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, Christina" userId="d63662b5-8bea-4558-821e-508c3105d592" providerId="ADAL" clId="{EC55F2E3-1771-485B-AD16-A9CB829346CC}"/>
    <pc:docChg chg="custSel modSld">
      <pc:chgData name="Gold, Christina" userId="d63662b5-8bea-4558-821e-508c3105d592" providerId="ADAL" clId="{EC55F2E3-1771-485B-AD16-A9CB829346CC}" dt="2025-09-27T22:54:55.577" v="552" actId="20577"/>
      <pc:docMkLst>
        <pc:docMk/>
      </pc:docMkLst>
      <pc:sldChg chg="addSp modSp mod">
        <pc:chgData name="Gold, Christina" userId="d63662b5-8bea-4558-821e-508c3105d592" providerId="ADAL" clId="{EC55F2E3-1771-485B-AD16-A9CB829346CC}" dt="2025-09-27T22:16:24.671" v="24" actId="20577"/>
        <pc:sldMkLst>
          <pc:docMk/>
          <pc:sldMk cId="1750339019" sldId="415"/>
        </pc:sldMkLst>
        <pc:spChg chg="mod">
          <ac:chgData name="Gold, Christina" userId="d63662b5-8bea-4558-821e-508c3105d592" providerId="ADAL" clId="{EC55F2E3-1771-485B-AD16-A9CB829346CC}" dt="2025-09-27T22:16:03.595" v="2" actId="27636"/>
          <ac:spMkLst>
            <pc:docMk/>
            <pc:sldMk cId="1750339019" sldId="415"/>
            <ac:spMk id="2" creationId="{7323EFF1-E3B3-1A40-9683-5DC08610D3A9}"/>
          </ac:spMkLst>
        </pc:spChg>
        <pc:spChg chg="add mod">
          <ac:chgData name="Gold, Christina" userId="d63662b5-8bea-4558-821e-508c3105d592" providerId="ADAL" clId="{EC55F2E3-1771-485B-AD16-A9CB829346CC}" dt="2025-09-27T22:16:24.671" v="24" actId="20577"/>
          <ac:spMkLst>
            <pc:docMk/>
            <pc:sldMk cId="1750339019" sldId="415"/>
            <ac:spMk id="4" creationId="{A1F47729-147E-0D6D-F822-DFB4EB5F9642}"/>
          </ac:spMkLst>
        </pc:spChg>
      </pc:sldChg>
      <pc:sldChg chg="addSp modSp mod">
        <pc:chgData name="Gold, Christina" userId="d63662b5-8bea-4558-821e-508c3105d592" providerId="ADAL" clId="{EC55F2E3-1771-485B-AD16-A9CB829346CC}" dt="2025-09-27T22:17:18.964" v="178" actId="113"/>
        <pc:sldMkLst>
          <pc:docMk/>
          <pc:sldMk cId="1273683155" sldId="418"/>
        </pc:sldMkLst>
        <pc:spChg chg="add mod">
          <ac:chgData name="Gold, Christina" userId="d63662b5-8bea-4558-821e-508c3105d592" providerId="ADAL" clId="{EC55F2E3-1771-485B-AD16-A9CB829346CC}" dt="2025-09-27T22:17:18.964" v="178" actId="113"/>
          <ac:spMkLst>
            <pc:docMk/>
            <pc:sldMk cId="1273683155" sldId="418"/>
            <ac:spMk id="3" creationId="{F157A937-2F75-4FA8-4127-B9A32706B89E}"/>
          </ac:spMkLst>
        </pc:spChg>
      </pc:sldChg>
      <pc:sldChg chg="addSp delSp modSp mod">
        <pc:chgData name="Gold, Christina" userId="d63662b5-8bea-4558-821e-508c3105d592" providerId="ADAL" clId="{EC55F2E3-1771-485B-AD16-A9CB829346CC}" dt="2025-09-27T22:54:55.577" v="552" actId="20577"/>
        <pc:sldMkLst>
          <pc:docMk/>
          <pc:sldMk cId="904952945" sldId="419"/>
        </pc:sldMkLst>
        <pc:spChg chg="mod">
          <ac:chgData name="Gold, Christina" userId="d63662b5-8bea-4558-821e-508c3105d592" providerId="ADAL" clId="{EC55F2E3-1771-485B-AD16-A9CB829346CC}" dt="2025-09-27T22:54:21.312" v="399" actId="27636"/>
          <ac:spMkLst>
            <pc:docMk/>
            <pc:sldMk cId="904952945" sldId="419"/>
            <ac:spMk id="2" creationId="{29E19850-43AF-767D-5D9B-56CB7FCC9B23}"/>
          </ac:spMkLst>
        </pc:spChg>
        <pc:spChg chg="add del mod">
          <ac:chgData name="Gold, Christina" userId="d63662b5-8bea-4558-821e-508c3105d592" providerId="ADAL" clId="{EC55F2E3-1771-485B-AD16-A9CB829346CC}" dt="2025-09-27T22:54:09.566" v="397" actId="478"/>
          <ac:spMkLst>
            <pc:docMk/>
            <pc:sldMk cId="904952945" sldId="419"/>
            <ac:spMk id="5" creationId="{AA31501D-F68E-2352-FEF9-B719EC5F79BB}"/>
          </ac:spMkLst>
        </pc:spChg>
        <pc:spChg chg="add mod">
          <ac:chgData name="Gold, Christina" userId="d63662b5-8bea-4558-821e-508c3105d592" providerId="ADAL" clId="{EC55F2E3-1771-485B-AD16-A9CB829346CC}" dt="2025-09-27T22:54:55.577" v="552" actId="20577"/>
          <ac:spMkLst>
            <pc:docMk/>
            <pc:sldMk cId="904952945" sldId="419"/>
            <ac:spMk id="6" creationId="{B47B427B-6264-84EA-E8DB-BDDF6C53FFFC}"/>
          </ac:spMkLst>
        </pc:spChg>
      </pc:sldChg>
      <pc:sldChg chg="addSp modSp mod">
        <pc:chgData name="Gold, Christina" userId="d63662b5-8bea-4558-821e-508c3105d592" providerId="ADAL" clId="{EC55F2E3-1771-485B-AD16-A9CB829346CC}" dt="2025-09-27T22:53:11.322" v="389" actId="21"/>
        <pc:sldMkLst>
          <pc:docMk/>
          <pc:sldMk cId="1683936066" sldId="420"/>
        </pc:sldMkLst>
        <pc:spChg chg="add mod">
          <ac:chgData name="Gold, Christina" userId="d63662b5-8bea-4558-821e-508c3105d592" providerId="ADAL" clId="{EC55F2E3-1771-485B-AD16-A9CB829346CC}" dt="2025-09-27T22:53:11.322" v="389" actId="21"/>
          <ac:spMkLst>
            <pc:docMk/>
            <pc:sldMk cId="1683936066" sldId="420"/>
            <ac:spMk id="2" creationId="{5A9B14D8-5B99-9520-F685-E2C7A68C4941}"/>
          </ac:spMkLst>
        </pc:spChg>
        <pc:spChg chg="mod">
          <ac:chgData name="Gold, Christina" userId="d63662b5-8bea-4558-821e-508c3105d592" providerId="ADAL" clId="{EC55F2E3-1771-485B-AD16-A9CB829346CC}" dt="2025-09-27T22:17:38.368" v="179" actId="14100"/>
          <ac:spMkLst>
            <pc:docMk/>
            <pc:sldMk cId="1683936066" sldId="420"/>
            <ac:spMk id="9" creationId="{DFA9D29F-C268-6857-8B17-46096DE58999}"/>
          </ac:spMkLst>
        </pc:spChg>
      </pc:sldChg>
      <pc:sldChg chg="addSp modSp mod">
        <pc:chgData name="Gold, Christina" userId="d63662b5-8bea-4558-821e-508c3105d592" providerId="ADAL" clId="{EC55F2E3-1771-485B-AD16-A9CB829346CC}" dt="2025-09-27T22:53:32.752" v="394" actId="27636"/>
        <pc:sldMkLst>
          <pc:docMk/>
          <pc:sldMk cId="3475338972" sldId="433"/>
        </pc:sldMkLst>
        <pc:spChg chg="mod">
          <ac:chgData name="Gold, Christina" userId="d63662b5-8bea-4558-821e-508c3105d592" providerId="ADAL" clId="{EC55F2E3-1771-485B-AD16-A9CB829346CC}" dt="2025-09-27T22:53:32.752" v="394" actId="27636"/>
          <ac:spMkLst>
            <pc:docMk/>
            <pc:sldMk cId="3475338972" sldId="433"/>
            <ac:spMk id="2" creationId="{7323EFF1-E3B3-1A40-9683-5DC08610D3A9}"/>
          </ac:spMkLst>
        </pc:spChg>
        <pc:spChg chg="add mod">
          <ac:chgData name="Gold, Christina" userId="d63662b5-8bea-4558-821e-508c3105d592" providerId="ADAL" clId="{EC55F2E3-1771-485B-AD16-A9CB829346CC}" dt="2025-09-27T22:53:26.640" v="392" actId="1076"/>
          <ac:spMkLst>
            <pc:docMk/>
            <pc:sldMk cId="3475338972" sldId="433"/>
            <ac:spMk id="4" creationId="{7DE4BB95-E912-FC93-6194-F89A4AE122B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Seats Filled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2022 
Enrollment</c:v>
                </c:pt>
                <c:pt idx="1">
                  <c:v>2023
Enrollment</c:v>
                </c:pt>
                <c:pt idx="2">
                  <c:v>2024
Enrollment</c:v>
                </c:pt>
                <c:pt idx="3">
                  <c:v>2025
Enrollment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862</c:v>
                </c:pt>
                <c:pt idx="1">
                  <c:v>891</c:v>
                </c:pt>
                <c:pt idx="2">
                  <c:v>996</c:v>
                </c:pt>
                <c:pt idx="3">
                  <c:v>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D63-B6D1-753BD284B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861871"/>
        <c:axId val="863874768"/>
      </c:barChart>
      <c:catAx>
        <c:axId val="35986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74768"/>
        <c:crosses val="autoZero"/>
        <c:auto val="1"/>
        <c:lblAlgn val="ctr"/>
        <c:lblOffset val="100"/>
        <c:noMultiLvlLbl val="0"/>
      </c:catAx>
      <c:valAx>
        <c:axId val="86387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6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0.1641</cdr:x>
      <cdr:y>0.61755</cdr:y>
    </cdr:from>
    <cdr:to>
      <cdr:x>0.28385</cdr:x>
      <cdr:y>0.80326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6BF4ED-6B82-0D23-CEFB-1A7178E4EEE8}"/>
            </a:ext>
          </a:extLst>
        </cdr:cNvPr>
        <cdr:cNvSpPr txBox="1"/>
      </cdr:nvSpPr>
      <cdr:spPr>
        <a:xfrm xmlns:a="http://schemas.openxmlformats.org/drawingml/2006/main" rot="16200000">
          <a:off x="1253067" y="30407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0.14792</cdr:x>
      <cdr:y>0.59118</cdr:y>
    </cdr:from>
    <cdr:to>
      <cdr:x>0.26767</cdr:x>
      <cdr:y>0.77689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D794C8E-A0D4-3C71-075A-7B6AA64D0CB6}"/>
            </a:ext>
          </a:extLst>
        </cdr:cNvPr>
        <cdr:cNvSpPr txBox="1"/>
      </cdr:nvSpPr>
      <cdr:spPr>
        <a:xfrm xmlns:a="http://schemas.openxmlformats.org/drawingml/2006/main" rot="16200000">
          <a:off x="1129506" y="29108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23 sections</a:t>
          </a:r>
        </a:p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87% Fill Rate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F8F51-6789-EB4A-8154-77CC3DB32F1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ED7F3-BFCA-FB44-81BD-73817735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A6B-6B24-1440-9F6B-763E947A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60A5-A72E-3542-ADD6-7F7E469A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0E4-6967-7440-A7FD-0035CC8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F431-B065-604B-AC4F-0C8985D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0D54-8E7D-1443-BF08-155E89B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308-86A2-7A4E-9F95-5922845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2193-C149-144F-AC5F-426CB599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6F9-519B-384F-AD09-8BDCFFD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EC6-3904-A741-BF9E-BCE37BB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FF3-EC28-1246-9834-9FA42C6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BB596-3D0B-874A-8379-CDFB94A5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FB219-BC78-174A-B43E-4AD61596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0EEB-2516-3046-A093-3F0A1218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887-4528-3843-AE50-A72862F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631C-2A79-2344-AC13-F16C153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B353-7D64-744F-BC2C-A027A53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DC8-9290-6544-92F4-EC0FC4E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470B-8313-C445-8F03-1C854826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19AA-3BD0-BA45-AE8B-6CEF57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2BC-1F7A-B642-B5ED-DF65187E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65C-1229-2F4C-AEB4-EC5A890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5A0A-AAE2-834F-9AD8-CCCF0539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7283-F9A4-0A4B-BF4E-AC4636D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FD95-3B80-054B-8406-A68F4C72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D62-88FD-A44A-87E6-A29694D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4CD-393C-1448-9DEC-FA10C00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6411-3A5D-0B4B-B207-7E2112EE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2DC-45F0-1644-A241-22DD682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71A-2A22-D842-A225-13C02C2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865B-476F-874B-B901-7DB4131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1116-EE9F-3A40-B6A4-68FFE82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B7EC-A46A-014F-989D-F189E953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23E8-FB2D-E14B-9028-B3CD6451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1576-66FD-064E-A238-E8A92F2B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26CF-89B1-A442-BFF1-65D4EF0A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888F-DC4C-A14B-AAFC-CC737F4D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B84-5FA8-DA4E-B225-13B2FE79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F32DE-E9CA-EC48-9713-D6B6D017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43CA-7D61-F744-B50A-AF5DCB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3F1D-30A6-4549-818E-528A7B9F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DE18A-1FA8-1D4E-BC50-EAF7935E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13D5-ABB3-2C4F-A371-06F397E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F6E-B22F-E343-B956-44B6EF4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84A8A-3672-394A-9952-CEB92E2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DFF2-2A4F-F549-8B08-1FB0210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BE4E-46CC-9446-9DAF-39D0D8B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C0C-433E-174F-A965-0860FD3D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8380-0504-2945-AC51-9B0DC39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F4662-303A-5748-A39C-00B000FE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8A6D-FEBD-E048-8917-93F6604B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1C03-71D5-5F4C-A7EC-03A89E5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980A-B726-A049-A53D-72F8F4A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657-CDBC-2247-97C8-5B94872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D3A0F-0511-A247-AB35-87ED0E11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6669-30DC-B44B-84CB-831D5DEA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131FE-5902-DE4B-8F2C-3AFC6CB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83EF-B01E-6A44-A130-0694083F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8633-B411-EB4F-A8AB-A52F50C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48C73-E69C-594D-AB01-7BCE5FD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214-8E19-9A43-BFEC-9281B250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D7F0-A786-D449-BDB3-F9943270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7FD-1A72-3341-BB9A-328B585295C6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1CD9-A27E-AF41-AD9E-8FFC6BC1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79E7-1C09-0A4B-949F-799333D2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7097F-EA46-F54E-AC8A-D03EAFA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Economics Department Meeting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5C7E6-52E9-7743-A475-45EEF0B8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5633765"/>
            <a:ext cx="4076698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Wednesday, </a:t>
            </a:r>
            <a:r>
              <a:rPr lang="en-US" sz="2400" dirty="0">
                <a:solidFill>
                  <a:srgbClr val="FFFFFF"/>
                </a:solidFill>
              </a:rPr>
              <a:t>September 24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7E3B4-E162-49CC-B270-2B72B602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-33368"/>
            <a:ext cx="12192000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5213760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Economics Department - Agenda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6FCC9B8-03D8-2693-2851-C43EA5B2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en-US" dirty="0"/>
              <a:t>SLOs – Spring and Fall 2025</a:t>
            </a:r>
          </a:p>
          <a:p>
            <a:pPr marL="571500" indent="-571500">
              <a:buAutoNum type="romanUcParenR"/>
            </a:pPr>
            <a:r>
              <a:rPr lang="en-US" dirty="0"/>
              <a:t>PT Faculty Search</a:t>
            </a:r>
          </a:p>
          <a:p>
            <a:pPr marL="571500" indent="-571500">
              <a:buAutoNum type="romanUcParenR"/>
            </a:pPr>
            <a:r>
              <a:rPr lang="en-US" dirty="0"/>
              <a:t>Fall Enrollment </a:t>
            </a:r>
          </a:p>
          <a:p>
            <a:pPr marL="571500" indent="-571500">
              <a:buAutoNum type="romanUcParenR"/>
            </a:pPr>
            <a:r>
              <a:rPr lang="en-US" dirty="0"/>
              <a:t>Curriculum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47729-147E-0D6D-F822-DFB4EB5F9642}"/>
              </a:ext>
            </a:extLst>
          </p:cNvPr>
          <p:cNvSpPr txBox="1"/>
          <p:nvPr/>
        </p:nvSpPr>
        <p:spPr>
          <a:xfrm>
            <a:off x="5788668" y="224928"/>
            <a:ext cx="57051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MINUTES</a:t>
            </a:r>
            <a:r>
              <a:rPr lang="en-US" dirty="0">
                <a:solidFill>
                  <a:srgbClr val="FF0000"/>
                </a:solidFill>
              </a:rPr>
              <a:t>: In red text in boxes within the PowerPoint.</a:t>
            </a:r>
          </a:p>
          <a:p>
            <a:r>
              <a:rPr lang="en-US" b="1" dirty="0">
                <a:solidFill>
                  <a:srgbClr val="FF0000"/>
                </a:solidFill>
              </a:rPr>
              <a:t>Attendance</a:t>
            </a:r>
            <a:r>
              <a:rPr lang="en-US" dirty="0">
                <a:solidFill>
                  <a:srgbClr val="FF0000"/>
                </a:solidFill>
              </a:rPr>
              <a:t>:  Tanja Carter, Michael Fradkin, Brett Marschall</a:t>
            </a:r>
          </a:p>
          <a:p>
            <a:r>
              <a:rPr lang="en-US" dirty="0">
                <a:solidFill>
                  <a:srgbClr val="FF0000"/>
                </a:solidFill>
              </a:rPr>
              <a:t>Christina Gold.</a:t>
            </a:r>
          </a:p>
        </p:txBody>
      </p:sp>
    </p:spTree>
    <p:extLst>
      <p:ext uri="{BB962C8B-B14F-4D97-AF65-F5344CB8AC3E}">
        <p14:creationId xmlns:p14="http://schemas.microsoft.com/office/powerpoint/2010/main" val="17503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324DF-00E2-D124-1DA3-300EDCED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E70ED46-56EA-F8E0-7A87-04AF4969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C8760-74DF-D572-F13D-14DDAB26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45EB01-F77B-4C66-1403-4C2548102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56999-7A33-78C5-F2E2-28998F0E0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D1F82-D5D6-CFC6-D327-916AFA3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91"/>
            <a:ext cx="406314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SLO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C57E-A46E-33AB-87E3-50D88616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54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Spring 2025</a:t>
            </a:r>
          </a:p>
          <a:p>
            <a:pPr marL="0" indent="0">
              <a:buNone/>
            </a:pPr>
            <a:r>
              <a:rPr lang="en-US" sz="2400" dirty="0"/>
              <a:t>ECON 100, SLO 1</a:t>
            </a:r>
          </a:p>
          <a:p>
            <a:pPr marL="0" indent="0">
              <a:buNone/>
            </a:pPr>
            <a:r>
              <a:rPr lang="en-US" sz="2400" dirty="0"/>
              <a:t>ECON 101, SLO 1</a:t>
            </a:r>
          </a:p>
          <a:p>
            <a:pPr marL="0" indent="0">
              <a:buNone/>
            </a:pPr>
            <a:r>
              <a:rPr lang="en-US" sz="2400" dirty="0"/>
              <a:t>ECON 102, SLO 1</a:t>
            </a:r>
          </a:p>
          <a:p>
            <a:pPr marL="0" indent="0">
              <a:buNone/>
            </a:pPr>
            <a:r>
              <a:rPr lang="en-US" sz="2400" dirty="0"/>
              <a:t>PLO 1</a:t>
            </a:r>
          </a:p>
          <a:p>
            <a:pPr marL="0" indent="0">
              <a:buNone/>
            </a:pPr>
            <a:r>
              <a:rPr lang="en-US" b="1" u="sng" dirty="0"/>
              <a:t>Fall 2025</a:t>
            </a:r>
          </a:p>
          <a:p>
            <a:pPr marL="0" indent="0">
              <a:buNone/>
            </a:pPr>
            <a:r>
              <a:rPr lang="en-US" dirty="0"/>
              <a:t>None! Zip!  </a:t>
            </a:r>
            <a:r>
              <a:rPr lang="en-US"/>
              <a:t>Nada!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7A937-2F75-4FA8-4127-B9A32706B89E}"/>
              </a:ext>
            </a:extLst>
          </p:cNvPr>
          <p:cNvSpPr txBox="1"/>
          <p:nvPr/>
        </p:nvSpPr>
        <p:spPr>
          <a:xfrm>
            <a:off x="5788668" y="224928"/>
            <a:ext cx="594111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Tanja will finish SLOs for 101 but Mine needs to do 102 since</a:t>
            </a:r>
          </a:p>
          <a:p>
            <a:r>
              <a:rPr lang="en-US" dirty="0">
                <a:solidFill>
                  <a:srgbClr val="FF0000"/>
                </a:solidFill>
              </a:rPr>
              <a:t>she doesn’t teach it.  Gerardo may be able to still do ECON</a:t>
            </a:r>
          </a:p>
          <a:p>
            <a:r>
              <a:rPr lang="en-US" dirty="0">
                <a:solidFill>
                  <a:srgbClr val="FF0000"/>
                </a:solidFill>
              </a:rPr>
              <a:t>100.</a:t>
            </a:r>
          </a:p>
        </p:txBody>
      </p:sp>
    </p:spTree>
    <p:extLst>
      <p:ext uri="{BB962C8B-B14F-4D97-AF65-F5344CB8AC3E}">
        <p14:creationId xmlns:p14="http://schemas.microsoft.com/office/powerpoint/2010/main" val="12736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F18DD-7DEC-CBA7-5EAB-853F8836F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506DD-7E9F-6891-1168-E5FDBAC0B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73A8EC-6CDC-9821-F910-E338C70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34D0C9-28AB-A22F-C228-D2F84F2D6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AFA127-C2D7-3BFE-7239-530C2E4B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00850D-2BFC-C297-97AE-01FDB7DD7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743839"/>
              </p:ext>
            </p:extLst>
          </p:nvPr>
        </p:nvGraphicFramePr>
        <p:xfrm>
          <a:off x="1917700" y="1754813"/>
          <a:ext cx="7635875" cy="49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DFA9D29F-C268-6857-8B17-46096DE5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1" y="219058"/>
            <a:ext cx="599515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Economics Enrollment – Fall 2022-25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B55556A-1476-3B09-8D3B-0DE09B536374}"/>
              </a:ext>
            </a:extLst>
          </p:cNvPr>
          <p:cNvSpPr txBox="1"/>
          <p:nvPr/>
        </p:nvSpPr>
        <p:spPr>
          <a:xfrm rot="16200000">
            <a:off x="4821236" y="4676777"/>
            <a:ext cx="914406" cy="9143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23 sections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89% Fill Rate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B55556A-1476-3B09-8D3B-0DE09B536374}"/>
              </a:ext>
            </a:extLst>
          </p:cNvPr>
          <p:cNvSpPr txBox="1"/>
          <p:nvPr/>
        </p:nvSpPr>
        <p:spPr>
          <a:xfrm rot="16200000">
            <a:off x="6550021" y="4676777"/>
            <a:ext cx="914406" cy="9143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 sections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99% Fill Rate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B55556A-1476-3B09-8D3B-0DE09B536374}"/>
              </a:ext>
            </a:extLst>
          </p:cNvPr>
          <p:cNvSpPr txBox="1"/>
          <p:nvPr/>
        </p:nvSpPr>
        <p:spPr>
          <a:xfrm rot="16200000">
            <a:off x="8278807" y="4714874"/>
            <a:ext cx="914406" cy="9143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24 sections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94% Fill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D2A5F-E9EE-56FC-ED34-AD0298DD7CB5}"/>
              </a:ext>
            </a:extLst>
          </p:cNvPr>
          <p:cNvSpPr txBox="1"/>
          <p:nvPr/>
        </p:nvSpPr>
        <p:spPr>
          <a:xfrm>
            <a:off x="9504901" y="5276847"/>
            <a:ext cx="1957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Another section of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ECON 101 was added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today.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B14D8-5B99-9520-F685-E2C7A68C4941}"/>
              </a:ext>
            </a:extLst>
          </p:cNvPr>
          <p:cNvSpPr txBox="1"/>
          <p:nvPr/>
        </p:nvSpPr>
        <p:spPr>
          <a:xfrm>
            <a:off x="6554599" y="234261"/>
            <a:ext cx="5265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Fill rates are excellent, and Counselors have been asking for more sections of ECON.  </a:t>
            </a:r>
          </a:p>
        </p:txBody>
      </p:sp>
    </p:spTree>
    <p:extLst>
      <p:ext uri="{BB962C8B-B14F-4D97-AF65-F5344CB8AC3E}">
        <p14:creationId xmlns:p14="http://schemas.microsoft.com/office/powerpoint/2010/main" val="168393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5255705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Economics Department - Agenda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6FCC9B8-03D8-2693-2851-C43EA5B2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en-US" dirty="0"/>
              <a:t>Counselor’s Report</a:t>
            </a:r>
          </a:p>
          <a:p>
            <a:pPr marL="571500" indent="-571500">
              <a:buAutoNum type="romanUcParenR"/>
            </a:pPr>
            <a:r>
              <a:rPr lang="en-US" dirty="0"/>
              <a:t>SLOs – Spring and Fall 2025</a:t>
            </a:r>
          </a:p>
          <a:p>
            <a:pPr marL="571500" indent="-571500">
              <a:buAutoNum type="romanUcParenR"/>
            </a:pPr>
            <a:r>
              <a:rPr lang="en-US" dirty="0"/>
              <a:t>Fall Enrollment </a:t>
            </a:r>
          </a:p>
          <a:p>
            <a:pPr marL="571500" indent="-571500">
              <a:buFont typeface="Arial" panose="020B0604020202020204" pitchFamily="34" charset="0"/>
              <a:buAutoNum type="romanUcParenR"/>
            </a:pPr>
            <a:r>
              <a:rPr lang="en-US" dirty="0">
                <a:solidFill>
                  <a:srgbClr val="FF0000"/>
                </a:solidFill>
              </a:rPr>
              <a:t>PT Faculty Search</a:t>
            </a:r>
          </a:p>
          <a:p>
            <a:pPr marL="571500" indent="-571500">
              <a:buAutoNum type="romanUcParenR"/>
            </a:pPr>
            <a:r>
              <a:rPr lang="en-US" dirty="0"/>
              <a:t>Curriculum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4BB95-E912-FC93-6194-F89A4AE122B4}"/>
              </a:ext>
            </a:extLst>
          </p:cNvPr>
          <p:cNvSpPr txBox="1"/>
          <p:nvPr/>
        </p:nvSpPr>
        <p:spPr>
          <a:xfrm>
            <a:off x="6096000" y="399992"/>
            <a:ext cx="59461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may need to hire one more part-time faculty member to add more sections to meet student demand.</a:t>
            </a:r>
          </a:p>
        </p:txBody>
      </p:sp>
    </p:spTree>
    <p:extLst>
      <p:ext uri="{BB962C8B-B14F-4D97-AF65-F5344CB8AC3E}">
        <p14:creationId xmlns:p14="http://schemas.microsoft.com/office/powerpoint/2010/main" val="347533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AF5C4-127B-985E-1685-71F37718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24D081-C7B8-7D57-13C4-39C317944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5AE70A-C9D3-15D6-582A-5CA00E998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39C7C-B8BE-900E-12C9-EFA1AA0C5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C81BC4-7BB8-4302-2A44-1D98B162F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19850-43AF-767D-5D9B-56CB7FCC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92" y="288019"/>
            <a:ext cx="4848652" cy="87772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Curriculum Review – Fall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1D3B6-F7B8-EB4F-24F5-1B350469589A}"/>
              </a:ext>
            </a:extLst>
          </p:cNvPr>
          <p:cNvSpPr txBox="1"/>
          <p:nvPr/>
        </p:nvSpPr>
        <p:spPr>
          <a:xfrm>
            <a:off x="604192" y="2391809"/>
            <a:ext cx="7360541" cy="297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ECON C2001 Principles of Microeconomics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ECON C2002 Principles of Macroeconomics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B427B-6264-84EA-E8DB-BDDF6C53FFFC}"/>
              </a:ext>
            </a:extLst>
          </p:cNvPr>
          <p:cNvSpPr txBox="1"/>
          <p:nvPr/>
        </p:nvSpPr>
        <p:spPr>
          <a:xfrm>
            <a:off x="6096000" y="399992"/>
            <a:ext cx="59461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ECON C2001 and C2002 are in the curriculum review process. There are comments in </a:t>
            </a:r>
            <a:r>
              <a:rPr lang="en-US" dirty="0" err="1">
                <a:solidFill>
                  <a:srgbClr val="FF0000"/>
                </a:solidFill>
              </a:rPr>
              <a:t>Curriculog</a:t>
            </a:r>
            <a:r>
              <a:rPr lang="en-US" dirty="0">
                <a:solidFill>
                  <a:srgbClr val="FF0000"/>
                </a:solidFill>
              </a:rPr>
              <a:t>.  Tanja will review the comments and make </a:t>
            </a:r>
            <a:r>
              <a:rPr lang="en-US">
                <a:solidFill>
                  <a:srgbClr val="FF0000"/>
                </a:solidFill>
              </a:rPr>
              <a:t>the updates.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434895-467c-44f2-83a6-5b07594ab3b8" xsi:nil="true"/>
    <lcf76f155ced4ddcb4097134ff3c332f xmlns="470652c6-c6b7-4580-955c-8bd371c5817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6679818A6274EAAD499A1C4E42F28" ma:contentTypeVersion="16" ma:contentTypeDescription="Create a new document." ma:contentTypeScope="" ma:versionID="cbd52ae8ed0e780233f153343aa9d9d0">
  <xsd:schema xmlns:xsd="http://www.w3.org/2001/XMLSchema" xmlns:xs="http://www.w3.org/2001/XMLSchema" xmlns:p="http://schemas.microsoft.com/office/2006/metadata/properties" xmlns:ns2="470652c6-c6b7-4580-955c-8bd371c58177" xmlns:ns3="73434895-467c-44f2-83a6-5b07594ab3b8" targetNamespace="http://schemas.microsoft.com/office/2006/metadata/properties" ma:root="true" ma:fieldsID="936b2f903b68001fb25b1257bff012e0" ns2:_="" ns3:_="">
    <xsd:import namespace="470652c6-c6b7-4580-955c-8bd371c58177"/>
    <xsd:import namespace="73434895-467c-44f2-83a6-5b07594ab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652c6-c6b7-4580-955c-8bd371c58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ce4f4-14a2-4cf0-8d1e-f9edec0e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34895-467c-44f2-83a6-5b07594ab3b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c1722d8-852e-4e96-8f94-f80a6dc0c6c0}" ma:internalName="TaxCatchAll" ma:showField="CatchAllData" ma:web="73434895-467c-44f2-83a6-5b07594ab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1BCA8-18D5-4035-99A4-D9907DB4E608}">
  <ds:schemaRefs>
    <ds:schemaRef ds:uri="0931e994-e6d3-4300-856d-b2b971b8f134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6d4c085d-c9ea-458a-a43a-bf1021d0c36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4A4EE2F-6B0A-4277-AE06-F9C23E08D219}"/>
</file>

<file path=customXml/itemProps3.xml><?xml version="1.0" encoding="utf-8"?>
<ds:datastoreItem xmlns:ds="http://schemas.openxmlformats.org/officeDocument/2006/customXml" ds:itemID="{3119AEB0-81CF-491A-BCAC-B5A3569464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10649</TotalTime>
  <Words>243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Economics Department Meeting</vt:lpstr>
      <vt:lpstr>Economics Department - Agenda</vt:lpstr>
      <vt:lpstr>SLO Assessment</vt:lpstr>
      <vt:lpstr>Economics Enrollment – Fall 2022-25</vt:lpstr>
      <vt:lpstr>Economics Department - Agenda</vt:lpstr>
      <vt:lpstr>Curriculum Review – Fall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Gold, Christina</dc:creator>
  <cp:lastModifiedBy>Gold, Christina</cp:lastModifiedBy>
  <cp:revision>89</cp:revision>
  <cp:lastPrinted>2024-09-17T16:20:56Z</cp:lastPrinted>
  <dcterms:created xsi:type="dcterms:W3CDTF">2021-02-06T12:58:35Z</dcterms:created>
  <dcterms:modified xsi:type="dcterms:W3CDTF">2025-09-27T22:54:58Z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0x0101004AD6679818A6274EAAD499A1C4E42F28</vt:lpwstr>
  </property>
</Properties>
</file>