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2"/>
  </p:notesMasterIdLst>
  <p:sldIdLst>
    <p:sldId id="271" r:id="rId5"/>
    <p:sldId id="415" r:id="rId6"/>
    <p:sldId id="359" r:id="rId7"/>
    <p:sldId id="417" r:id="rId8"/>
    <p:sldId id="323" r:id="rId9"/>
    <p:sldId id="418" r:id="rId10"/>
    <p:sldId id="407"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3B91F3-74D8-EF4C-B0B5-C530969D96D2}" v="20" dt="2024-03-19T11:05:34.5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677" autoAdjust="0"/>
    <p:restoredTop sz="94694"/>
  </p:normalViewPr>
  <p:slideViewPr>
    <p:cSldViewPr snapToGrid="0">
      <p:cViewPr varScale="1">
        <p:scale>
          <a:sx n="108" d="100"/>
          <a:sy n="108" d="100"/>
        </p:scale>
        <p:origin x="135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Modality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3E9-574E-AFFC-7DEAD02E92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3E9-574E-AFFC-7DEAD02E92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3E9-574E-AFFC-7DEAD02E92B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3E9-574E-AFFC-7DEAD02E92B9}"/>
              </c:ext>
            </c:extLst>
          </c:dPt>
          <c:cat>
            <c:strRef>
              <c:f>Sheet1!$A$2:$A$5</c:f>
              <c:strCache>
                <c:ptCount val="4"/>
                <c:pt idx="0">
                  <c:v>Online</c:v>
                </c:pt>
                <c:pt idx="1">
                  <c:v>On Campus</c:v>
                </c:pt>
                <c:pt idx="2">
                  <c:v>Hybrid</c:v>
                </c:pt>
                <c:pt idx="3">
                  <c:v>Dual En.</c:v>
                </c:pt>
              </c:strCache>
            </c:strRef>
          </c:cat>
          <c:val>
            <c:numRef>
              <c:f>Sheet1!$B$2:$B$5</c:f>
              <c:numCache>
                <c:formatCode>General</c:formatCode>
                <c:ptCount val="4"/>
                <c:pt idx="0">
                  <c:v>9399</c:v>
                </c:pt>
                <c:pt idx="1">
                  <c:v>3558</c:v>
                </c:pt>
                <c:pt idx="2">
                  <c:v>1350</c:v>
                </c:pt>
                <c:pt idx="3">
                  <c:v>66</c:v>
                </c:pt>
              </c:numCache>
            </c:numRef>
          </c:val>
          <c:extLst>
            <c:ext xmlns:c16="http://schemas.microsoft.com/office/drawing/2014/chart" uri="{C3380CC4-5D6E-409C-BE32-E72D297353CC}">
              <c16:uniqueId val="{00000008-33E9-574E-AFFC-7DEAD02E92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760-6C45-8516-62A1E7E54CB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760-6C45-8516-62A1E7E54CB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760-6C45-8516-62A1E7E54CB7}"/>
              </c:ext>
            </c:extLst>
          </c:dPt>
          <c:cat>
            <c:strRef>
              <c:f>Sheet1!$A$2:$A$4</c:f>
              <c:strCache>
                <c:ptCount val="3"/>
                <c:pt idx="0">
                  <c:v>Online</c:v>
                </c:pt>
                <c:pt idx="1">
                  <c:v>On Campus</c:v>
                </c:pt>
                <c:pt idx="2">
                  <c:v>Hybrid</c:v>
                </c:pt>
              </c:strCache>
            </c:strRef>
          </c:cat>
          <c:val>
            <c:numRef>
              <c:f>Sheet1!$B$2:$B$4</c:f>
              <c:numCache>
                <c:formatCode>General</c:formatCode>
                <c:ptCount val="3"/>
                <c:pt idx="0">
                  <c:v>1010</c:v>
                </c:pt>
                <c:pt idx="1">
                  <c:v>542</c:v>
                </c:pt>
                <c:pt idx="2">
                  <c:v>245</c:v>
                </c:pt>
              </c:numCache>
            </c:numRef>
          </c:val>
          <c:extLst>
            <c:ext xmlns:c16="http://schemas.microsoft.com/office/drawing/2014/chart" uri="{C3380CC4-5D6E-409C-BE32-E72D297353CC}">
              <c16:uniqueId val="{00000006-3760-6C45-8516-62A1E7E5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676B6C-6D03-47A4-9020-5FF7332DD8E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9B7621-F3F4-4AB1-9C84-83EDF11655A2}">
      <dgm:prSet/>
      <dgm:spPr/>
      <dgm:t>
        <a:bodyPr/>
        <a:lstStyle/>
        <a:p>
          <a:r>
            <a:rPr lang="en-US" b="1" dirty="0"/>
            <a:t>Reports and Announcements</a:t>
          </a:r>
          <a:endParaRPr lang="en-US" dirty="0"/>
        </a:p>
      </dgm:t>
    </dgm:pt>
    <dgm:pt modelId="{DF547132-7D32-41F1-9346-A1E404887EE8}" type="parTrans" cxnId="{5702F47E-37D2-4235-B952-6FA69D86E1C6}">
      <dgm:prSet/>
      <dgm:spPr/>
      <dgm:t>
        <a:bodyPr/>
        <a:lstStyle/>
        <a:p>
          <a:endParaRPr lang="en-US"/>
        </a:p>
      </dgm:t>
    </dgm:pt>
    <dgm:pt modelId="{F6A9B11C-CBE9-4D76-AB49-687E505EE3AA}" type="sibTrans" cxnId="{5702F47E-37D2-4235-B952-6FA69D86E1C6}">
      <dgm:prSet/>
      <dgm:spPr/>
      <dgm:t>
        <a:bodyPr/>
        <a:lstStyle/>
        <a:p>
          <a:endParaRPr lang="en-US"/>
        </a:p>
      </dgm:t>
    </dgm:pt>
    <dgm:pt modelId="{65B8D9A0-D1AB-4071-976A-5EA11D146500}">
      <dgm:prSet/>
      <dgm:spPr/>
      <dgm:t>
        <a:bodyPr/>
        <a:lstStyle/>
        <a:p>
          <a:r>
            <a:rPr lang="en-US" b="1" dirty="0"/>
            <a:t>Business</a:t>
          </a:r>
          <a:endParaRPr lang="en-US" dirty="0"/>
        </a:p>
      </dgm:t>
    </dgm:pt>
    <dgm:pt modelId="{2A85505F-060A-43D2-A740-88BEE676E888}" type="parTrans" cxnId="{4F3B9D36-A475-4EB1-A8D7-C7D04E2375AD}">
      <dgm:prSet/>
      <dgm:spPr/>
      <dgm:t>
        <a:bodyPr/>
        <a:lstStyle/>
        <a:p>
          <a:endParaRPr lang="en-US"/>
        </a:p>
      </dgm:t>
    </dgm:pt>
    <dgm:pt modelId="{972AE08B-76A6-4113-976A-9BB2EC3884EB}" type="sibTrans" cxnId="{4F3B9D36-A475-4EB1-A8D7-C7D04E2375AD}">
      <dgm:prSet/>
      <dgm:spPr/>
      <dgm:t>
        <a:bodyPr/>
        <a:lstStyle/>
        <a:p>
          <a:endParaRPr lang="en-US"/>
        </a:p>
      </dgm:t>
    </dgm:pt>
    <dgm:pt modelId="{2506842F-F5BE-4548-A72A-48B46C0CB400}">
      <dgm:prSet/>
      <dgm:spPr/>
      <dgm:t>
        <a:bodyPr/>
        <a:lstStyle/>
        <a:p>
          <a:r>
            <a:rPr lang="en-US" dirty="0"/>
            <a:t>Counselor’s Report</a:t>
          </a:r>
        </a:p>
      </dgm:t>
    </dgm:pt>
    <dgm:pt modelId="{7E82F518-2CD4-204A-9436-7AC46FF6F2F8}" type="parTrans" cxnId="{7B2AA7B7-77D3-8A4A-8CFE-08B3E2E2176C}">
      <dgm:prSet/>
      <dgm:spPr/>
      <dgm:t>
        <a:bodyPr/>
        <a:lstStyle/>
        <a:p>
          <a:endParaRPr lang="en-US"/>
        </a:p>
      </dgm:t>
    </dgm:pt>
    <dgm:pt modelId="{ECC0873F-1E95-394D-9E51-05C7CB1824A4}" type="sibTrans" cxnId="{7B2AA7B7-77D3-8A4A-8CFE-08B3E2E2176C}">
      <dgm:prSet/>
      <dgm:spPr/>
      <dgm:t>
        <a:bodyPr/>
        <a:lstStyle/>
        <a:p>
          <a:endParaRPr lang="en-US"/>
        </a:p>
      </dgm:t>
    </dgm:pt>
    <dgm:pt modelId="{9A3A2758-2465-6341-AD0C-B6D311982EA5}">
      <dgm:prSet/>
      <dgm:spPr/>
      <dgm:t>
        <a:bodyPr/>
        <a:lstStyle/>
        <a:p>
          <a:r>
            <a:rPr lang="en-US" dirty="0"/>
            <a:t>Modality Balance</a:t>
          </a:r>
        </a:p>
      </dgm:t>
    </dgm:pt>
    <dgm:pt modelId="{F54DEB90-B03D-3A42-8506-C5FDAA27721F}" type="parTrans" cxnId="{C084C03D-2D44-3B49-A4B2-F7AF45BB3990}">
      <dgm:prSet/>
      <dgm:spPr/>
      <dgm:t>
        <a:bodyPr/>
        <a:lstStyle/>
        <a:p>
          <a:endParaRPr lang="en-US"/>
        </a:p>
      </dgm:t>
    </dgm:pt>
    <dgm:pt modelId="{50A8DEE1-6897-1948-8E99-4176B3D90B0A}" type="sibTrans" cxnId="{C084C03D-2D44-3B49-A4B2-F7AF45BB3990}">
      <dgm:prSet/>
      <dgm:spPr/>
      <dgm:t>
        <a:bodyPr/>
        <a:lstStyle/>
        <a:p>
          <a:endParaRPr lang="en-US"/>
        </a:p>
      </dgm:t>
    </dgm:pt>
    <dgm:pt modelId="{15B121A7-1FEF-594F-B90A-3403A755FA94}">
      <dgm:prSet/>
      <dgm:spPr/>
      <dgm:t>
        <a:bodyPr/>
        <a:lstStyle/>
        <a:p>
          <a:r>
            <a:rPr lang="en-US" dirty="0"/>
            <a:t>Fraudulent Students</a:t>
          </a:r>
        </a:p>
      </dgm:t>
    </dgm:pt>
    <dgm:pt modelId="{BC1D7741-50CA-C64F-9A1F-08964CAAA399}" type="parTrans" cxnId="{389A10F1-AB3D-4347-B6CF-E5342B3A87AF}">
      <dgm:prSet/>
      <dgm:spPr/>
      <dgm:t>
        <a:bodyPr/>
        <a:lstStyle/>
        <a:p>
          <a:endParaRPr lang="en-US"/>
        </a:p>
      </dgm:t>
    </dgm:pt>
    <dgm:pt modelId="{FEE2AB3F-CC4B-5A4F-92CB-F85FD363579A}" type="sibTrans" cxnId="{389A10F1-AB3D-4347-B6CF-E5342B3A87AF}">
      <dgm:prSet/>
      <dgm:spPr/>
      <dgm:t>
        <a:bodyPr/>
        <a:lstStyle/>
        <a:p>
          <a:endParaRPr lang="en-US"/>
        </a:p>
      </dgm:t>
    </dgm:pt>
    <dgm:pt modelId="{2871F151-BFAC-2D46-839D-824C915CACF0}">
      <dgm:prSet/>
      <dgm:spPr/>
      <dgm:t>
        <a:bodyPr/>
        <a:lstStyle/>
        <a:p>
          <a:r>
            <a:rPr lang="en-US" dirty="0"/>
            <a:t>SLOs and Curriculum</a:t>
          </a:r>
        </a:p>
      </dgm:t>
    </dgm:pt>
    <dgm:pt modelId="{FD915DA5-94EE-7F4B-AB76-F64D1C1AD4C1}" type="parTrans" cxnId="{E0BE11C4-7104-E34C-83AE-7E225788A12E}">
      <dgm:prSet/>
      <dgm:spPr/>
      <dgm:t>
        <a:bodyPr/>
        <a:lstStyle/>
        <a:p>
          <a:endParaRPr lang="en-US"/>
        </a:p>
      </dgm:t>
    </dgm:pt>
    <dgm:pt modelId="{4F6DDA05-7A7A-2341-9168-B93159E47932}" type="sibTrans" cxnId="{E0BE11C4-7104-E34C-83AE-7E225788A12E}">
      <dgm:prSet/>
      <dgm:spPr/>
      <dgm:t>
        <a:bodyPr/>
        <a:lstStyle/>
        <a:p>
          <a:endParaRPr lang="en-US"/>
        </a:p>
      </dgm:t>
    </dgm:pt>
    <dgm:pt modelId="{00C5CA16-3A3E-614E-860E-E2F64A0335DF}">
      <dgm:prSet/>
      <dgm:spPr/>
      <dgm:t>
        <a:bodyPr/>
        <a:lstStyle/>
        <a:p>
          <a:r>
            <a:rPr lang="en-US" dirty="0"/>
            <a:t>Annual Plan and program description in Comprehensive Integrated Plan</a:t>
          </a:r>
        </a:p>
      </dgm:t>
    </dgm:pt>
    <dgm:pt modelId="{28035E51-50B4-9C47-A098-C56A4125C672}" type="parTrans" cxnId="{2BDB4C7F-AA61-5F4E-B039-4666C77F9C64}">
      <dgm:prSet/>
      <dgm:spPr/>
    </dgm:pt>
    <dgm:pt modelId="{4D439D4C-4C67-3742-820A-79E9A0BB770C}" type="sibTrans" cxnId="{2BDB4C7F-AA61-5F4E-B039-4666C77F9C64}">
      <dgm:prSet/>
      <dgm:spPr/>
    </dgm:pt>
    <dgm:pt modelId="{47243BD0-5C8C-2D41-9086-AAC5F43B1A15}" type="pres">
      <dgm:prSet presAssocID="{1E676B6C-6D03-47A4-9020-5FF7332DD8E6}" presName="linear" presStyleCnt="0">
        <dgm:presLayoutVars>
          <dgm:animLvl val="lvl"/>
          <dgm:resizeHandles val="exact"/>
        </dgm:presLayoutVars>
      </dgm:prSet>
      <dgm:spPr/>
    </dgm:pt>
    <dgm:pt modelId="{45AA21FA-5FC4-3248-B18C-7586BFE88BB4}" type="pres">
      <dgm:prSet presAssocID="{9C9B7621-F3F4-4AB1-9C84-83EDF11655A2}" presName="parentText" presStyleLbl="node1" presStyleIdx="0" presStyleCnt="2" custLinFactNeighborX="-287" custLinFactNeighborY="122">
        <dgm:presLayoutVars>
          <dgm:chMax val="0"/>
          <dgm:bulletEnabled val="1"/>
        </dgm:presLayoutVars>
      </dgm:prSet>
      <dgm:spPr/>
    </dgm:pt>
    <dgm:pt modelId="{FD48E752-73FE-5746-A5EF-12FE6B286865}" type="pres">
      <dgm:prSet presAssocID="{9C9B7621-F3F4-4AB1-9C84-83EDF11655A2}" presName="childText" presStyleLbl="revTx" presStyleIdx="0" presStyleCnt="2">
        <dgm:presLayoutVars>
          <dgm:bulletEnabled val="1"/>
        </dgm:presLayoutVars>
      </dgm:prSet>
      <dgm:spPr/>
    </dgm:pt>
    <dgm:pt modelId="{D63162E4-6956-0B42-BC30-F13BD4C96F30}" type="pres">
      <dgm:prSet presAssocID="{65B8D9A0-D1AB-4071-976A-5EA11D146500}" presName="parentText" presStyleLbl="node1" presStyleIdx="1" presStyleCnt="2" custLinFactNeighborX="-1167" custLinFactNeighborY="-908">
        <dgm:presLayoutVars>
          <dgm:chMax val="0"/>
          <dgm:bulletEnabled val="1"/>
        </dgm:presLayoutVars>
      </dgm:prSet>
      <dgm:spPr/>
    </dgm:pt>
    <dgm:pt modelId="{13A6FA00-26A1-A742-A08D-D146521B1670}" type="pres">
      <dgm:prSet presAssocID="{65B8D9A0-D1AB-4071-976A-5EA11D146500}" presName="childText" presStyleLbl="revTx" presStyleIdx="1" presStyleCnt="2">
        <dgm:presLayoutVars>
          <dgm:bulletEnabled val="1"/>
        </dgm:presLayoutVars>
      </dgm:prSet>
      <dgm:spPr/>
    </dgm:pt>
  </dgm:ptLst>
  <dgm:cxnLst>
    <dgm:cxn modelId="{09725B20-B60D-294D-8A12-78D4170E3CC7}" type="presOf" srcId="{2871F151-BFAC-2D46-839D-824C915CACF0}" destId="{13A6FA00-26A1-A742-A08D-D146521B1670}" srcOrd="0" destOrd="2" presId="urn:microsoft.com/office/officeart/2005/8/layout/vList2"/>
    <dgm:cxn modelId="{99BE7A35-09D2-804E-AF5A-F89FB2F524B2}" type="presOf" srcId="{9C9B7621-F3F4-4AB1-9C84-83EDF11655A2}" destId="{45AA21FA-5FC4-3248-B18C-7586BFE88BB4}" srcOrd="0" destOrd="0" presId="urn:microsoft.com/office/officeart/2005/8/layout/vList2"/>
    <dgm:cxn modelId="{4F3B9D36-A475-4EB1-A8D7-C7D04E2375AD}" srcId="{1E676B6C-6D03-47A4-9020-5FF7332DD8E6}" destId="{65B8D9A0-D1AB-4071-976A-5EA11D146500}" srcOrd="1" destOrd="0" parTransId="{2A85505F-060A-43D2-A740-88BEE676E888}" sibTransId="{972AE08B-76A6-4113-976A-9BB2EC3884EB}"/>
    <dgm:cxn modelId="{A41FFD3A-FE03-BB46-8837-B7D7A7FFE7FE}" type="presOf" srcId="{9A3A2758-2465-6341-AD0C-B6D311982EA5}" destId="{13A6FA00-26A1-A742-A08D-D146521B1670}" srcOrd="0" destOrd="0" presId="urn:microsoft.com/office/officeart/2005/8/layout/vList2"/>
    <dgm:cxn modelId="{C084C03D-2D44-3B49-A4B2-F7AF45BB3990}" srcId="{65B8D9A0-D1AB-4071-976A-5EA11D146500}" destId="{9A3A2758-2465-6341-AD0C-B6D311982EA5}" srcOrd="0" destOrd="0" parTransId="{F54DEB90-B03D-3A42-8506-C5FDAA27721F}" sibTransId="{50A8DEE1-6897-1948-8E99-4176B3D90B0A}"/>
    <dgm:cxn modelId="{FD704360-3481-E34A-BB91-B7F0B03776DB}" type="presOf" srcId="{1E676B6C-6D03-47A4-9020-5FF7332DD8E6}" destId="{47243BD0-5C8C-2D41-9086-AAC5F43B1A15}" srcOrd="0" destOrd="0" presId="urn:microsoft.com/office/officeart/2005/8/layout/vList2"/>
    <dgm:cxn modelId="{27D7C762-DC91-9F45-B7CB-87AFD3F81824}" type="presOf" srcId="{15B121A7-1FEF-594F-B90A-3403A755FA94}" destId="{FD48E752-73FE-5746-A5EF-12FE6B286865}" srcOrd="0" destOrd="1" presId="urn:microsoft.com/office/officeart/2005/8/layout/vList2"/>
    <dgm:cxn modelId="{5702F47E-37D2-4235-B952-6FA69D86E1C6}" srcId="{1E676B6C-6D03-47A4-9020-5FF7332DD8E6}" destId="{9C9B7621-F3F4-4AB1-9C84-83EDF11655A2}" srcOrd="0" destOrd="0" parTransId="{DF547132-7D32-41F1-9346-A1E404887EE8}" sibTransId="{F6A9B11C-CBE9-4D76-AB49-687E505EE3AA}"/>
    <dgm:cxn modelId="{2BDB4C7F-AA61-5F4E-B039-4666C77F9C64}" srcId="{65B8D9A0-D1AB-4071-976A-5EA11D146500}" destId="{00C5CA16-3A3E-614E-860E-E2F64A0335DF}" srcOrd="1" destOrd="0" parTransId="{28035E51-50B4-9C47-A098-C56A4125C672}" sibTransId="{4D439D4C-4C67-3742-820A-79E9A0BB770C}"/>
    <dgm:cxn modelId="{2B5A16A1-6CC5-804E-B8B5-2EE01325C90A}" type="presOf" srcId="{00C5CA16-3A3E-614E-860E-E2F64A0335DF}" destId="{13A6FA00-26A1-A742-A08D-D146521B1670}" srcOrd="0" destOrd="1" presId="urn:microsoft.com/office/officeart/2005/8/layout/vList2"/>
    <dgm:cxn modelId="{7B2AA7B7-77D3-8A4A-8CFE-08B3E2E2176C}" srcId="{9C9B7621-F3F4-4AB1-9C84-83EDF11655A2}" destId="{2506842F-F5BE-4548-A72A-48B46C0CB400}" srcOrd="0" destOrd="0" parTransId="{7E82F518-2CD4-204A-9436-7AC46FF6F2F8}" sibTransId="{ECC0873F-1E95-394D-9E51-05C7CB1824A4}"/>
    <dgm:cxn modelId="{E0BE11C4-7104-E34C-83AE-7E225788A12E}" srcId="{65B8D9A0-D1AB-4071-976A-5EA11D146500}" destId="{2871F151-BFAC-2D46-839D-824C915CACF0}" srcOrd="2" destOrd="0" parTransId="{FD915DA5-94EE-7F4B-AB76-F64D1C1AD4C1}" sibTransId="{4F6DDA05-7A7A-2341-9168-B93159E47932}"/>
    <dgm:cxn modelId="{01E4EBDE-78EE-DB46-AD00-A30105364238}" type="presOf" srcId="{65B8D9A0-D1AB-4071-976A-5EA11D146500}" destId="{D63162E4-6956-0B42-BC30-F13BD4C96F30}" srcOrd="0" destOrd="0" presId="urn:microsoft.com/office/officeart/2005/8/layout/vList2"/>
    <dgm:cxn modelId="{CDA24BE8-E627-7546-9895-0BB4DF077E62}" type="presOf" srcId="{2506842F-F5BE-4548-A72A-48B46C0CB400}" destId="{FD48E752-73FE-5746-A5EF-12FE6B286865}" srcOrd="0" destOrd="0" presId="urn:microsoft.com/office/officeart/2005/8/layout/vList2"/>
    <dgm:cxn modelId="{389A10F1-AB3D-4347-B6CF-E5342B3A87AF}" srcId="{9C9B7621-F3F4-4AB1-9C84-83EDF11655A2}" destId="{15B121A7-1FEF-594F-B90A-3403A755FA94}" srcOrd="1" destOrd="0" parTransId="{BC1D7741-50CA-C64F-9A1F-08964CAAA399}" sibTransId="{FEE2AB3F-CC4B-5A4F-92CB-F85FD363579A}"/>
    <dgm:cxn modelId="{B796A191-0396-D84D-BB77-B31BAAC39E55}" type="presParOf" srcId="{47243BD0-5C8C-2D41-9086-AAC5F43B1A15}" destId="{45AA21FA-5FC4-3248-B18C-7586BFE88BB4}" srcOrd="0" destOrd="0" presId="urn:microsoft.com/office/officeart/2005/8/layout/vList2"/>
    <dgm:cxn modelId="{C04F3D88-33BA-3E40-9D4C-979330913BA2}" type="presParOf" srcId="{47243BD0-5C8C-2D41-9086-AAC5F43B1A15}" destId="{FD48E752-73FE-5746-A5EF-12FE6B286865}" srcOrd="1" destOrd="0" presId="urn:microsoft.com/office/officeart/2005/8/layout/vList2"/>
    <dgm:cxn modelId="{192EB7C2-51BE-EC42-B9F4-A0FE06977413}" type="presParOf" srcId="{47243BD0-5C8C-2D41-9086-AAC5F43B1A15}" destId="{D63162E4-6956-0B42-BC30-F13BD4C96F30}" srcOrd="2" destOrd="0" presId="urn:microsoft.com/office/officeart/2005/8/layout/vList2"/>
    <dgm:cxn modelId="{384131A7-F156-CF49-9EEB-CF7C5BCD5DBD}" type="presParOf" srcId="{47243BD0-5C8C-2D41-9086-AAC5F43B1A15}" destId="{13A6FA00-26A1-A742-A08D-D146521B16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676B6C-6D03-47A4-9020-5FF7332DD8E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9B7621-F3F4-4AB1-9C84-83EDF11655A2}">
      <dgm:prSet/>
      <dgm:spPr/>
      <dgm:t>
        <a:bodyPr/>
        <a:lstStyle/>
        <a:p>
          <a:r>
            <a:rPr lang="en-US" b="1" dirty="0"/>
            <a:t>Reports and Announcements</a:t>
          </a:r>
          <a:endParaRPr lang="en-US" dirty="0"/>
        </a:p>
      </dgm:t>
    </dgm:pt>
    <dgm:pt modelId="{DF547132-7D32-41F1-9346-A1E404887EE8}" type="parTrans" cxnId="{5702F47E-37D2-4235-B952-6FA69D86E1C6}">
      <dgm:prSet/>
      <dgm:spPr/>
      <dgm:t>
        <a:bodyPr/>
        <a:lstStyle/>
        <a:p>
          <a:endParaRPr lang="en-US"/>
        </a:p>
      </dgm:t>
    </dgm:pt>
    <dgm:pt modelId="{F6A9B11C-CBE9-4D76-AB49-687E505EE3AA}" type="sibTrans" cxnId="{5702F47E-37D2-4235-B952-6FA69D86E1C6}">
      <dgm:prSet/>
      <dgm:spPr/>
      <dgm:t>
        <a:bodyPr/>
        <a:lstStyle/>
        <a:p>
          <a:endParaRPr lang="en-US"/>
        </a:p>
      </dgm:t>
    </dgm:pt>
    <dgm:pt modelId="{65B8D9A0-D1AB-4071-976A-5EA11D146500}">
      <dgm:prSet/>
      <dgm:spPr/>
      <dgm:t>
        <a:bodyPr/>
        <a:lstStyle/>
        <a:p>
          <a:r>
            <a:rPr lang="en-US" b="1" dirty="0"/>
            <a:t>Business</a:t>
          </a:r>
          <a:endParaRPr lang="en-US" dirty="0"/>
        </a:p>
      </dgm:t>
    </dgm:pt>
    <dgm:pt modelId="{2A85505F-060A-43D2-A740-88BEE676E888}" type="parTrans" cxnId="{4F3B9D36-A475-4EB1-A8D7-C7D04E2375AD}">
      <dgm:prSet/>
      <dgm:spPr/>
      <dgm:t>
        <a:bodyPr/>
        <a:lstStyle/>
        <a:p>
          <a:endParaRPr lang="en-US"/>
        </a:p>
      </dgm:t>
    </dgm:pt>
    <dgm:pt modelId="{972AE08B-76A6-4113-976A-9BB2EC3884EB}" type="sibTrans" cxnId="{4F3B9D36-A475-4EB1-A8D7-C7D04E2375AD}">
      <dgm:prSet/>
      <dgm:spPr/>
      <dgm:t>
        <a:bodyPr/>
        <a:lstStyle/>
        <a:p>
          <a:endParaRPr lang="en-US"/>
        </a:p>
      </dgm:t>
    </dgm:pt>
    <dgm:pt modelId="{2506842F-F5BE-4548-A72A-48B46C0CB400}">
      <dgm:prSet/>
      <dgm:spPr/>
      <dgm:t>
        <a:bodyPr/>
        <a:lstStyle/>
        <a:p>
          <a:r>
            <a:rPr lang="en-US" dirty="0"/>
            <a:t>Counselor’s Report</a:t>
          </a:r>
        </a:p>
      </dgm:t>
    </dgm:pt>
    <dgm:pt modelId="{7E82F518-2CD4-204A-9436-7AC46FF6F2F8}" type="parTrans" cxnId="{7B2AA7B7-77D3-8A4A-8CFE-08B3E2E2176C}">
      <dgm:prSet/>
      <dgm:spPr/>
      <dgm:t>
        <a:bodyPr/>
        <a:lstStyle/>
        <a:p>
          <a:endParaRPr lang="en-US"/>
        </a:p>
      </dgm:t>
    </dgm:pt>
    <dgm:pt modelId="{ECC0873F-1E95-394D-9E51-05C7CB1824A4}" type="sibTrans" cxnId="{7B2AA7B7-77D3-8A4A-8CFE-08B3E2E2176C}">
      <dgm:prSet/>
      <dgm:spPr/>
      <dgm:t>
        <a:bodyPr/>
        <a:lstStyle/>
        <a:p>
          <a:endParaRPr lang="en-US"/>
        </a:p>
      </dgm:t>
    </dgm:pt>
    <dgm:pt modelId="{9A3A2758-2465-6341-AD0C-B6D311982EA5}">
      <dgm:prSet/>
      <dgm:spPr/>
      <dgm:t>
        <a:bodyPr/>
        <a:lstStyle/>
        <a:p>
          <a:r>
            <a:rPr lang="en-US" dirty="0"/>
            <a:t>Modality Balance</a:t>
          </a:r>
        </a:p>
      </dgm:t>
    </dgm:pt>
    <dgm:pt modelId="{F54DEB90-B03D-3A42-8506-C5FDAA27721F}" type="parTrans" cxnId="{C084C03D-2D44-3B49-A4B2-F7AF45BB3990}">
      <dgm:prSet/>
      <dgm:spPr/>
      <dgm:t>
        <a:bodyPr/>
        <a:lstStyle/>
        <a:p>
          <a:endParaRPr lang="en-US"/>
        </a:p>
      </dgm:t>
    </dgm:pt>
    <dgm:pt modelId="{50A8DEE1-6897-1948-8E99-4176B3D90B0A}" type="sibTrans" cxnId="{C084C03D-2D44-3B49-A4B2-F7AF45BB3990}">
      <dgm:prSet/>
      <dgm:spPr/>
      <dgm:t>
        <a:bodyPr/>
        <a:lstStyle/>
        <a:p>
          <a:endParaRPr lang="en-US"/>
        </a:p>
      </dgm:t>
    </dgm:pt>
    <dgm:pt modelId="{BBFA2C18-F6FD-4E5E-B5BA-8A7CEFC5CAFA}">
      <dgm:prSet/>
      <dgm:spPr/>
      <dgm:t>
        <a:bodyPr/>
        <a:lstStyle/>
        <a:p>
          <a:r>
            <a:rPr lang="en-US" dirty="0"/>
            <a:t>Annual Plan and program description in Comprehensive Integrated Plan</a:t>
          </a:r>
        </a:p>
      </dgm:t>
    </dgm:pt>
    <dgm:pt modelId="{1F2AADBD-E170-43DC-A070-A87E4B5B9A3B}" type="parTrans" cxnId="{59A979F7-E430-4AC2-9B05-39D528F61A62}">
      <dgm:prSet/>
      <dgm:spPr/>
      <dgm:t>
        <a:bodyPr/>
        <a:lstStyle/>
        <a:p>
          <a:endParaRPr lang="en-US"/>
        </a:p>
      </dgm:t>
    </dgm:pt>
    <dgm:pt modelId="{CBCEC28D-4816-4FDC-911E-97418EC61AE7}" type="sibTrans" cxnId="{59A979F7-E430-4AC2-9B05-39D528F61A62}">
      <dgm:prSet/>
      <dgm:spPr/>
      <dgm:t>
        <a:bodyPr/>
        <a:lstStyle/>
        <a:p>
          <a:endParaRPr lang="en-US"/>
        </a:p>
      </dgm:t>
    </dgm:pt>
    <dgm:pt modelId="{15B121A7-1FEF-594F-B90A-3403A755FA94}">
      <dgm:prSet/>
      <dgm:spPr/>
      <dgm:t>
        <a:bodyPr/>
        <a:lstStyle/>
        <a:p>
          <a:r>
            <a:rPr lang="en-US" dirty="0">
              <a:solidFill>
                <a:srgbClr val="FF0000"/>
              </a:solidFill>
            </a:rPr>
            <a:t>Fraudulent Students</a:t>
          </a:r>
        </a:p>
      </dgm:t>
    </dgm:pt>
    <dgm:pt modelId="{BC1D7741-50CA-C64F-9A1F-08964CAAA399}" type="parTrans" cxnId="{389A10F1-AB3D-4347-B6CF-E5342B3A87AF}">
      <dgm:prSet/>
      <dgm:spPr/>
      <dgm:t>
        <a:bodyPr/>
        <a:lstStyle/>
        <a:p>
          <a:endParaRPr lang="en-US"/>
        </a:p>
      </dgm:t>
    </dgm:pt>
    <dgm:pt modelId="{FEE2AB3F-CC4B-5A4F-92CB-F85FD363579A}" type="sibTrans" cxnId="{389A10F1-AB3D-4347-B6CF-E5342B3A87AF}">
      <dgm:prSet/>
      <dgm:spPr/>
      <dgm:t>
        <a:bodyPr/>
        <a:lstStyle/>
        <a:p>
          <a:endParaRPr lang="en-US"/>
        </a:p>
      </dgm:t>
    </dgm:pt>
    <dgm:pt modelId="{2871F151-BFAC-2D46-839D-824C915CACF0}">
      <dgm:prSet/>
      <dgm:spPr/>
      <dgm:t>
        <a:bodyPr/>
        <a:lstStyle/>
        <a:p>
          <a:r>
            <a:rPr lang="en-US" dirty="0"/>
            <a:t>SLOs and Curriculum</a:t>
          </a:r>
        </a:p>
      </dgm:t>
    </dgm:pt>
    <dgm:pt modelId="{FD915DA5-94EE-7F4B-AB76-F64D1C1AD4C1}" type="parTrans" cxnId="{E0BE11C4-7104-E34C-83AE-7E225788A12E}">
      <dgm:prSet/>
      <dgm:spPr/>
      <dgm:t>
        <a:bodyPr/>
        <a:lstStyle/>
        <a:p>
          <a:endParaRPr lang="en-US"/>
        </a:p>
      </dgm:t>
    </dgm:pt>
    <dgm:pt modelId="{4F6DDA05-7A7A-2341-9168-B93159E47932}" type="sibTrans" cxnId="{E0BE11C4-7104-E34C-83AE-7E225788A12E}">
      <dgm:prSet/>
      <dgm:spPr/>
      <dgm:t>
        <a:bodyPr/>
        <a:lstStyle/>
        <a:p>
          <a:endParaRPr lang="en-US"/>
        </a:p>
      </dgm:t>
    </dgm:pt>
    <dgm:pt modelId="{47243BD0-5C8C-2D41-9086-AAC5F43B1A15}" type="pres">
      <dgm:prSet presAssocID="{1E676B6C-6D03-47A4-9020-5FF7332DD8E6}" presName="linear" presStyleCnt="0">
        <dgm:presLayoutVars>
          <dgm:animLvl val="lvl"/>
          <dgm:resizeHandles val="exact"/>
        </dgm:presLayoutVars>
      </dgm:prSet>
      <dgm:spPr/>
    </dgm:pt>
    <dgm:pt modelId="{45AA21FA-5FC4-3248-B18C-7586BFE88BB4}" type="pres">
      <dgm:prSet presAssocID="{9C9B7621-F3F4-4AB1-9C84-83EDF11655A2}" presName="parentText" presStyleLbl="node1" presStyleIdx="0" presStyleCnt="2" custLinFactNeighborX="-287" custLinFactNeighborY="122">
        <dgm:presLayoutVars>
          <dgm:chMax val="0"/>
          <dgm:bulletEnabled val="1"/>
        </dgm:presLayoutVars>
      </dgm:prSet>
      <dgm:spPr/>
    </dgm:pt>
    <dgm:pt modelId="{FD48E752-73FE-5746-A5EF-12FE6B286865}" type="pres">
      <dgm:prSet presAssocID="{9C9B7621-F3F4-4AB1-9C84-83EDF11655A2}" presName="childText" presStyleLbl="revTx" presStyleIdx="0" presStyleCnt="2">
        <dgm:presLayoutVars>
          <dgm:bulletEnabled val="1"/>
        </dgm:presLayoutVars>
      </dgm:prSet>
      <dgm:spPr/>
    </dgm:pt>
    <dgm:pt modelId="{D63162E4-6956-0B42-BC30-F13BD4C96F30}" type="pres">
      <dgm:prSet presAssocID="{65B8D9A0-D1AB-4071-976A-5EA11D146500}" presName="parentText" presStyleLbl="node1" presStyleIdx="1" presStyleCnt="2" custLinFactNeighborX="-1167" custLinFactNeighborY="-908">
        <dgm:presLayoutVars>
          <dgm:chMax val="0"/>
          <dgm:bulletEnabled val="1"/>
        </dgm:presLayoutVars>
      </dgm:prSet>
      <dgm:spPr/>
    </dgm:pt>
    <dgm:pt modelId="{13A6FA00-26A1-A742-A08D-D146521B1670}" type="pres">
      <dgm:prSet presAssocID="{65B8D9A0-D1AB-4071-976A-5EA11D146500}" presName="childText" presStyleLbl="revTx" presStyleIdx="1" presStyleCnt="2">
        <dgm:presLayoutVars>
          <dgm:bulletEnabled val="1"/>
        </dgm:presLayoutVars>
      </dgm:prSet>
      <dgm:spPr/>
    </dgm:pt>
  </dgm:ptLst>
  <dgm:cxnLst>
    <dgm:cxn modelId="{09725B20-B60D-294D-8A12-78D4170E3CC7}" type="presOf" srcId="{2871F151-BFAC-2D46-839D-824C915CACF0}" destId="{13A6FA00-26A1-A742-A08D-D146521B1670}" srcOrd="0" destOrd="2" presId="urn:microsoft.com/office/officeart/2005/8/layout/vList2"/>
    <dgm:cxn modelId="{99BE7A35-09D2-804E-AF5A-F89FB2F524B2}" type="presOf" srcId="{9C9B7621-F3F4-4AB1-9C84-83EDF11655A2}" destId="{45AA21FA-5FC4-3248-B18C-7586BFE88BB4}" srcOrd="0" destOrd="0" presId="urn:microsoft.com/office/officeart/2005/8/layout/vList2"/>
    <dgm:cxn modelId="{4F3B9D36-A475-4EB1-A8D7-C7D04E2375AD}" srcId="{1E676B6C-6D03-47A4-9020-5FF7332DD8E6}" destId="{65B8D9A0-D1AB-4071-976A-5EA11D146500}" srcOrd="1" destOrd="0" parTransId="{2A85505F-060A-43D2-A740-88BEE676E888}" sibTransId="{972AE08B-76A6-4113-976A-9BB2EC3884EB}"/>
    <dgm:cxn modelId="{A41FFD3A-FE03-BB46-8837-B7D7A7FFE7FE}" type="presOf" srcId="{9A3A2758-2465-6341-AD0C-B6D311982EA5}" destId="{13A6FA00-26A1-A742-A08D-D146521B1670}" srcOrd="0" destOrd="0" presId="urn:microsoft.com/office/officeart/2005/8/layout/vList2"/>
    <dgm:cxn modelId="{C084C03D-2D44-3B49-A4B2-F7AF45BB3990}" srcId="{65B8D9A0-D1AB-4071-976A-5EA11D146500}" destId="{9A3A2758-2465-6341-AD0C-B6D311982EA5}" srcOrd="0" destOrd="0" parTransId="{F54DEB90-B03D-3A42-8506-C5FDAA27721F}" sibTransId="{50A8DEE1-6897-1948-8E99-4176B3D90B0A}"/>
    <dgm:cxn modelId="{FD704360-3481-E34A-BB91-B7F0B03776DB}" type="presOf" srcId="{1E676B6C-6D03-47A4-9020-5FF7332DD8E6}" destId="{47243BD0-5C8C-2D41-9086-AAC5F43B1A15}" srcOrd="0" destOrd="0" presId="urn:microsoft.com/office/officeart/2005/8/layout/vList2"/>
    <dgm:cxn modelId="{27D7C762-DC91-9F45-B7CB-87AFD3F81824}" type="presOf" srcId="{15B121A7-1FEF-594F-B90A-3403A755FA94}" destId="{FD48E752-73FE-5746-A5EF-12FE6B286865}" srcOrd="0" destOrd="1" presId="urn:microsoft.com/office/officeart/2005/8/layout/vList2"/>
    <dgm:cxn modelId="{5702F47E-37D2-4235-B952-6FA69D86E1C6}" srcId="{1E676B6C-6D03-47A4-9020-5FF7332DD8E6}" destId="{9C9B7621-F3F4-4AB1-9C84-83EDF11655A2}" srcOrd="0" destOrd="0" parTransId="{DF547132-7D32-41F1-9346-A1E404887EE8}" sibTransId="{F6A9B11C-CBE9-4D76-AB49-687E505EE3AA}"/>
    <dgm:cxn modelId="{463082B3-4DA8-4913-8D50-78CEF5DBC755}" type="presOf" srcId="{BBFA2C18-F6FD-4E5E-B5BA-8A7CEFC5CAFA}" destId="{13A6FA00-26A1-A742-A08D-D146521B1670}" srcOrd="0" destOrd="1" presId="urn:microsoft.com/office/officeart/2005/8/layout/vList2"/>
    <dgm:cxn modelId="{7B2AA7B7-77D3-8A4A-8CFE-08B3E2E2176C}" srcId="{9C9B7621-F3F4-4AB1-9C84-83EDF11655A2}" destId="{2506842F-F5BE-4548-A72A-48B46C0CB400}" srcOrd="0" destOrd="0" parTransId="{7E82F518-2CD4-204A-9436-7AC46FF6F2F8}" sibTransId="{ECC0873F-1E95-394D-9E51-05C7CB1824A4}"/>
    <dgm:cxn modelId="{E0BE11C4-7104-E34C-83AE-7E225788A12E}" srcId="{65B8D9A0-D1AB-4071-976A-5EA11D146500}" destId="{2871F151-BFAC-2D46-839D-824C915CACF0}" srcOrd="2" destOrd="0" parTransId="{FD915DA5-94EE-7F4B-AB76-F64D1C1AD4C1}" sibTransId="{4F6DDA05-7A7A-2341-9168-B93159E47932}"/>
    <dgm:cxn modelId="{01E4EBDE-78EE-DB46-AD00-A30105364238}" type="presOf" srcId="{65B8D9A0-D1AB-4071-976A-5EA11D146500}" destId="{D63162E4-6956-0B42-BC30-F13BD4C96F30}" srcOrd="0" destOrd="0" presId="urn:microsoft.com/office/officeart/2005/8/layout/vList2"/>
    <dgm:cxn modelId="{CDA24BE8-E627-7546-9895-0BB4DF077E62}" type="presOf" srcId="{2506842F-F5BE-4548-A72A-48B46C0CB400}" destId="{FD48E752-73FE-5746-A5EF-12FE6B286865}" srcOrd="0" destOrd="0" presId="urn:microsoft.com/office/officeart/2005/8/layout/vList2"/>
    <dgm:cxn modelId="{389A10F1-AB3D-4347-B6CF-E5342B3A87AF}" srcId="{9C9B7621-F3F4-4AB1-9C84-83EDF11655A2}" destId="{15B121A7-1FEF-594F-B90A-3403A755FA94}" srcOrd="1" destOrd="0" parTransId="{BC1D7741-50CA-C64F-9A1F-08964CAAA399}" sibTransId="{FEE2AB3F-CC4B-5A4F-92CB-F85FD363579A}"/>
    <dgm:cxn modelId="{59A979F7-E430-4AC2-9B05-39D528F61A62}" srcId="{65B8D9A0-D1AB-4071-976A-5EA11D146500}" destId="{BBFA2C18-F6FD-4E5E-B5BA-8A7CEFC5CAFA}" srcOrd="1" destOrd="0" parTransId="{1F2AADBD-E170-43DC-A070-A87E4B5B9A3B}" sibTransId="{CBCEC28D-4816-4FDC-911E-97418EC61AE7}"/>
    <dgm:cxn modelId="{B796A191-0396-D84D-BB77-B31BAAC39E55}" type="presParOf" srcId="{47243BD0-5C8C-2D41-9086-AAC5F43B1A15}" destId="{45AA21FA-5FC4-3248-B18C-7586BFE88BB4}" srcOrd="0" destOrd="0" presId="urn:microsoft.com/office/officeart/2005/8/layout/vList2"/>
    <dgm:cxn modelId="{C04F3D88-33BA-3E40-9D4C-979330913BA2}" type="presParOf" srcId="{47243BD0-5C8C-2D41-9086-AAC5F43B1A15}" destId="{FD48E752-73FE-5746-A5EF-12FE6B286865}" srcOrd="1" destOrd="0" presId="urn:microsoft.com/office/officeart/2005/8/layout/vList2"/>
    <dgm:cxn modelId="{192EB7C2-51BE-EC42-B9F4-A0FE06977413}" type="presParOf" srcId="{47243BD0-5C8C-2D41-9086-AAC5F43B1A15}" destId="{D63162E4-6956-0B42-BC30-F13BD4C96F30}" srcOrd="2" destOrd="0" presId="urn:microsoft.com/office/officeart/2005/8/layout/vList2"/>
    <dgm:cxn modelId="{384131A7-F156-CF49-9EEB-CF7C5BCD5DBD}" type="presParOf" srcId="{47243BD0-5C8C-2D41-9086-AAC5F43B1A15}" destId="{13A6FA00-26A1-A742-A08D-D146521B16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676B6C-6D03-47A4-9020-5FF7332DD8E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9B7621-F3F4-4AB1-9C84-83EDF11655A2}">
      <dgm:prSet/>
      <dgm:spPr/>
      <dgm:t>
        <a:bodyPr/>
        <a:lstStyle/>
        <a:p>
          <a:r>
            <a:rPr lang="en-US" b="1" dirty="0"/>
            <a:t>Reports and Announcements</a:t>
          </a:r>
          <a:endParaRPr lang="en-US" dirty="0"/>
        </a:p>
      </dgm:t>
    </dgm:pt>
    <dgm:pt modelId="{DF547132-7D32-41F1-9346-A1E404887EE8}" type="parTrans" cxnId="{5702F47E-37D2-4235-B952-6FA69D86E1C6}">
      <dgm:prSet/>
      <dgm:spPr/>
      <dgm:t>
        <a:bodyPr/>
        <a:lstStyle/>
        <a:p>
          <a:endParaRPr lang="en-US"/>
        </a:p>
      </dgm:t>
    </dgm:pt>
    <dgm:pt modelId="{F6A9B11C-CBE9-4D76-AB49-687E505EE3AA}" type="sibTrans" cxnId="{5702F47E-37D2-4235-B952-6FA69D86E1C6}">
      <dgm:prSet/>
      <dgm:spPr/>
      <dgm:t>
        <a:bodyPr/>
        <a:lstStyle/>
        <a:p>
          <a:endParaRPr lang="en-US"/>
        </a:p>
      </dgm:t>
    </dgm:pt>
    <dgm:pt modelId="{65B8D9A0-D1AB-4071-976A-5EA11D146500}">
      <dgm:prSet/>
      <dgm:spPr/>
      <dgm:t>
        <a:bodyPr/>
        <a:lstStyle/>
        <a:p>
          <a:r>
            <a:rPr lang="en-US" b="1" dirty="0"/>
            <a:t>Business</a:t>
          </a:r>
          <a:endParaRPr lang="en-US" dirty="0"/>
        </a:p>
      </dgm:t>
    </dgm:pt>
    <dgm:pt modelId="{2A85505F-060A-43D2-A740-88BEE676E888}" type="parTrans" cxnId="{4F3B9D36-A475-4EB1-A8D7-C7D04E2375AD}">
      <dgm:prSet/>
      <dgm:spPr/>
      <dgm:t>
        <a:bodyPr/>
        <a:lstStyle/>
        <a:p>
          <a:endParaRPr lang="en-US"/>
        </a:p>
      </dgm:t>
    </dgm:pt>
    <dgm:pt modelId="{972AE08B-76A6-4113-976A-9BB2EC3884EB}" type="sibTrans" cxnId="{4F3B9D36-A475-4EB1-A8D7-C7D04E2375AD}">
      <dgm:prSet/>
      <dgm:spPr/>
      <dgm:t>
        <a:bodyPr/>
        <a:lstStyle/>
        <a:p>
          <a:endParaRPr lang="en-US"/>
        </a:p>
      </dgm:t>
    </dgm:pt>
    <dgm:pt modelId="{2506842F-F5BE-4548-A72A-48B46C0CB400}">
      <dgm:prSet/>
      <dgm:spPr/>
      <dgm:t>
        <a:bodyPr/>
        <a:lstStyle/>
        <a:p>
          <a:r>
            <a:rPr lang="en-US" dirty="0"/>
            <a:t>Counselor’s Report</a:t>
          </a:r>
        </a:p>
      </dgm:t>
    </dgm:pt>
    <dgm:pt modelId="{7E82F518-2CD4-204A-9436-7AC46FF6F2F8}" type="parTrans" cxnId="{7B2AA7B7-77D3-8A4A-8CFE-08B3E2E2176C}">
      <dgm:prSet/>
      <dgm:spPr/>
      <dgm:t>
        <a:bodyPr/>
        <a:lstStyle/>
        <a:p>
          <a:endParaRPr lang="en-US"/>
        </a:p>
      </dgm:t>
    </dgm:pt>
    <dgm:pt modelId="{ECC0873F-1E95-394D-9E51-05C7CB1824A4}" type="sibTrans" cxnId="{7B2AA7B7-77D3-8A4A-8CFE-08B3E2E2176C}">
      <dgm:prSet/>
      <dgm:spPr/>
      <dgm:t>
        <a:bodyPr/>
        <a:lstStyle/>
        <a:p>
          <a:endParaRPr lang="en-US"/>
        </a:p>
      </dgm:t>
    </dgm:pt>
    <dgm:pt modelId="{9A3A2758-2465-6341-AD0C-B6D311982EA5}">
      <dgm:prSet/>
      <dgm:spPr/>
      <dgm:t>
        <a:bodyPr/>
        <a:lstStyle/>
        <a:p>
          <a:r>
            <a:rPr lang="en-US" dirty="0"/>
            <a:t>Modality Balance</a:t>
          </a:r>
        </a:p>
      </dgm:t>
    </dgm:pt>
    <dgm:pt modelId="{F54DEB90-B03D-3A42-8506-C5FDAA27721F}" type="parTrans" cxnId="{C084C03D-2D44-3B49-A4B2-F7AF45BB3990}">
      <dgm:prSet/>
      <dgm:spPr/>
      <dgm:t>
        <a:bodyPr/>
        <a:lstStyle/>
        <a:p>
          <a:endParaRPr lang="en-US"/>
        </a:p>
      </dgm:t>
    </dgm:pt>
    <dgm:pt modelId="{50A8DEE1-6897-1948-8E99-4176B3D90B0A}" type="sibTrans" cxnId="{C084C03D-2D44-3B49-A4B2-F7AF45BB3990}">
      <dgm:prSet/>
      <dgm:spPr/>
      <dgm:t>
        <a:bodyPr/>
        <a:lstStyle/>
        <a:p>
          <a:endParaRPr lang="en-US"/>
        </a:p>
      </dgm:t>
    </dgm:pt>
    <dgm:pt modelId="{15B121A7-1FEF-594F-B90A-3403A755FA94}">
      <dgm:prSet/>
      <dgm:spPr/>
      <dgm:t>
        <a:bodyPr/>
        <a:lstStyle/>
        <a:p>
          <a:r>
            <a:rPr lang="en-US" dirty="0"/>
            <a:t>Fraudulent Students</a:t>
          </a:r>
        </a:p>
      </dgm:t>
    </dgm:pt>
    <dgm:pt modelId="{BC1D7741-50CA-C64F-9A1F-08964CAAA399}" type="parTrans" cxnId="{389A10F1-AB3D-4347-B6CF-E5342B3A87AF}">
      <dgm:prSet/>
      <dgm:spPr/>
      <dgm:t>
        <a:bodyPr/>
        <a:lstStyle/>
        <a:p>
          <a:endParaRPr lang="en-US"/>
        </a:p>
      </dgm:t>
    </dgm:pt>
    <dgm:pt modelId="{FEE2AB3F-CC4B-5A4F-92CB-F85FD363579A}" type="sibTrans" cxnId="{389A10F1-AB3D-4347-B6CF-E5342B3A87AF}">
      <dgm:prSet/>
      <dgm:spPr/>
      <dgm:t>
        <a:bodyPr/>
        <a:lstStyle/>
        <a:p>
          <a:endParaRPr lang="en-US"/>
        </a:p>
      </dgm:t>
    </dgm:pt>
    <dgm:pt modelId="{2871F151-BFAC-2D46-839D-824C915CACF0}">
      <dgm:prSet/>
      <dgm:spPr/>
      <dgm:t>
        <a:bodyPr/>
        <a:lstStyle/>
        <a:p>
          <a:r>
            <a:rPr lang="en-US" dirty="0"/>
            <a:t>SLOs and Curriculum</a:t>
          </a:r>
        </a:p>
      </dgm:t>
    </dgm:pt>
    <dgm:pt modelId="{FD915DA5-94EE-7F4B-AB76-F64D1C1AD4C1}" type="parTrans" cxnId="{E0BE11C4-7104-E34C-83AE-7E225788A12E}">
      <dgm:prSet/>
      <dgm:spPr/>
    </dgm:pt>
    <dgm:pt modelId="{4F6DDA05-7A7A-2341-9168-B93159E47932}" type="sibTrans" cxnId="{E0BE11C4-7104-E34C-83AE-7E225788A12E}">
      <dgm:prSet/>
      <dgm:spPr/>
    </dgm:pt>
    <dgm:pt modelId="{1C48CBC0-29D4-984C-92C3-65051295E75D}">
      <dgm:prSet/>
      <dgm:spPr/>
      <dgm:t>
        <a:bodyPr/>
        <a:lstStyle/>
        <a:p>
          <a:r>
            <a:rPr lang="en-US" dirty="0">
              <a:solidFill>
                <a:srgbClr val="FF0000"/>
              </a:solidFill>
            </a:rPr>
            <a:t>Annual Plan and program description in Comprehensive Integrated Plan</a:t>
          </a:r>
          <a:endParaRPr lang="en-US" dirty="0"/>
        </a:p>
      </dgm:t>
    </dgm:pt>
    <dgm:pt modelId="{F08D0E75-1AD7-2348-AB34-237BD9DFB727}" type="parTrans" cxnId="{17A6991C-2319-8843-9A5A-571D3CAFB55E}">
      <dgm:prSet/>
      <dgm:spPr/>
    </dgm:pt>
    <dgm:pt modelId="{118B3DE1-F26C-1D44-A9C4-2433E18E7EDB}" type="sibTrans" cxnId="{17A6991C-2319-8843-9A5A-571D3CAFB55E}">
      <dgm:prSet/>
      <dgm:spPr/>
    </dgm:pt>
    <dgm:pt modelId="{47243BD0-5C8C-2D41-9086-AAC5F43B1A15}" type="pres">
      <dgm:prSet presAssocID="{1E676B6C-6D03-47A4-9020-5FF7332DD8E6}" presName="linear" presStyleCnt="0">
        <dgm:presLayoutVars>
          <dgm:animLvl val="lvl"/>
          <dgm:resizeHandles val="exact"/>
        </dgm:presLayoutVars>
      </dgm:prSet>
      <dgm:spPr/>
    </dgm:pt>
    <dgm:pt modelId="{45AA21FA-5FC4-3248-B18C-7586BFE88BB4}" type="pres">
      <dgm:prSet presAssocID="{9C9B7621-F3F4-4AB1-9C84-83EDF11655A2}" presName="parentText" presStyleLbl="node1" presStyleIdx="0" presStyleCnt="2" custLinFactNeighborX="-287" custLinFactNeighborY="122">
        <dgm:presLayoutVars>
          <dgm:chMax val="0"/>
          <dgm:bulletEnabled val="1"/>
        </dgm:presLayoutVars>
      </dgm:prSet>
      <dgm:spPr/>
    </dgm:pt>
    <dgm:pt modelId="{FD48E752-73FE-5746-A5EF-12FE6B286865}" type="pres">
      <dgm:prSet presAssocID="{9C9B7621-F3F4-4AB1-9C84-83EDF11655A2}" presName="childText" presStyleLbl="revTx" presStyleIdx="0" presStyleCnt="2">
        <dgm:presLayoutVars>
          <dgm:bulletEnabled val="1"/>
        </dgm:presLayoutVars>
      </dgm:prSet>
      <dgm:spPr/>
    </dgm:pt>
    <dgm:pt modelId="{D63162E4-6956-0B42-BC30-F13BD4C96F30}" type="pres">
      <dgm:prSet presAssocID="{65B8D9A0-D1AB-4071-976A-5EA11D146500}" presName="parentText" presStyleLbl="node1" presStyleIdx="1" presStyleCnt="2" custLinFactNeighborX="-1167" custLinFactNeighborY="-908">
        <dgm:presLayoutVars>
          <dgm:chMax val="0"/>
          <dgm:bulletEnabled val="1"/>
        </dgm:presLayoutVars>
      </dgm:prSet>
      <dgm:spPr/>
    </dgm:pt>
    <dgm:pt modelId="{13A6FA00-26A1-A742-A08D-D146521B1670}" type="pres">
      <dgm:prSet presAssocID="{65B8D9A0-D1AB-4071-976A-5EA11D146500}" presName="childText" presStyleLbl="revTx" presStyleIdx="1" presStyleCnt="2">
        <dgm:presLayoutVars>
          <dgm:bulletEnabled val="1"/>
        </dgm:presLayoutVars>
      </dgm:prSet>
      <dgm:spPr/>
    </dgm:pt>
  </dgm:ptLst>
  <dgm:cxnLst>
    <dgm:cxn modelId="{17A6991C-2319-8843-9A5A-571D3CAFB55E}" srcId="{65B8D9A0-D1AB-4071-976A-5EA11D146500}" destId="{1C48CBC0-29D4-984C-92C3-65051295E75D}" srcOrd="1" destOrd="0" parTransId="{F08D0E75-1AD7-2348-AB34-237BD9DFB727}" sibTransId="{118B3DE1-F26C-1D44-A9C4-2433E18E7EDB}"/>
    <dgm:cxn modelId="{09725B20-B60D-294D-8A12-78D4170E3CC7}" type="presOf" srcId="{2871F151-BFAC-2D46-839D-824C915CACF0}" destId="{13A6FA00-26A1-A742-A08D-D146521B1670}" srcOrd="0" destOrd="2" presId="urn:microsoft.com/office/officeart/2005/8/layout/vList2"/>
    <dgm:cxn modelId="{99BE7A35-09D2-804E-AF5A-F89FB2F524B2}" type="presOf" srcId="{9C9B7621-F3F4-4AB1-9C84-83EDF11655A2}" destId="{45AA21FA-5FC4-3248-B18C-7586BFE88BB4}" srcOrd="0" destOrd="0" presId="urn:microsoft.com/office/officeart/2005/8/layout/vList2"/>
    <dgm:cxn modelId="{4F3B9D36-A475-4EB1-A8D7-C7D04E2375AD}" srcId="{1E676B6C-6D03-47A4-9020-5FF7332DD8E6}" destId="{65B8D9A0-D1AB-4071-976A-5EA11D146500}" srcOrd="1" destOrd="0" parTransId="{2A85505F-060A-43D2-A740-88BEE676E888}" sibTransId="{972AE08B-76A6-4113-976A-9BB2EC3884EB}"/>
    <dgm:cxn modelId="{A41FFD3A-FE03-BB46-8837-B7D7A7FFE7FE}" type="presOf" srcId="{9A3A2758-2465-6341-AD0C-B6D311982EA5}" destId="{13A6FA00-26A1-A742-A08D-D146521B1670}" srcOrd="0" destOrd="0" presId="urn:microsoft.com/office/officeart/2005/8/layout/vList2"/>
    <dgm:cxn modelId="{C084C03D-2D44-3B49-A4B2-F7AF45BB3990}" srcId="{65B8D9A0-D1AB-4071-976A-5EA11D146500}" destId="{9A3A2758-2465-6341-AD0C-B6D311982EA5}" srcOrd="0" destOrd="0" parTransId="{F54DEB90-B03D-3A42-8506-C5FDAA27721F}" sibTransId="{50A8DEE1-6897-1948-8E99-4176B3D90B0A}"/>
    <dgm:cxn modelId="{FD704360-3481-E34A-BB91-B7F0B03776DB}" type="presOf" srcId="{1E676B6C-6D03-47A4-9020-5FF7332DD8E6}" destId="{47243BD0-5C8C-2D41-9086-AAC5F43B1A15}" srcOrd="0" destOrd="0" presId="urn:microsoft.com/office/officeart/2005/8/layout/vList2"/>
    <dgm:cxn modelId="{27D7C762-DC91-9F45-B7CB-87AFD3F81824}" type="presOf" srcId="{15B121A7-1FEF-594F-B90A-3403A755FA94}" destId="{FD48E752-73FE-5746-A5EF-12FE6B286865}" srcOrd="0" destOrd="1" presId="urn:microsoft.com/office/officeart/2005/8/layout/vList2"/>
    <dgm:cxn modelId="{5702F47E-37D2-4235-B952-6FA69D86E1C6}" srcId="{1E676B6C-6D03-47A4-9020-5FF7332DD8E6}" destId="{9C9B7621-F3F4-4AB1-9C84-83EDF11655A2}" srcOrd="0" destOrd="0" parTransId="{DF547132-7D32-41F1-9346-A1E404887EE8}" sibTransId="{F6A9B11C-CBE9-4D76-AB49-687E505EE3AA}"/>
    <dgm:cxn modelId="{7B2AA7B7-77D3-8A4A-8CFE-08B3E2E2176C}" srcId="{9C9B7621-F3F4-4AB1-9C84-83EDF11655A2}" destId="{2506842F-F5BE-4548-A72A-48B46C0CB400}" srcOrd="0" destOrd="0" parTransId="{7E82F518-2CD4-204A-9436-7AC46FF6F2F8}" sibTransId="{ECC0873F-1E95-394D-9E51-05C7CB1824A4}"/>
    <dgm:cxn modelId="{E0BE11C4-7104-E34C-83AE-7E225788A12E}" srcId="{65B8D9A0-D1AB-4071-976A-5EA11D146500}" destId="{2871F151-BFAC-2D46-839D-824C915CACF0}" srcOrd="2" destOrd="0" parTransId="{FD915DA5-94EE-7F4B-AB76-F64D1C1AD4C1}" sibTransId="{4F6DDA05-7A7A-2341-9168-B93159E47932}"/>
    <dgm:cxn modelId="{231307DB-69C1-0849-A195-C6FBCF8505F4}" type="presOf" srcId="{1C48CBC0-29D4-984C-92C3-65051295E75D}" destId="{13A6FA00-26A1-A742-A08D-D146521B1670}" srcOrd="0" destOrd="1" presId="urn:microsoft.com/office/officeart/2005/8/layout/vList2"/>
    <dgm:cxn modelId="{01E4EBDE-78EE-DB46-AD00-A30105364238}" type="presOf" srcId="{65B8D9A0-D1AB-4071-976A-5EA11D146500}" destId="{D63162E4-6956-0B42-BC30-F13BD4C96F30}" srcOrd="0" destOrd="0" presId="urn:microsoft.com/office/officeart/2005/8/layout/vList2"/>
    <dgm:cxn modelId="{CDA24BE8-E627-7546-9895-0BB4DF077E62}" type="presOf" srcId="{2506842F-F5BE-4548-A72A-48B46C0CB400}" destId="{FD48E752-73FE-5746-A5EF-12FE6B286865}" srcOrd="0" destOrd="0" presId="urn:microsoft.com/office/officeart/2005/8/layout/vList2"/>
    <dgm:cxn modelId="{389A10F1-AB3D-4347-B6CF-E5342B3A87AF}" srcId="{9C9B7621-F3F4-4AB1-9C84-83EDF11655A2}" destId="{15B121A7-1FEF-594F-B90A-3403A755FA94}" srcOrd="1" destOrd="0" parTransId="{BC1D7741-50CA-C64F-9A1F-08964CAAA399}" sibTransId="{FEE2AB3F-CC4B-5A4F-92CB-F85FD363579A}"/>
    <dgm:cxn modelId="{B796A191-0396-D84D-BB77-B31BAAC39E55}" type="presParOf" srcId="{47243BD0-5C8C-2D41-9086-AAC5F43B1A15}" destId="{45AA21FA-5FC4-3248-B18C-7586BFE88BB4}" srcOrd="0" destOrd="0" presId="urn:microsoft.com/office/officeart/2005/8/layout/vList2"/>
    <dgm:cxn modelId="{C04F3D88-33BA-3E40-9D4C-979330913BA2}" type="presParOf" srcId="{47243BD0-5C8C-2D41-9086-AAC5F43B1A15}" destId="{FD48E752-73FE-5746-A5EF-12FE6B286865}" srcOrd="1" destOrd="0" presId="urn:microsoft.com/office/officeart/2005/8/layout/vList2"/>
    <dgm:cxn modelId="{192EB7C2-51BE-EC42-B9F4-A0FE06977413}" type="presParOf" srcId="{47243BD0-5C8C-2D41-9086-AAC5F43B1A15}" destId="{D63162E4-6956-0B42-BC30-F13BD4C96F30}" srcOrd="2" destOrd="0" presId="urn:microsoft.com/office/officeart/2005/8/layout/vList2"/>
    <dgm:cxn modelId="{384131A7-F156-CF49-9EEB-CF7C5BCD5DBD}" type="presParOf" srcId="{47243BD0-5C8C-2D41-9086-AAC5F43B1A15}" destId="{13A6FA00-26A1-A742-A08D-D146521B16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A21FA-5FC4-3248-B18C-7586BFE88BB4}">
      <dsp:nvSpPr>
        <dsp:cNvPr id="0" name=""/>
        <dsp:cNvSpPr/>
      </dsp:nvSpPr>
      <dsp:spPr>
        <a:xfrm>
          <a:off x="0" y="4013"/>
          <a:ext cx="11491783" cy="959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Reports and Announcements</a:t>
          </a:r>
          <a:endParaRPr lang="en-US" sz="4000" kern="1200" dirty="0"/>
        </a:p>
      </dsp:txBody>
      <dsp:txXfrm>
        <a:off x="46834" y="50847"/>
        <a:ext cx="11398115" cy="865732"/>
      </dsp:txXfrm>
    </dsp:sp>
    <dsp:sp modelId="{FD48E752-73FE-5746-A5EF-12FE6B286865}">
      <dsp:nvSpPr>
        <dsp:cNvPr id="0" name=""/>
        <dsp:cNvSpPr/>
      </dsp:nvSpPr>
      <dsp:spPr>
        <a:xfrm>
          <a:off x="0" y="962099"/>
          <a:ext cx="11491783"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Counselor’s Report</a:t>
          </a:r>
        </a:p>
        <a:p>
          <a:pPr marL="285750" lvl="1" indent="-285750" algn="l" defTabSz="1377950">
            <a:lnSpc>
              <a:spcPct val="90000"/>
            </a:lnSpc>
            <a:spcBef>
              <a:spcPct val="0"/>
            </a:spcBef>
            <a:spcAft>
              <a:spcPct val="20000"/>
            </a:spcAft>
            <a:buChar char="•"/>
          </a:pPr>
          <a:r>
            <a:rPr lang="en-US" sz="3100" kern="1200" dirty="0"/>
            <a:t>Fraudulent Students</a:t>
          </a:r>
        </a:p>
      </dsp:txBody>
      <dsp:txXfrm>
        <a:off x="0" y="962099"/>
        <a:ext cx="11491783" cy="1076400"/>
      </dsp:txXfrm>
    </dsp:sp>
    <dsp:sp modelId="{D63162E4-6956-0B42-BC30-F13BD4C96F30}">
      <dsp:nvSpPr>
        <dsp:cNvPr id="0" name=""/>
        <dsp:cNvSpPr/>
      </dsp:nvSpPr>
      <dsp:spPr>
        <a:xfrm>
          <a:off x="0" y="2020080"/>
          <a:ext cx="11491783" cy="9594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Business</a:t>
          </a:r>
          <a:endParaRPr lang="en-US" sz="4000" kern="1200" dirty="0"/>
        </a:p>
      </dsp:txBody>
      <dsp:txXfrm>
        <a:off x="46834" y="2066914"/>
        <a:ext cx="11398115" cy="865732"/>
      </dsp:txXfrm>
    </dsp:sp>
    <dsp:sp modelId="{13A6FA00-26A1-A742-A08D-D146521B1670}">
      <dsp:nvSpPr>
        <dsp:cNvPr id="0" name=""/>
        <dsp:cNvSpPr/>
      </dsp:nvSpPr>
      <dsp:spPr>
        <a:xfrm>
          <a:off x="0" y="2997900"/>
          <a:ext cx="11491783" cy="202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Modality Balance</a:t>
          </a:r>
        </a:p>
        <a:p>
          <a:pPr marL="285750" lvl="1" indent="-285750" algn="l" defTabSz="1377950">
            <a:lnSpc>
              <a:spcPct val="90000"/>
            </a:lnSpc>
            <a:spcBef>
              <a:spcPct val="0"/>
            </a:spcBef>
            <a:spcAft>
              <a:spcPct val="20000"/>
            </a:spcAft>
            <a:buChar char="•"/>
          </a:pPr>
          <a:r>
            <a:rPr lang="en-US" sz="3100" kern="1200" dirty="0"/>
            <a:t>Annual Plan and program description in Comprehensive Integrated Plan</a:t>
          </a:r>
        </a:p>
        <a:p>
          <a:pPr marL="285750" lvl="1" indent="-285750" algn="l" defTabSz="1377950">
            <a:lnSpc>
              <a:spcPct val="90000"/>
            </a:lnSpc>
            <a:spcBef>
              <a:spcPct val="0"/>
            </a:spcBef>
            <a:spcAft>
              <a:spcPct val="20000"/>
            </a:spcAft>
            <a:buChar char="•"/>
          </a:pPr>
          <a:r>
            <a:rPr lang="en-US" sz="3100" kern="1200" dirty="0"/>
            <a:t>SLOs and Curriculum</a:t>
          </a:r>
        </a:p>
      </dsp:txBody>
      <dsp:txXfrm>
        <a:off x="0" y="2997900"/>
        <a:ext cx="11491783" cy="2028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A21FA-5FC4-3248-B18C-7586BFE88BB4}">
      <dsp:nvSpPr>
        <dsp:cNvPr id="0" name=""/>
        <dsp:cNvSpPr/>
      </dsp:nvSpPr>
      <dsp:spPr>
        <a:xfrm>
          <a:off x="0" y="4013"/>
          <a:ext cx="11491783" cy="959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Reports and Announcements</a:t>
          </a:r>
          <a:endParaRPr lang="en-US" sz="4000" kern="1200" dirty="0"/>
        </a:p>
      </dsp:txBody>
      <dsp:txXfrm>
        <a:off x="46834" y="50847"/>
        <a:ext cx="11398115" cy="865732"/>
      </dsp:txXfrm>
    </dsp:sp>
    <dsp:sp modelId="{FD48E752-73FE-5746-A5EF-12FE6B286865}">
      <dsp:nvSpPr>
        <dsp:cNvPr id="0" name=""/>
        <dsp:cNvSpPr/>
      </dsp:nvSpPr>
      <dsp:spPr>
        <a:xfrm>
          <a:off x="0" y="962099"/>
          <a:ext cx="11491783"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Counselor’s Report</a:t>
          </a:r>
        </a:p>
        <a:p>
          <a:pPr marL="285750" lvl="1" indent="-285750" algn="l" defTabSz="1377950">
            <a:lnSpc>
              <a:spcPct val="90000"/>
            </a:lnSpc>
            <a:spcBef>
              <a:spcPct val="0"/>
            </a:spcBef>
            <a:spcAft>
              <a:spcPct val="20000"/>
            </a:spcAft>
            <a:buChar char="•"/>
          </a:pPr>
          <a:r>
            <a:rPr lang="en-US" sz="3100" kern="1200" dirty="0">
              <a:solidFill>
                <a:srgbClr val="FF0000"/>
              </a:solidFill>
            </a:rPr>
            <a:t>Fraudulent Students</a:t>
          </a:r>
        </a:p>
      </dsp:txBody>
      <dsp:txXfrm>
        <a:off x="0" y="962099"/>
        <a:ext cx="11491783" cy="1076400"/>
      </dsp:txXfrm>
    </dsp:sp>
    <dsp:sp modelId="{D63162E4-6956-0B42-BC30-F13BD4C96F30}">
      <dsp:nvSpPr>
        <dsp:cNvPr id="0" name=""/>
        <dsp:cNvSpPr/>
      </dsp:nvSpPr>
      <dsp:spPr>
        <a:xfrm>
          <a:off x="0" y="2020080"/>
          <a:ext cx="11491783" cy="9594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Business</a:t>
          </a:r>
          <a:endParaRPr lang="en-US" sz="4000" kern="1200" dirty="0"/>
        </a:p>
      </dsp:txBody>
      <dsp:txXfrm>
        <a:off x="46834" y="2066914"/>
        <a:ext cx="11398115" cy="865732"/>
      </dsp:txXfrm>
    </dsp:sp>
    <dsp:sp modelId="{13A6FA00-26A1-A742-A08D-D146521B1670}">
      <dsp:nvSpPr>
        <dsp:cNvPr id="0" name=""/>
        <dsp:cNvSpPr/>
      </dsp:nvSpPr>
      <dsp:spPr>
        <a:xfrm>
          <a:off x="0" y="2997900"/>
          <a:ext cx="11491783" cy="202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Modality Balance</a:t>
          </a:r>
        </a:p>
        <a:p>
          <a:pPr marL="285750" lvl="1" indent="-285750" algn="l" defTabSz="1377950">
            <a:lnSpc>
              <a:spcPct val="90000"/>
            </a:lnSpc>
            <a:spcBef>
              <a:spcPct val="0"/>
            </a:spcBef>
            <a:spcAft>
              <a:spcPct val="20000"/>
            </a:spcAft>
            <a:buChar char="•"/>
          </a:pPr>
          <a:r>
            <a:rPr lang="en-US" sz="3100" kern="1200" dirty="0"/>
            <a:t>Annual Plan and program description in Comprehensive Integrated Plan</a:t>
          </a:r>
        </a:p>
        <a:p>
          <a:pPr marL="285750" lvl="1" indent="-285750" algn="l" defTabSz="1377950">
            <a:lnSpc>
              <a:spcPct val="90000"/>
            </a:lnSpc>
            <a:spcBef>
              <a:spcPct val="0"/>
            </a:spcBef>
            <a:spcAft>
              <a:spcPct val="20000"/>
            </a:spcAft>
            <a:buChar char="•"/>
          </a:pPr>
          <a:r>
            <a:rPr lang="en-US" sz="3100" kern="1200" dirty="0"/>
            <a:t>SLOs and Curriculum</a:t>
          </a:r>
        </a:p>
      </dsp:txBody>
      <dsp:txXfrm>
        <a:off x="0" y="2997900"/>
        <a:ext cx="11491783" cy="2028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A21FA-5FC4-3248-B18C-7586BFE88BB4}">
      <dsp:nvSpPr>
        <dsp:cNvPr id="0" name=""/>
        <dsp:cNvSpPr/>
      </dsp:nvSpPr>
      <dsp:spPr>
        <a:xfrm>
          <a:off x="0" y="4013"/>
          <a:ext cx="11491783" cy="959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Reports and Announcements</a:t>
          </a:r>
          <a:endParaRPr lang="en-US" sz="4000" kern="1200" dirty="0"/>
        </a:p>
      </dsp:txBody>
      <dsp:txXfrm>
        <a:off x="46834" y="50847"/>
        <a:ext cx="11398115" cy="865732"/>
      </dsp:txXfrm>
    </dsp:sp>
    <dsp:sp modelId="{FD48E752-73FE-5746-A5EF-12FE6B286865}">
      <dsp:nvSpPr>
        <dsp:cNvPr id="0" name=""/>
        <dsp:cNvSpPr/>
      </dsp:nvSpPr>
      <dsp:spPr>
        <a:xfrm>
          <a:off x="0" y="962099"/>
          <a:ext cx="11491783"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Counselor’s Report</a:t>
          </a:r>
        </a:p>
        <a:p>
          <a:pPr marL="285750" lvl="1" indent="-285750" algn="l" defTabSz="1377950">
            <a:lnSpc>
              <a:spcPct val="90000"/>
            </a:lnSpc>
            <a:spcBef>
              <a:spcPct val="0"/>
            </a:spcBef>
            <a:spcAft>
              <a:spcPct val="20000"/>
            </a:spcAft>
            <a:buChar char="•"/>
          </a:pPr>
          <a:r>
            <a:rPr lang="en-US" sz="3100" kern="1200" dirty="0"/>
            <a:t>Fraudulent Students</a:t>
          </a:r>
        </a:p>
      </dsp:txBody>
      <dsp:txXfrm>
        <a:off x="0" y="962099"/>
        <a:ext cx="11491783" cy="1076400"/>
      </dsp:txXfrm>
    </dsp:sp>
    <dsp:sp modelId="{D63162E4-6956-0B42-BC30-F13BD4C96F30}">
      <dsp:nvSpPr>
        <dsp:cNvPr id="0" name=""/>
        <dsp:cNvSpPr/>
      </dsp:nvSpPr>
      <dsp:spPr>
        <a:xfrm>
          <a:off x="0" y="2020080"/>
          <a:ext cx="11491783" cy="9594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Business</a:t>
          </a:r>
          <a:endParaRPr lang="en-US" sz="4000" kern="1200" dirty="0"/>
        </a:p>
      </dsp:txBody>
      <dsp:txXfrm>
        <a:off x="46834" y="2066914"/>
        <a:ext cx="11398115" cy="865732"/>
      </dsp:txXfrm>
    </dsp:sp>
    <dsp:sp modelId="{13A6FA00-26A1-A742-A08D-D146521B1670}">
      <dsp:nvSpPr>
        <dsp:cNvPr id="0" name=""/>
        <dsp:cNvSpPr/>
      </dsp:nvSpPr>
      <dsp:spPr>
        <a:xfrm>
          <a:off x="0" y="2997900"/>
          <a:ext cx="11491783" cy="202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Modality Balance</a:t>
          </a:r>
        </a:p>
        <a:p>
          <a:pPr marL="285750" lvl="1" indent="-285750" algn="l" defTabSz="1377950">
            <a:lnSpc>
              <a:spcPct val="90000"/>
            </a:lnSpc>
            <a:spcBef>
              <a:spcPct val="0"/>
            </a:spcBef>
            <a:spcAft>
              <a:spcPct val="20000"/>
            </a:spcAft>
            <a:buChar char="•"/>
          </a:pPr>
          <a:r>
            <a:rPr lang="en-US" sz="3100" kern="1200" dirty="0">
              <a:solidFill>
                <a:srgbClr val="FF0000"/>
              </a:solidFill>
            </a:rPr>
            <a:t>Annual Plan and program description in Comprehensive Integrated Plan</a:t>
          </a:r>
          <a:endParaRPr lang="en-US" sz="3100" kern="1200" dirty="0"/>
        </a:p>
        <a:p>
          <a:pPr marL="285750" lvl="1" indent="-285750" algn="l" defTabSz="1377950">
            <a:lnSpc>
              <a:spcPct val="90000"/>
            </a:lnSpc>
            <a:spcBef>
              <a:spcPct val="0"/>
            </a:spcBef>
            <a:spcAft>
              <a:spcPct val="20000"/>
            </a:spcAft>
            <a:buChar char="•"/>
          </a:pPr>
          <a:r>
            <a:rPr lang="en-US" sz="3100" kern="1200" dirty="0"/>
            <a:t>SLOs and Curriculum</a:t>
          </a:r>
        </a:p>
      </dsp:txBody>
      <dsp:txXfrm>
        <a:off x="0" y="2997900"/>
        <a:ext cx="11491783" cy="20286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4/9/2024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4/9/2024</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4/9/2024</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www.elcamino.edu/support/careers" TargetMode="External"/><Relationship Id="rId2" Type="http://schemas.openxmlformats.org/officeDocument/2006/relationships/hyperlink" Target="https://www.elcamino.edu/academics/transfer-center/events-and-workshops/index.aspx" TargetMode="External"/><Relationship Id="rId1" Type="http://schemas.openxmlformats.org/officeDocument/2006/relationships/slideLayout" Target="../slideLayouts/slideLayout2.xml"/><Relationship Id="rId4" Type="http://schemas.openxmlformats.org/officeDocument/2006/relationships/hyperlink" Target="https://www.elcamino.edu/support/counseling/appointments.aspx"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kern="1200" dirty="0">
                <a:solidFill>
                  <a:srgbClr val="FFFFFF"/>
                </a:solidFill>
                <a:latin typeface="+mj-lt"/>
                <a:ea typeface="+mj-ea"/>
                <a:cs typeface="+mj-cs"/>
              </a:rPr>
              <a:t>History</a:t>
            </a: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456522" y="5633765"/>
            <a:ext cx="3408555" cy="873612"/>
          </a:xfrm>
        </p:spPr>
        <p:txBody>
          <a:bodyPr vert="horz" lIns="91440" tIns="45720" rIns="91440" bIns="45720" rtlCol="0" anchor="ctr">
            <a:normAutofit/>
          </a:bodyPr>
          <a:lstStyle/>
          <a:p>
            <a:pPr marL="0" indent="0">
              <a:buNone/>
            </a:pPr>
            <a:r>
              <a:rPr lang="en-US" sz="2400" kern="1200" dirty="0">
                <a:solidFill>
                  <a:srgbClr val="FFFFFF"/>
                </a:solidFill>
                <a:latin typeface="+mn-lt"/>
                <a:ea typeface="+mn-ea"/>
                <a:cs typeface="+mn-cs"/>
              </a:rPr>
              <a:t>Thursday, March 19</a:t>
            </a:r>
            <a:r>
              <a:rPr lang="en-US" sz="2400" dirty="0">
                <a:solidFill>
                  <a:srgbClr val="FFFFFF"/>
                </a:solidFill>
              </a:rPr>
              <a:t>, 2024</a:t>
            </a:r>
            <a:endParaRPr lang="en-US" sz="2400" kern="1200" dirty="0">
              <a:solidFill>
                <a:srgbClr val="FFFFFF"/>
              </a:solidFill>
              <a:latin typeface="+mn-lt"/>
              <a:ea typeface="+mn-ea"/>
              <a:cs typeface="+mn-cs"/>
            </a:endParaRPr>
          </a:p>
        </p:txBody>
      </p:sp>
      <p:pic>
        <p:nvPicPr>
          <p:cNvPr id="3" name="Picture 2" descr="Sacramento City College Political Science">
            <a:extLst>
              <a:ext uri="{FF2B5EF4-FFF2-40B4-BE49-F238E27FC236}">
                <a16:creationId xmlns:a16="http://schemas.microsoft.com/office/drawing/2014/main" id="{A58156EC-7C95-1453-4658-1C96317C8E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532"/>
          <a:stretch/>
        </p:blipFill>
        <p:spPr bwMode="auto">
          <a:xfrm>
            <a:off x="8" y="0"/>
            <a:ext cx="12191994" cy="5315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21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83059" y="339680"/>
            <a:ext cx="10044023" cy="877729"/>
          </a:xfrm>
        </p:spPr>
        <p:txBody>
          <a:bodyPr anchor="ctr">
            <a:normAutofit/>
          </a:bodyPr>
          <a:lstStyle/>
          <a:p>
            <a:r>
              <a:rPr lang="en-US" sz="4000" dirty="0">
                <a:solidFill>
                  <a:srgbClr val="FFFFFF"/>
                </a:solidFill>
              </a:rPr>
              <a:t>History Department</a:t>
            </a:r>
          </a:p>
        </p:txBody>
      </p:sp>
      <p:graphicFrame>
        <p:nvGraphicFramePr>
          <p:cNvPr id="18" name="Content Placeholder 2">
            <a:extLst>
              <a:ext uri="{FF2B5EF4-FFF2-40B4-BE49-F238E27FC236}">
                <a16:creationId xmlns:a16="http://schemas.microsoft.com/office/drawing/2014/main" id="{DF22F040-DF52-4F72-B6F3-AA3F289BD443}"/>
              </a:ext>
            </a:extLst>
          </p:cNvPr>
          <p:cNvGraphicFramePr>
            <a:graphicFrameLocks noGrp="1"/>
          </p:cNvGraphicFramePr>
          <p:nvPr>
            <p:ph idx="1"/>
            <p:extLst>
              <p:ext uri="{D42A27DB-BD31-4B8C-83A1-F6EECF244321}">
                <p14:modId xmlns:p14="http://schemas.microsoft.com/office/powerpoint/2010/main" val="518504996"/>
              </p:ext>
            </p:extLst>
          </p:nvPr>
        </p:nvGraphicFramePr>
        <p:xfrm>
          <a:off x="383059" y="1668163"/>
          <a:ext cx="11491783"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1CC280CF-698B-4CFA-B569-43D1CED479AF}"/>
              </a:ext>
            </a:extLst>
          </p:cNvPr>
          <p:cNvSpPr txBox="1"/>
          <p:nvPr/>
        </p:nvSpPr>
        <p:spPr>
          <a:xfrm>
            <a:off x="5660580" y="101935"/>
            <a:ext cx="6148361" cy="1477328"/>
          </a:xfrm>
          <a:prstGeom prst="rect">
            <a:avLst/>
          </a:prstGeom>
          <a:solidFill>
            <a:schemeClr val="bg1"/>
          </a:solidFill>
          <a:ln w="15875">
            <a:solidFill>
              <a:srgbClr val="C00000"/>
            </a:solidFill>
          </a:ln>
        </p:spPr>
        <p:txBody>
          <a:bodyPr wrap="square" rtlCol="0">
            <a:spAutoFit/>
          </a:bodyPr>
          <a:lstStyle/>
          <a:p>
            <a:r>
              <a:rPr lang="en-US" u="sng" dirty="0">
                <a:solidFill>
                  <a:srgbClr val="FF0000"/>
                </a:solidFill>
              </a:rPr>
              <a:t>Meeting Notes </a:t>
            </a:r>
            <a:r>
              <a:rPr lang="en-US" dirty="0">
                <a:solidFill>
                  <a:srgbClr val="FF0000"/>
                </a:solidFill>
              </a:rPr>
              <a:t>are found in red text embedded in the PowerPoint. </a:t>
            </a:r>
            <a:r>
              <a:rPr lang="en-US" dirty="0"/>
              <a:t> </a:t>
            </a:r>
          </a:p>
          <a:p>
            <a:r>
              <a:rPr lang="en-US" dirty="0"/>
              <a:t>Attendees: Jose Arrieta, John Baranski, Chris Gold (Dean), </a:t>
            </a:r>
            <a:r>
              <a:rPr lang="en-US" dirty="0" err="1"/>
              <a:t>Jamahl</a:t>
            </a:r>
            <a:r>
              <a:rPr lang="en-US" dirty="0"/>
              <a:t> Melton, Saul </a:t>
            </a:r>
            <a:r>
              <a:rPr lang="en-US" dirty="0" err="1"/>
              <a:t>Panski</a:t>
            </a:r>
            <a:r>
              <a:rPr lang="en-US" dirty="0"/>
              <a:t>, Orion Teal, Sandra Uribe, Irena Zugic (Assoc. Dean).</a:t>
            </a:r>
            <a:endParaRPr lang="en-US" dirty="0">
              <a:solidFill>
                <a:srgbClr val="FF0000"/>
              </a:solidFill>
            </a:endParaRPr>
          </a:p>
        </p:txBody>
      </p:sp>
    </p:spTree>
    <p:extLst>
      <p:ext uri="{BB962C8B-B14F-4D97-AF65-F5344CB8AC3E}">
        <p14:creationId xmlns:p14="http://schemas.microsoft.com/office/powerpoint/2010/main" val="175033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02C73CEA-BF8D-4BC8-B398-654336593DD7}"/>
              </a:ext>
            </a:extLst>
          </p:cNvPr>
          <p:cNvSpPr>
            <a:spLocks noChangeArrowheads="1"/>
          </p:cNvSpPr>
          <p:nvPr/>
        </p:nvSpPr>
        <p:spPr bwMode="auto">
          <a:xfrm>
            <a:off x="327992" y="521942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TextBox 2">
            <a:extLst>
              <a:ext uri="{FF2B5EF4-FFF2-40B4-BE49-F238E27FC236}">
                <a16:creationId xmlns:a16="http://schemas.microsoft.com/office/drawing/2014/main" id="{CC6AF834-542B-6093-F7CC-BC6EB1216900}"/>
              </a:ext>
            </a:extLst>
          </p:cNvPr>
          <p:cNvSpPr txBox="1"/>
          <p:nvPr/>
        </p:nvSpPr>
        <p:spPr>
          <a:xfrm>
            <a:off x="873424" y="48126"/>
            <a:ext cx="10741061" cy="6894195"/>
          </a:xfrm>
          <a:prstGeom prst="rect">
            <a:avLst/>
          </a:prstGeom>
          <a:noFill/>
        </p:spPr>
        <p:txBody>
          <a:bodyPr wrap="square">
            <a:spAutoFit/>
          </a:bodyPr>
          <a:lstStyle/>
          <a:p>
            <a:pPr marL="0" marR="0" algn="ctr">
              <a:spcBef>
                <a:spcPts val="0"/>
              </a:spcBef>
              <a:spcAft>
                <a:spcPts val="0"/>
              </a:spcAft>
            </a:pPr>
            <a:r>
              <a:rPr lang="en-US" sz="1300" b="1" u="sng" dirty="0">
                <a:effectLst/>
                <a:latin typeface="Comic Sans MS" panose="030F0902030302020204" pitchFamily="66" charset="0"/>
                <a:ea typeface="Calibri" panose="020F0502020204030204" pitchFamily="34" charset="0"/>
                <a:cs typeface="Times New Roman" panose="02020603050405020304" pitchFamily="18" charset="0"/>
              </a:rPr>
              <a:t>Counseling Updates for Department Meetings: Spring 2024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300" b="1" u="none" strike="noStrike" dirty="0">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u="sng"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Transfer Center Events</a:t>
            </a:r>
            <a:r>
              <a:rPr lang="en-US" sz="1300"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 </a:t>
            </a:r>
            <a:r>
              <a:rPr lang="en-US" sz="1300" b="1" u="sng" dirty="0">
                <a:solidFill>
                  <a:srgbClr val="0563C1"/>
                </a:solidFill>
                <a:effectLst/>
                <a:latin typeface="Comic Sans MS" panose="030F0902030302020204" pitchFamily="66" charset="0"/>
                <a:ea typeface="Calibri" panose="020F0502020204030204" pitchFamily="34" charset="0"/>
                <a:cs typeface="Times New Roman" panose="02020603050405020304" pitchFamily="18" charset="0"/>
                <a:hlinkClick r:id="rId2"/>
              </a:rPr>
              <a:t>https://www.elcamino.edu/academics/transfer-center/events-and-workshops/index.aspx</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The Transfer Center is hosting a number of in person visits this semester, including CSULB on 4/4 from 11-1 and USC on Tuesdays from 1-3 until the end of April.  These are held on the first floor of the Student Services Center. A full list of university visits can be found on the TC website, including those with virtual options.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Students can also attend the </a:t>
            </a:r>
            <a:r>
              <a:rPr lang="en-US" sz="1300" b="1" dirty="0">
                <a:solidFill>
                  <a:srgbClr val="7030A0"/>
                </a:solidFill>
                <a:effectLst/>
                <a:latin typeface="Comic Sans MS" panose="030F0902030302020204" pitchFamily="66" charset="0"/>
                <a:ea typeface="Calibri" panose="020F0502020204030204" pitchFamily="34" charset="0"/>
                <a:cs typeface="Times New Roman" panose="02020603050405020304" pitchFamily="18" charset="0"/>
              </a:rPr>
              <a:t>Spring University Fair</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a:t>
            </a:r>
            <a:r>
              <a:rPr lang="en-US" sz="1300" b="1" dirty="0">
                <a:solidFill>
                  <a:srgbClr val="7030A0"/>
                </a:solidFill>
                <a:effectLst/>
                <a:latin typeface="Comic Sans MS" panose="030F0902030302020204" pitchFamily="66" charset="0"/>
                <a:ea typeface="Calibri" panose="020F0502020204030204" pitchFamily="34" charset="0"/>
                <a:cs typeface="Times New Roman" panose="02020603050405020304" pitchFamily="18" charset="0"/>
              </a:rPr>
              <a:t>on Thursday, March 21</a:t>
            </a:r>
            <a:r>
              <a:rPr lang="en-US" sz="1300" b="1" baseline="30000" dirty="0">
                <a:solidFill>
                  <a:srgbClr val="7030A0"/>
                </a:solidFill>
                <a:effectLst/>
                <a:latin typeface="Comic Sans MS" panose="030F0902030302020204" pitchFamily="66" charset="0"/>
                <a:ea typeface="Calibri" panose="020F0502020204030204" pitchFamily="34" charset="0"/>
                <a:cs typeface="Times New Roman" panose="02020603050405020304" pitchFamily="18" charset="0"/>
              </a:rPr>
              <a:t>st</a:t>
            </a:r>
            <a:r>
              <a:rPr lang="en-US" sz="1300" b="1" dirty="0">
                <a:solidFill>
                  <a:srgbClr val="7030A0"/>
                </a:solidFill>
                <a:effectLst/>
                <a:latin typeface="Comic Sans MS" panose="030F0902030302020204" pitchFamily="66" charset="0"/>
                <a:ea typeface="Calibri" panose="020F0502020204030204" pitchFamily="34" charset="0"/>
                <a:cs typeface="Times New Roman" panose="02020603050405020304" pitchFamily="18" charset="0"/>
              </a:rPr>
              <a:t> from 10-2 </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on the library lawn.</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For UCSB bound students, the Transfer Center is hosting a campus tour on Saturday, April 13</a:t>
            </a:r>
            <a:r>
              <a:rPr lang="en-US" sz="1300" b="1" baseline="30000" dirty="0">
                <a:effectLst/>
                <a:latin typeface="Comic Sans MS" panose="030F0902030302020204" pitchFamily="66" charset="0"/>
                <a:ea typeface="Calibri" panose="020F0502020204030204" pitchFamily="34" charset="0"/>
                <a:cs typeface="Times New Roman" panose="02020603050405020304" pitchFamily="18" charset="0"/>
              </a:rPr>
              <a:t>th</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Students sign up in the Transfer Center w/ a $5 refundable deposit.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u="sng"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Career Center Events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u="sng" dirty="0">
                <a:solidFill>
                  <a:srgbClr val="0563C1"/>
                </a:solidFill>
                <a:effectLst/>
                <a:latin typeface="Comic Sans MS" panose="030F0902030302020204" pitchFamily="66" charset="0"/>
                <a:ea typeface="Calibri" panose="020F0502020204030204" pitchFamily="34" charset="0"/>
                <a:cs typeface="Times New Roman" panose="02020603050405020304" pitchFamily="18" charset="0"/>
                <a:hlinkClick r:id="rId3"/>
              </a:rPr>
              <a:t>www.elcamino.edu/support/careers</a:t>
            </a:r>
            <a:r>
              <a:rPr lang="en-US" sz="1300" b="1" u="sng" dirty="0">
                <a:solidFill>
                  <a:srgbClr val="002060"/>
                </a:solidFill>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Blueprint Job Fair for Youth and Young Adults – April 25</a:t>
            </a:r>
            <a:r>
              <a:rPr lang="en-US" sz="1300" b="1" baseline="30000" dirty="0">
                <a:effectLst/>
                <a:latin typeface="Comic Sans MS" panose="030F0902030302020204" pitchFamily="66" charset="0"/>
                <a:ea typeface="Calibri" panose="020F0502020204030204" pitchFamily="34" charset="0"/>
                <a:cs typeface="Times New Roman" panose="02020603050405020304" pitchFamily="18" charset="0"/>
              </a:rPr>
              <a:t>th</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from 10-2 in the Student Services Plaza (but our students can come too!)</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The Career Center is also hosting a “What Can I Do With a Major in Psychology?” workshop on Tuesday, April 16</a:t>
            </a:r>
            <a:r>
              <a:rPr lang="en-US" sz="1300" b="1" baseline="30000" dirty="0">
                <a:effectLst/>
                <a:latin typeface="Comic Sans MS" panose="030F0902030302020204" pitchFamily="66" charset="0"/>
                <a:ea typeface="Calibri" panose="020F0502020204030204" pitchFamily="34" charset="0"/>
                <a:cs typeface="Times New Roman" panose="02020603050405020304" pitchFamily="18" charset="0"/>
              </a:rPr>
              <a:t>th</a:t>
            </a: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from 1:30-3 pm in SSB 200.  Please invite your psychology majors to attend.</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u="sng"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Scheduling Counseling Appointments</a:t>
            </a:r>
            <a:r>
              <a:rPr lang="en-US" sz="1300" b="1"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Arial" panose="020B0604020202020204" pitchFamily="34" charset="0"/>
              </a:rPr>
              <a:t>Students may book appointments and/or participate in Meta Major Drop Ins. </a:t>
            </a:r>
            <a:r>
              <a:rPr lang="en-US" sz="1300" b="1" dirty="0">
                <a:solidFill>
                  <a:srgbClr val="7030A0"/>
                </a:solidFill>
                <a:effectLst/>
                <a:latin typeface="Comic Sans MS" panose="030F0902030302020204" pitchFamily="66" charset="0"/>
                <a:ea typeface="Calibri" panose="020F0502020204030204" pitchFamily="34" charset="0"/>
              </a:rPr>
              <a:t>Please encourage students to begin their winter/spring planning in March or early April, including on Spring Break. </a:t>
            </a:r>
            <a:r>
              <a:rPr lang="en-US" sz="1300" b="1" dirty="0">
                <a:effectLst/>
                <a:latin typeface="Comic Sans MS" panose="030F0902030302020204" pitchFamily="66" charset="0"/>
                <a:ea typeface="Calibri" panose="020F0502020204030204" pitchFamily="34" charset="0"/>
              </a:rPr>
              <a:t> Students are able to book appointments via this link:    </a:t>
            </a:r>
            <a:r>
              <a:rPr lang="en-US" sz="1300" b="1" u="sng" dirty="0">
                <a:solidFill>
                  <a:srgbClr val="0563C1"/>
                </a:solidFill>
                <a:effectLst/>
                <a:latin typeface="Comic Sans MS" panose="030F0902030302020204" pitchFamily="66" charset="0"/>
                <a:ea typeface="Calibri" panose="020F0502020204030204" pitchFamily="34" charset="0"/>
                <a:hlinkClick r:id="rId4"/>
              </a:rPr>
              <a:t>https://www.elcamino.edu/support/counseling/appointments.aspx</a:t>
            </a:r>
            <a:r>
              <a:rPr lang="en-US" sz="1300" b="1" dirty="0">
                <a:effectLst/>
                <a:latin typeface="Comic Sans MS" panose="030F0902030302020204" pitchFamily="66" charset="0"/>
                <a:ea typeface="Calibri" panose="020F0502020204030204" pitchFamily="34" charset="0"/>
              </a:rPr>
              <a:t>.</a:t>
            </a:r>
            <a:endParaRPr lang="en-US" sz="13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rPr>
              <a:t> </a:t>
            </a:r>
            <a:endParaRPr lang="en-US" sz="13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rPr>
              <a:t>T</a:t>
            </a:r>
            <a:r>
              <a:rPr lang="en-US" sz="1300" b="1" dirty="0">
                <a:effectLst/>
                <a:latin typeface="Comic Sans MS" panose="030F0902030302020204" pitchFamily="66" charset="0"/>
                <a:ea typeface="Calibri" panose="020F0502020204030204" pitchFamily="34" charset="0"/>
                <a:cs typeface="Arial" panose="020B0604020202020204" pitchFamily="34" charset="0"/>
              </a:rPr>
              <a:t>he Counseling Division will host </a:t>
            </a:r>
            <a:r>
              <a:rPr lang="en-US" sz="1300" b="1" dirty="0">
                <a:solidFill>
                  <a:srgbClr val="7030A0"/>
                </a:solidFill>
                <a:effectLst/>
                <a:latin typeface="Comic Sans MS" panose="030F0902030302020204" pitchFamily="66" charset="0"/>
                <a:ea typeface="Calibri" panose="020F0502020204030204" pitchFamily="34" charset="0"/>
                <a:cs typeface="Arial" panose="020B0604020202020204" pitchFamily="34" charset="0"/>
              </a:rPr>
              <a:t>meta major drop ins</a:t>
            </a:r>
            <a:r>
              <a:rPr lang="en-US" sz="1300" b="1" dirty="0">
                <a:effectLst/>
                <a:latin typeface="Comic Sans MS" panose="030F0902030302020204" pitchFamily="66" charset="0"/>
                <a:ea typeface="Calibri" panose="020F0502020204030204" pitchFamily="34" charset="0"/>
                <a:cs typeface="Arial" panose="020B0604020202020204" pitchFamily="34" charset="0"/>
              </a:rPr>
              <a:t> for quick questions on the following days and times – </a:t>
            </a:r>
            <a:r>
              <a:rPr lang="en-US" sz="1300" b="1" dirty="0">
                <a:solidFill>
                  <a:srgbClr val="2F5496"/>
                </a:solidFill>
                <a:effectLst/>
                <a:latin typeface="Comic Sans MS" panose="030F0902030302020204" pitchFamily="66" charset="0"/>
                <a:ea typeface="Calibri" panose="020F0502020204030204" pitchFamily="34" charset="0"/>
                <a:cs typeface="Arial" panose="020B0604020202020204" pitchFamily="34" charset="0"/>
              </a:rPr>
              <a:t>Tuesdays from 12-1 for BSS</a:t>
            </a:r>
            <a:r>
              <a:rPr lang="en-US" sz="1300" b="1" dirty="0">
                <a:effectLst/>
                <a:latin typeface="Comic Sans MS" panose="030F0902030302020204" pitchFamily="66" charset="0"/>
                <a:ea typeface="Calibri" panose="020F0502020204030204" pitchFamily="34" charset="0"/>
                <a:cs typeface="Arial" panose="020B0604020202020204" pitchFamily="34" charset="0"/>
              </a:rPr>
              <a:t>, HCW, STEM, Creative Arts, and Languages, Composition &amp; Journalism; Tuesdays from 1-2 for Business; Tuesdays from 2-3 for ITEC; and Wednesdays from 4-5 for HCW and STEM again.</a:t>
            </a:r>
            <a:endParaRPr lang="en-US" sz="13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300" b="1" dirty="0">
                <a:effectLst/>
                <a:latin typeface="Comic Sans MS" panose="030F0902030302020204" pitchFamily="66" charset="0"/>
                <a:ea typeface="Calibri" panose="020F0502020204030204" pitchFamily="34" charset="0"/>
                <a:cs typeface="Arial" panose="020B0604020202020204" pitchFamily="34" charset="0"/>
              </a:rPr>
              <a:t> </a:t>
            </a:r>
            <a:endParaRPr lang="en-US" sz="13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300" b="1" u="sng" dirty="0">
                <a:solidFill>
                  <a:srgbClr val="FF0000"/>
                </a:solidFill>
                <a:effectLst/>
                <a:latin typeface="Comic Sans MS" panose="030F0902030302020204" pitchFamily="66" charset="0"/>
                <a:ea typeface="Calibri" panose="020F0502020204030204" pitchFamily="34" charset="0"/>
                <a:cs typeface="Times New Roman" panose="02020603050405020304" pitchFamily="18" charset="0"/>
              </a:rPr>
              <a:t>Meta Major Outreach for Spring 2024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i="1" dirty="0">
                <a:effectLst/>
                <a:latin typeface="Comic Sans MS" panose="030F0902030302020204" pitchFamily="66"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Our BSS meta major newsletter (please share with your students on Canvas)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Chat With a Counselor on April 23</a:t>
            </a:r>
            <a:r>
              <a:rPr lang="en-US" sz="1300" b="1" i="1" baseline="30000"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rd</a:t>
            </a: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 and May 7</a:t>
            </a:r>
            <a:r>
              <a:rPr lang="en-US" sz="1300" b="1" i="1" baseline="30000"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th</a:t>
            </a: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 (BSSB indoor Promenade)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A virtual social work program Transfer University Panel on 4/25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A BSS meta major transfer university panel in Fall 2024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300" b="1" i="1" dirty="0">
                <a:solidFill>
                  <a:srgbClr val="000000"/>
                </a:solidFill>
                <a:effectLst/>
                <a:latin typeface="Comic Sans MS" panose="030F0902030302020204" pitchFamily="66" charset="0"/>
                <a:ea typeface="Times New Roman" panose="02020603050405020304" pitchFamily="18" charset="0"/>
                <a:cs typeface="Calibri" panose="020F0502020204030204" pitchFamily="34" charset="0"/>
              </a:rPr>
              <a:t>Continued work on our social media pages and outreach to African American Students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294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83059" y="351569"/>
            <a:ext cx="10044023" cy="877729"/>
          </a:xfrm>
        </p:spPr>
        <p:txBody>
          <a:bodyPr anchor="ctr">
            <a:normAutofit/>
          </a:bodyPr>
          <a:lstStyle/>
          <a:p>
            <a:r>
              <a:rPr lang="en-US" sz="4000" dirty="0">
                <a:solidFill>
                  <a:srgbClr val="FFFFFF"/>
                </a:solidFill>
              </a:rPr>
              <a:t>History Department</a:t>
            </a:r>
          </a:p>
        </p:txBody>
      </p:sp>
      <p:graphicFrame>
        <p:nvGraphicFramePr>
          <p:cNvPr id="18" name="Content Placeholder 2">
            <a:extLst>
              <a:ext uri="{FF2B5EF4-FFF2-40B4-BE49-F238E27FC236}">
                <a16:creationId xmlns:a16="http://schemas.microsoft.com/office/drawing/2014/main" id="{DF22F040-DF52-4F72-B6F3-AA3F289BD443}"/>
              </a:ext>
            </a:extLst>
          </p:cNvPr>
          <p:cNvGraphicFramePr>
            <a:graphicFrameLocks noGrp="1"/>
          </p:cNvGraphicFramePr>
          <p:nvPr>
            <p:ph idx="1"/>
            <p:extLst>
              <p:ext uri="{D42A27DB-BD31-4B8C-83A1-F6EECF244321}">
                <p14:modId xmlns:p14="http://schemas.microsoft.com/office/powerpoint/2010/main" val="2139651205"/>
              </p:ext>
            </p:extLst>
          </p:nvPr>
        </p:nvGraphicFramePr>
        <p:xfrm>
          <a:off x="383059" y="1668163"/>
          <a:ext cx="11491783"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5E84CF99-02FE-499E-B993-D831F0C5457A}"/>
              </a:ext>
            </a:extLst>
          </p:cNvPr>
          <p:cNvSpPr txBox="1"/>
          <p:nvPr/>
        </p:nvSpPr>
        <p:spPr>
          <a:xfrm>
            <a:off x="7531100" y="71919"/>
            <a:ext cx="4660898" cy="1477328"/>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We are seeing a decrease in fraudulent students. State is also using </a:t>
            </a:r>
            <a:r>
              <a:rPr lang="en-US" dirty="0" err="1">
                <a:solidFill>
                  <a:srgbClr val="FF0000"/>
                </a:solidFill>
              </a:rPr>
              <a:t>ID.Me</a:t>
            </a:r>
            <a:r>
              <a:rPr lang="en-US" dirty="0">
                <a:solidFill>
                  <a:srgbClr val="FF0000"/>
                </a:solidFill>
              </a:rPr>
              <a:t> when students enroll to prevent the issue. Dean encouraged faculty to register for the EdTech conference since the focus is on AI.</a:t>
            </a:r>
          </a:p>
        </p:txBody>
      </p:sp>
    </p:spTree>
    <p:extLst>
      <p:ext uri="{BB962C8B-B14F-4D97-AF65-F5344CB8AC3E}">
        <p14:creationId xmlns:p14="http://schemas.microsoft.com/office/powerpoint/2010/main" val="282820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85799" y="382224"/>
            <a:ext cx="6757259" cy="877729"/>
          </a:xfrm>
        </p:spPr>
        <p:txBody>
          <a:bodyPr anchor="ctr">
            <a:normAutofit fontScale="90000"/>
          </a:bodyPr>
          <a:lstStyle/>
          <a:p>
            <a:r>
              <a:rPr lang="en-US" sz="4000" dirty="0">
                <a:solidFill>
                  <a:srgbClr val="FFFFFF"/>
                </a:solidFill>
              </a:rPr>
              <a:t>Modality in HIST Classes</a:t>
            </a:r>
            <a:br>
              <a:rPr lang="en-US" sz="4000" dirty="0">
                <a:solidFill>
                  <a:srgbClr val="FFFFFF"/>
                </a:solidFill>
              </a:rPr>
            </a:br>
            <a:r>
              <a:rPr lang="en-US" sz="4000" dirty="0">
                <a:solidFill>
                  <a:srgbClr val="FFFFFF"/>
                </a:solidFill>
              </a:rPr>
              <a:t>(Spring Week Two)</a:t>
            </a:r>
          </a:p>
        </p:txBody>
      </p:sp>
      <p:pic>
        <p:nvPicPr>
          <p:cNvPr id="4" name="Picture 3">
            <a:extLst>
              <a:ext uri="{FF2B5EF4-FFF2-40B4-BE49-F238E27FC236}">
                <a16:creationId xmlns:a16="http://schemas.microsoft.com/office/drawing/2014/main" id="{C89ADB13-A008-77C1-2769-3C024231E417}"/>
              </a:ext>
            </a:extLst>
          </p:cNvPr>
          <p:cNvPicPr>
            <a:picLocks noChangeAspect="1"/>
          </p:cNvPicPr>
          <p:nvPr/>
        </p:nvPicPr>
        <p:blipFill>
          <a:blip r:embed="rId2"/>
          <a:stretch>
            <a:fillRect/>
          </a:stretch>
        </p:blipFill>
        <p:spPr>
          <a:xfrm>
            <a:off x="10800510" y="267029"/>
            <a:ext cx="1003300" cy="1041400"/>
          </a:xfrm>
          <a:prstGeom prst="rect">
            <a:avLst/>
          </a:prstGeom>
        </p:spPr>
      </p:pic>
      <p:sp>
        <p:nvSpPr>
          <p:cNvPr id="5" name="TextBox 4">
            <a:extLst>
              <a:ext uri="{FF2B5EF4-FFF2-40B4-BE49-F238E27FC236}">
                <a16:creationId xmlns:a16="http://schemas.microsoft.com/office/drawing/2014/main" id="{9E8FEB49-E09A-6C9B-F6CC-ED4051D04173}"/>
              </a:ext>
            </a:extLst>
          </p:cNvPr>
          <p:cNvSpPr txBox="1"/>
          <p:nvPr/>
        </p:nvSpPr>
        <p:spPr>
          <a:xfrm>
            <a:off x="7480282" y="5853779"/>
            <a:ext cx="1297150"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BSS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Spring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Week One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Chart 5">
            <a:extLst>
              <a:ext uri="{FF2B5EF4-FFF2-40B4-BE49-F238E27FC236}">
                <a16:creationId xmlns:a16="http://schemas.microsoft.com/office/drawing/2014/main" id="{37199D25-8772-A5BD-5769-EC376E4D42EE}"/>
              </a:ext>
            </a:extLst>
          </p:cNvPr>
          <p:cNvGraphicFramePr/>
          <p:nvPr>
            <p:extLst>
              <p:ext uri="{D42A27DB-BD31-4B8C-83A1-F6EECF244321}">
                <p14:modId xmlns:p14="http://schemas.microsoft.com/office/powerpoint/2010/main" val="3113476923"/>
              </p:ext>
            </p:extLst>
          </p:nvPr>
        </p:nvGraphicFramePr>
        <p:xfrm>
          <a:off x="6278253" y="2599408"/>
          <a:ext cx="3549972" cy="33239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B9AE6F6E-4D0E-9142-B834-00EC48B37C69}"/>
              </a:ext>
            </a:extLst>
          </p:cNvPr>
          <p:cNvSpPr txBox="1"/>
          <p:nvPr/>
        </p:nvSpPr>
        <p:spPr>
          <a:xfrm>
            <a:off x="8337900" y="4176057"/>
            <a:ext cx="801823"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65%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Online</a:t>
            </a:r>
          </a:p>
        </p:txBody>
      </p:sp>
      <p:sp>
        <p:nvSpPr>
          <p:cNvPr id="8" name="TextBox 7">
            <a:extLst>
              <a:ext uri="{FF2B5EF4-FFF2-40B4-BE49-F238E27FC236}">
                <a16:creationId xmlns:a16="http://schemas.microsoft.com/office/drawing/2014/main" id="{1B85D3CD-C031-6903-FF09-903F43C6FBB3}"/>
              </a:ext>
            </a:extLst>
          </p:cNvPr>
          <p:cNvSpPr txBox="1"/>
          <p:nvPr/>
        </p:nvSpPr>
        <p:spPr>
          <a:xfrm>
            <a:off x="6776782" y="2185104"/>
            <a:ext cx="126188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13</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Hybrid</a:t>
            </a:r>
          </a:p>
        </p:txBody>
      </p:sp>
      <p:cxnSp>
        <p:nvCxnSpPr>
          <p:cNvPr id="9" name="Straight Arrow Connector 8">
            <a:extLst>
              <a:ext uri="{FF2B5EF4-FFF2-40B4-BE49-F238E27FC236}">
                <a16:creationId xmlns:a16="http://schemas.microsoft.com/office/drawing/2014/main" id="{94CC45DF-9FAE-375E-ECCB-0F7A80638C4F}"/>
              </a:ext>
            </a:extLst>
          </p:cNvPr>
          <p:cNvCxnSpPr>
            <a:cxnSpLocks/>
          </p:cNvCxnSpPr>
          <p:nvPr/>
        </p:nvCxnSpPr>
        <p:spPr>
          <a:xfrm>
            <a:off x="7646197" y="2501675"/>
            <a:ext cx="74356" cy="6614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011E4A5-1AD0-7ED5-9BBE-0C28D20B0CD4}"/>
              </a:ext>
            </a:extLst>
          </p:cNvPr>
          <p:cNvSpPr txBox="1"/>
          <p:nvPr/>
        </p:nvSpPr>
        <p:spPr>
          <a:xfrm>
            <a:off x="6771011" y="3696555"/>
            <a:ext cx="636713"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OC</a:t>
            </a:r>
          </a:p>
        </p:txBody>
      </p:sp>
      <p:graphicFrame>
        <p:nvGraphicFramePr>
          <p:cNvPr id="11" name="Chart 10">
            <a:extLst>
              <a:ext uri="{FF2B5EF4-FFF2-40B4-BE49-F238E27FC236}">
                <a16:creationId xmlns:a16="http://schemas.microsoft.com/office/drawing/2014/main" id="{3421CBD8-3600-A6C1-CDE9-7A5E6850EC48}"/>
              </a:ext>
            </a:extLst>
          </p:cNvPr>
          <p:cNvGraphicFramePr/>
          <p:nvPr>
            <p:extLst>
              <p:ext uri="{D42A27DB-BD31-4B8C-83A1-F6EECF244321}">
                <p14:modId xmlns:p14="http://schemas.microsoft.com/office/powerpoint/2010/main" val="4037998297"/>
              </p:ext>
            </p:extLst>
          </p:nvPr>
        </p:nvGraphicFramePr>
        <p:xfrm>
          <a:off x="1185885" y="2680899"/>
          <a:ext cx="4126700" cy="3323975"/>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D0C8B068-00C0-12F4-BC2B-E22F7559A9F4}"/>
              </a:ext>
            </a:extLst>
          </p:cNvPr>
          <p:cNvSpPr txBox="1"/>
          <p:nvPr/>
        </p:nvSpPr>
        <p:spPr>
          <a:xfrm>
            <a:off x="3439867" y="4274242"/>
            <a:ext cx="811441"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56</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Online</a:t>
            </a:r>
          </a:p>
        </p:txBody>
      </p:sp>
      <p:sp>
        <p:nvSpPr>
          <p:cNvPr id="14" name="TextBox 13">
            <a:extLst>
              <a:ext uri="{FF2B5EF4-FFF2-40B4-BE49-F238E27FC236}">
                <a16:creationId xmlns:a16="http://schemas.microsoft.com/office/drawing/2014/main" id="{A1492619-CAF3-38F1-B812-651DCD20A07A}"/>
              </a:ext>
            </a:extLst>
          </p:cNvPr>
          <p:cNvSpPr txBox="1"/>
          <p:nvPr/>
        </p:nvSpPr>
        <p:spPr>
          <a:xfrm>
            <a:off x="1905494" y="3944174"/>
            <a:ext cx="811441"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solidFill>
                  <a:prstClr val="black"/>
                </a:solidFill>
                <a:latin typeface="Calibri" panose="020F0502020204030204"/>
              </a:rPr>
              <a:t>30.5</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OC</a:t>
            </a:r>
          </a:p>
        </p:txBody>
      </p:sp>
      <p:sp>
        <p:nvSpPr>
          <p:cNvPr id="15" name="TextBox 14">
            <a:extLst>
              <a:ext uri="{FF2B5EF4-FFF2-40B4-BE49-F238E27FC236}">
                <a16:creationId xmlns:a16="http://schemas.microsoft.com/office/drawing/2014/main" id="{0E39E1EF-CEEE-6037-D5AB-BDECC69CB98C}"/>
              </a:ext>
            </a:extLst>
          </p:cNvPr>
          <p:cNvSpPr txBox="1"/>
          <p:nvPr/>
        </p:nvSpPr>
        <p:spPr>
          <a:xfrm>
            <a:off x="1987351" y="2185104"/>
            <a:ext cx="143661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solidFill>
                  <a:prstClr val="black"/>
                </a:solidFill>
                <a:latin typeface="Calibri" panose="020F0502020204030204"/>
              </a:rPr>
              <a:t>13.5</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Hybrid</a:t>
            </a:r>
          </a:p>
        </p:txBody>
      </p:sp>
      <p:cxnSp>
        <p:nvCxnSpPr>
          <p:cNvPr id="16" name="Straight Arrow Connector 15">
            <a:extLst>
              <a:ext uri="{FF2B5EF4-FFF2-40B4-BE49-F238E27FC236}">
                <a16:creationId xmlns:a16="http://schemas.microsoft.com/office/drawing/2014/main" id="{669D3C31-9C9F-3BDC-26DB-1830BC2D697D}"/>
              </a:ext>
            </a:extLst>
          </p:cNvPr>
          <p:cNvCxnSpPr>
            <a:cxnSpLocks/>
          </p:cNvCxnSpPr>
          <p:nvPr/>
        </p:nvCxnSpPr>
        <p:spPr>
          <a:xfrm>
            <a:off x="2900542" y="2552414"/>
            <a:ext cx="0" cy="610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16FDCE4-33E8-9E7C-8C59-17408E1F0226}"/>
              </a:ext>
            </a:extLst>
          </p:cNvPr>
          <p:cNvSpPr txBox="1"/>
          <p:nvPr/>
        </p:nvSpPr>
        <p:spPr>
          <a:xfrm>
            <a:off x="2600660" y="5853779"/>
            <a:ext cx="1297150"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HIST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Spring 2024</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Week One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F05BA4F2-7FD3-4F9A-A298-A91C9B6F9AC6}"/>
              </a:ext>
            </a:extLst>
          </p:cNvPr>
          <p:cNvSpPr txBox="1"/>
          <p:nvPr/>
        </p:nvSpPr>
        <p:spPr>
          <a:xfrm>
            <a:off x="6139611" y="60527"/>
            <a:ext cx="4660898" cy="1200329"/>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Proportionately more on campus sections are offered than across the division. Fill rates, however, are not as high in the on campus sections. </a:t>
            </a:r>
          </a:p>
        </p:txBody>
      </p:sp>
    </p:spTree>
    <p:extLst>
      <p:ext uri="{BB962C8B-B14F-4D97-AF65-F5344CB8AC3E}">
        <p14:creationId xmlns:p14="http://schemas.microsoft.com/office/powerpoint/2010/main" val="326603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AsOne/>
      </p:bldGraphic>
      <p:bldP spid="7" grpId="0" animBg="1"/>
      <p:bldP spid="8" grpId="0"/>
      <p:bldP spid="10" grpId="0"/>
      <p:bldGraphic spid="11" grpId="0">
        <p:bldAsOne/>
      </p:bldGraphic>
      <p:bldP spid="13" grpId="0" animBg="1"/>
      <p:bldP spid="14" grpId="0"/>
      <p:bldP spid="15"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540221" y="259362"/>
            <a:ext cx="10044023" cy="877729"/>
          </a:xfrm>
        </p:spPr>
        <p:txBody>
          <a:bodyPr anchor="ctr">
            <a:normAutofit/>
          </a:bodyPr>
          <a:lstStyle/>
          <a:p>
            <a:r>
              <a:rPr lang="en-US" sz="4000" dirty="0">
                <a:solidFill>
                  <a:srgbClr val="FFFFFF"/>
                </a:solidFill>
              </a:rPr>
              <a:t>History Department</a:t>
            </a:r>
          </a:p>
        </p:txBody>
      </p:sp>
      <p:graphicFrame>
        <p:nvGraphicFramePr>
          <p:cNvPr id="18" name="Content Placeholder 2">
            <a:extLst>
              <a:ext uri="{FF2B5EF4-FFF2-40B4-BE49-F238E27FC236}">
                <a16:creationId xmlns:a16="http://schemas.microsoft.com/office/drawing/2014/main" id="{DF22F040-DF52-4F72-B6F3-AA3F289BD443}"/>
              </a:ext>
            </a:extLst>
          </p:cNvPr>
          <p:cNvGraphicFramePr>
            <a:graphicFrameLocks noGrp="1"/>
          </p:cNvGraphicFramePr>
          <p:nvPr>
            <p:ph idx="1"/>
            <p:extLst>
              <p:ext uri="{D42A27DB-BD31-4B8C-83A1-F6EECF244321}">
                <p14:modId xmlns:p14="http://schemas.microsoft.com/office/powerpoint/2010/main" val="562748205"/>
              </p:ext>
            </p:extLst>
          </p:nvPr>
        </p:nvGraphicFramePr>
        <p:xfrm>
          <a:off x="383059" y="1668163"/>
          <a:ext cx="11491783"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053EDB7-1C41-4AF5-B114-1951D69C530A}"/>
              </a:ext>
            </a:extLst>
          </p:cNvPr>
          <p:cNvSpPr txBox="1"/>
          <p:nvPr/>
        </p:nvSpPr>
        <p:spPr>
          <a:xfrm>
            <a:off x="6520278" y="0"/>
            <a:ext cx="5600699" cy="1754326"/>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John has not received an email regarding the annual plan. The Dean will email the information she has received. Funding requests should be included, but not position requests. CIP is already done. John would like it noted as part of the program description that they are seeking a 70% FT/30% PT faculty mix for </a:t>
            </a:r>
            <a:r>
              <a:rPr lang="en-US">
                <a:solidFill>
                  <a:srgbClr val="FF0000"/>
                </a:solidFill>
              </a:rPr>
              <a:t>their classes.</a:t>
            </a:r>
            <a:endParaRPr lang="en-US" dirty="0">
              <a:solidFill>
                <a:srgbClr val="FF0000"/>
              </a:solidFill>
            </a:endParaRPr>
          </a:p>
        </p:txBody>
      </p:sp>
    </p:spTree>
    <p:extLst>
      <p:ext uri="{BB962C8B-B14F-4D97-AF65-F5344CB8AC3E}">
        <p14:creationId xmlns:p14="http://schemas.microsoft.com/office/powerpoint/2010/main" val="4161416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85799" y="382224"/>
            <a:ext cx="6757259" cy="877729"/>
          </a:xfrm>
        </p:spPr>
        <p:txBody>
          <a:bodyPr anchor="ctr">
            <a:normAutofit/>
          </a:bodyPr>
          <a:lstStyle/>
          <a:p>
            <a:r>
              <a:rPr lang="en-US" sz="4000" dirty="0">
                <a:solidFill>
                  <a:srgbClr val="FFFFFF"/>
                </a:solidFill>
              </a:rPr>
              <a:t>Program Business</a:t>
            </a:r>
          </a:p>
        </p:txBody>
      </p:sp>
      <p:sp>
        <p:nvSpPr>
          <p:cNvPr id="4" name="TextBox 3">
            <a:extLst>
              <a:ext uri="{FF2B5EF4-FFF2-40B4-BE49-F238E27FC236}">
                <a16:creationId xmlns:a16="http://schemas.microsoft.com/office/drawing/2014/main" id="{30C6609B-B86F-4301-23B5-867DAF562226}"/>
              </a:ext>
            </a:extLst>
          </p:cNvPr>
          <p:cNvSpPr txBox="1"/>
          <p:nvPr/>
        </p:nvSpPr>
        <p:spPr>
          <a:xfrm>
            <a:off x="948568" y="2307776"/>
            <a:ext cx="3220661" cy="4062651"/>
          </a:xfrm>
          <a:prstGeom prst="rect">
            <a:avLst/>
          </a:prstGeom>
          <a:noFill/>
          <a:ln w="28575">
            <a:solidFill>
              <a:schemeClr val="accent1"/>
            </a:solidFill>
          </a:ln>
        </p:spPr>
        <p:txBody>
          <a:bodyPr wrap="square" rtlCol="0">
            <a:spAutoFit/>
          </a:bodyPr>
          <a:lstStyle/>
          <a:p>
            <a:pPr algn="ctr" defTabSz="795528">
              <a:spcAft>
                <a:spcPts val="600"/>
              </a:spcAft>
            </a:pPr>
            <a:r>
              <a:rPr lang="en-US" b="1" u="sng" dirty="0"/>
              <a:t>SLO Assessment</a:t>
            </a:r>
            <a:endParaRPr lang="en-US" sz="1500" b="1" u="sng" kern="1200" dirty="0">
              <a:solidFill>
                <a:schemeClr val="tx1"/>
              </a:solidFill>
              <a:latin typeface="+mn-lt"/>
              <a:ea typeface="+mn-ea"/>
              <a:cs typeface="+mn-cs"/>
            </a:endParaRPr>
          </a:p>
          <a:p>
            <a:pPr defTabSz="795528">
              <a:spcAft>
                <a:spcPts val="600"/>
              </a:spcAft>
            </a:pPr>
            <a:r>
              <a:rPr lang="en-US" sz="1500" b="1" u="sng" kern="1200" dirty="0">
                <a:solidFill>
                  <a:schemeClr val="tx1"/>
                </a:solidFill>
                <a:latin typeface="+mn-lt"/>
                <a:ea typeface="+mn-ea"/>
                <a:cs typeface="+mn-cs"/>
              </a:rPr>
              <a:t>Fall 2023</a:t>
            </a:r>
            <a:endParaRPr lang="en-US" sz="1500" kern="1200" dirty="0">
              <a:solidFill>
                <a:schemeClr val="tx1"/>
              </a:solidFill>
              <a:latin typeface="+mn-lt"/>
              <a:ea typeface="+mn-ea"/>
              <a:cs typeface="+mn-cs"/>
            </a:endParaRPr>
          </a:p>
          <a:p>
            <a:pPr marL="0" marR="0">
              <a:spcBef>
                <a:spcPts val="0"/>
              </a:spcBef>
              <a:spcAft>
                <a:spcPts val="0"/>
              </a:spcAft>
            </a:pPr>
            <a:r>
              <a:rPr lang="en-US" sz="1500" dirty="0">
                <a:effectLst/>
                <a:latin typeface="Calibri" panose="020F0502020204030204" pitchFamily="34" charset="0"/>
                <a:ea typeface="Aptos" panose="020B0004020202020204" pitchFamily="34" charset="0"/>
              </a:rPr>
              <a:t>All done</a:t>
            </a:r>
            <a:r>
              <a:rPr lang="en-US" sz="1500" dirty="0">
                <a:latin typeface="Calibri" panose="020F0502020204030204" pitchFamily="34" charset="0"/>
                <a:ea typeface="Aptos" panose="020B0004020202020204" pitchFamily="34" charset="0"/>
              </a:rPr>
              <a:t>!</a:t>
            </a:r>
          </a:p>
          <a:p>
            <a:pPr marL="0" marR="0">
              <a:spcBef>
                <a:spcPts val="0"/>
              </a:spcBef>
              <a:spcAft>
                <a:spcPts val="0"/>
              </a:spcAft>
            </a:pPr>
            <a:endParaRPr lang="en-US" sz="1500" dirty="0">
              <a:effectLst/>
              <a:latin typeface="Calibri" panose="020F0502020204030204" pitchFamily="34" charset="0"/>
              <a:ea typeface="Aptos" panose="020B0004020202020204" pitchFamily="34" charset="0"/>
            </a:endParaRPr>
          </a:p>
          <a:p>
            <a:pPr defTabSz="795528">
              <a:spcAft>
                <a:spcPts val="600"/>
              </a:spcAft>
            </a:pPr>
            <a:r>
              <a:rPr lang="en-US" sz="1500" b="1" u="sng" dirty="0">
                <a:solidFill>
                  <a:srgbClr val="000000"/>
                </a:solidFill>
                <a:latin typeface="Calibri" panose="020F0502020204030204" pitchFamily="34" charset="0"/>
              </a:rPr>
              <a:t>Spring 2024</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ASTU 7 SLO 1   Jaaska</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102 SLO 1 Teal</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102H SLO 1 Verge</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106 SLO 1 </a:t>
            </a:r>
            <a:r>
              <a:rPr lang="en-US" sz="1500" b="0" i="0" u="none" strike="noStrike" dirty="0" err="1">
                <a:solidFill>
                  <a:srgbClr val="000000"/>
                </a:solidFill>
                <a:effectLst/>
                <a:latin typeface="Calibri" panose="020F0502020204030204" pitchFamily="34" charset="0"/>
              </a:rPr>
              <a:t>Baranksi</a:t>
            </a:r>
            <a:endParaRPr lang="en-US" sz="1500" b="0" i="0" u="none" strike="noStrike" dirty="0">
              <a:solidFill>
                <a:srgbClr val="000000"/>
              </a:solidFill>
              <a:effectLst/>
              <a:latin typeface="Calibri" panose="020F0502020204030204" pitchFamily="34" charset="0"/>
            </a:endParaRP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111 SLO 1 Melton</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114 SLO 2  Herrera Thomas (postponed from Fall)</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122 SLO 1 Uribe</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122H SLO 1 (postponed to Fall)</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128 SLO 1 Verge</a:t>
            </a:r>
          </a:p>
          <a:p>
            <a:pPr marL="0" marR="0" algn="l">
              <a:spcBef>
                <a:spcPts val="0"/>
              </a:spcBef>
              <a:spcAft>
                <a:spcPts val="0"/>
              </a:spcAft>
            </a:pPr>
            <a:r>
              <a:rPr lang="en-US" sz="1500" b="0" i="0" u="none" strike="noStrike" dirty="0">
                <a:solidFill>
                  <a:srgbClr val="000000"/>
                </a:solidFill>
                <a:effectLst/>
                <a:latin typeface="Calibri" panose="020F0502020204030204" pitchFamily="34" charset="0"/>
              </a:rPr>
              <a:t>HIST 141 SLO 1 Teal</a:t>
            </a:r>
          </a:p>
        </p:txBody>
      </p:sp>
      <p:sp>
        <p:nvSpPr>
          <p:cNvPr id="5" name="TextBox 4">
            <a:extLst>
              <a:ext uri="{FF2B5EF4-FFF2-40B4-BE49-F238E27FC236}">
                <a16:creationId xmlns:a16="http://schemas.microsoft.com/office/drawing/2014/main" id="{8C95600A-8A67-0BB1-AB9A-D254D444A76A}"/>
              </a:ext>
            </a:extLst>
          </p:cNvPr>
          <p:cNvSpPr txBox="1"/>
          <p:nvPr/>
        </p:nvSpPr>
        <p:spPr>
          <a:xfrm>
            <a:off x="4874602" y="1902368"/>
            <a:ext cx="5136911" cy="1210139"/>
          </a:xfrm>
          <a:prstGeom prst="rect">
            <a:avLst/>
          </a:prstGeom>
          <a:noFill/>
          <a:ln w="28575">
            <a:solidFill>
              <a:schemeClr val="accent1"/>
            </a:solidFill>
          </a:ln>
        </p:spPr>
        <p:txBody>
          <a:bodyPr wrap="square" rtlCol="0">
            <a:spAutoFit/>
          </a:bodyPr>
          <a:lstStyle/>
          <a:p>
            <a:pPr algn="ctr" defTabSz="795528">
              <a:spcAft>
                <a:spcPts val="600"/>
              </a:spcAft>
            </a:pPr>
            <a:r>
              <a:rPr lang="en-US" sz="2088" b="1" u="sng" kern="1200" dirty="0">
                <a:solidFill>
                  <a:schemeClr val="tx1"/>
                </a:solidFill>
                <a:latin typeface="+mn-lt"/>
                <a:ea typeface="+mn-ea"/>
                <a:cs typeface="+mn-cs"/>
              </a:rPr>
              <a:t>Curriculum</a:t>
            </a:r>
          </a:p>
          <a:p>
            <a:pPr defTabSz="795528">
              <a:spcAft>
                <a:spcPts val="600"/>
              </a:spcAft>
            </a:pPr>
            <a:r>
              <a:rPr lang="en-US" sz="2088" kern="1200" dirty="0">
                <a:solidFill>
                  <a:schemeClr val="tx1"/>
                </a:solidFill>
                <a:latin typeface="+mn-lt"/>
                <a:ea typeface="+mn-ea"/>
                <a:cs typeface="+mn-cs"/>
              </a:rPr>
              <a:t>HIST 106 – revisions completed – sent to CCC</a:t>
            </a:r>
          </a:p>
          <a:p>
            <a:pPr defTabSz="795528">
              <a:spcAft>
                <a:spcPts val="600"/>
              </a:spcAft>
            </a:pPr>
            <a:endParaRPr lang="en-US" sz="2088" kern="1200" dirty="0">
              <a:solidFill>
                <a:schemeClr val="tx1"/>
              </a:solidFill>
              <a:latin typeface="+mn-lt"/>
              <a:ea typeface="+mn-ea"/>
              <a:cs typeface="+mn-cs"/>
            </a:endParaRPr>
          </a:p>
        </p:txBody>
      </p:sp>
      <p:sp>
        <p:nvSpPr>
          <p:cNvPr id="6" name="Rectangle 5">
            <a:extLst>
              <a:ext uri="{FF2B5EF4-FFF2-40B4-BE49-F238E27FC236}">
                <a16:creationId xmlns:a16="http://schemas.microsoft.com/office/drawing/2014/main" id="{01F9B5AC-0234-C1AC-6F8E-8849ED3E018C}"/>
              </a:ext>
            </a:extLst>
          </p:cNvPr>
          <p:cNvSpPr/>
          <p:nvPr/>
        </p:nvSpPr>
        <p:spPr>
          <a:xfrm>
            <a:off x="4874601" y="3437924"/>
            <a:ext cx="5136911" cy="923330"/>
          </a:xfrm>
          <a:prstGeom prst="rect">
            <a:avLst/>
          </a:prstGeom>
          <a:ln w="12700">
            <a:solidFill>
              <a:schemeClr val="accent1">
                <a:lumMod val="75000"/>
              </a:schemeClr>
            </a:solidFill>
          </a:ln>
        </p:spPr>
        <p:txBody>
          <a:bodyPr wrap="square">
            <a:spAutoFit/>
          </a:bodyPr>
          <a:lstStyle/>
          <a:p>
            <a:r>
              <a:rPr lang="en-US" b="1" u="sng" dirty="0">
                <a:latin typeface="Calibri" panose="020F0502020204030204" pitchFamily="34" charset="0"/>
                <a:ea typeface="Calibri" panose="020F0502020204030204" pitchFamily="34" charset="0"/>
              </a:rPr>
              <a:t>Program Review</a:t>
            </a:r>
            <a:endParaRPr lang="en-US"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Last completed: Spring 2019</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Next due: Spring 2025 (John is happy to do it.  ;) </a:t>
            </a:r>
          </a:p>
        </p:txBody>
      </p:sp>
      <p:sp>
        <p:nvSpPr>
          <p:cNvPr id="7" name="Rectangle 6">
            <a:extLst>
              <a:ext uri="{FF2B5EF4-FFF2-40B4-BE49-F238E27FC236}">
                <a16:creationId xmlns:a16="http://schemas.microsoft.com/office/drawing/2014/main" id="{0B9DB0EB-7AC6-A8AE-8040-E86C2DD09F72}"/>
              </a:ext>
            </a:extLst>
          </p:cNvPr>
          <p:cNvSpPr/>
          <p:nvPr/>
        </p:nvSpPr>
        <p:spPr>
          <a:xfrm>
            <a:off x="4874601" y="4627169"/>
            <a:ext cx="5136911" cy="2031325"/>
          </a:xfrm>
          <a:prstGeom prst="rect">
            <a:avLst/>
          </a:prstGeom>
          <a:ln w="12700">
            <a:solidFill>
              <a:schemeClr val="accent1">
                <a:lumMod val="75000"/>
              </a:schemeClr>
            </a:solidFill>
          </a:ln>
        </p:spPr>
        <p:txBody>
          <a:bodyPr wrap="square">
            <a:spAutoFit/>
          </a:bodyPr>
          <a:lstStyle/>
          <a:p>
            <a:r>
              <a:rPr lang="en-US" b="1" u="sng" dirty="0">
                <a:latin typeface="Calibri" panose="020F0502020204030204" pitchFamily="34" charset="0"/>
                <a:ea typeface="Calibri" panose="020F0502020204030204" pitchFamily="34" charset="0"/>
              </a:rPr>
              <a:t>Committee Assignments - Spring</a:t>
            </a:r>
            <a:endParaRPr lang="en-US"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Division Council – </a:t>
            </a:r>
            <a:r>
              <a:rPr lang="en-US" dirty="0" err="1">
                <a:latin typeface="Calibri" panose="020F0502020204030204" pitchFamily="34" charset="0"/>
                <a:ea typeface="Calibri" panose="020F0502020204030204" pitchFamily="34" charset="0"/>
              </a:rPr>
              <a:t>Jamahl</a:t>
            </a:r>
            <a:r>
              <a:rPr lang="en-US" dirty="0">
                <a:latin typeface="Calibri" panose="020F0502020204030204" pitchFamily="34" charset="0"/>
                <a:ea typeface="Calibri" panose="020F0502020204030204" pitchFamily="34" charset="0"/>
              </a:rPr>
              <a:t> Melton</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BSS Curriculum Committee – John</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BSS SLO Assessment Committee – Orion</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Annual Plan – John</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Division Load Committee – Orion</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Building Captain - Arthur</a:t>
            </a:r>
          </a:p>
        </p:txBody>
      </p:sp>
      <p:sp>
        <p:nvSpPr>
          <p:cNvPr id="11" name="TextBox 10">
            <a:extLst>
              <a:ext uri="{FF2B5EF4-FFF2-40B4-BE49-F238E27FC236}">
                <a16:creationId xmlns:a16="http://schemas.microsoft.com/office/drawing/2014/main" id="{2F212BF1-CD14-4041-A7C5-209D87D07A0D}"/>
              </a:ext>
            </a:extLst>
          </p:cNvPr>
          <p:cNvSpPr txBox="1"/>
          <p:nvPr/>
        </p:nvSpPr>
        <p:spPr>
          <a:xfrm>
            <a:off x="6591299" y="160638"/>
            <a:ext cx="5501383" cy="923330"/>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New timeline for SLOs is forthcoming. A reminder email in week 14 would be helpful to align with grading. </a:t>
            </a:r>
          </a:p>
        </p:txBody>
      </p:sp>
    </p:spTree>
    <p:extLst>
      <p:ext uri="{BB962C8B-B14F-4D97-AF65-F5344CB8AC3E}">
        <p14:creationId xmlns:p14="http://schemas.microsoft.com/office/powerpoint/2010/main" val="4179532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d1f6e4-7056-445f-b8a1-f8fc28a3129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09C8696D27F54C912F6334C0C86124" ma:contentTypeVersion="18" ma:contentTypeDescription="Create a new document." ma:contentTypeScope="" ma:versionID="17a11490a98d358c7aa5d0d0f55e8a24">
  <xsd:schema xmlns:xsd="http://www.w3.org/2001/XMLSchema" xmlns:xs="http://www.w3.org/2001/XMLSchema" xmlns:p="http://schemas.microsoft.com/office/2006/metadata/properties" xmlns:ns3="1ed1f6e4-7056-445f-b8a1-f8fc28a3129e" xmlns:ns4="a275ee7f-4a42-4572-85bc-f7d73946e7cd" targetNamespace="http://schemas.microsoft.com/office/2006/metadata/properties" ma:root="true" ma:fieldsID="e0c03f707b16aa75d26ca1bd9d613f57" ns3:_="" ns4:_="">
    <xsd:import namespace="1ed1f6e4-7056-445f-b8a1-f8fc28a3129e"/>
    <xsd:import namespace="a275ee7f-4a42-4572-85bc-f7d73946e7c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d1f6e4-7056-445f-b8a1-f8fc28a312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75ee7f-4a42-4572-85bc-f7d73946e7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11BCA8-18D5-4035-99A4-D9907DB4E608}">
  <ds:schemaRefs>
    <ds:schemaRef ds:uri="http://schemas.microsoft.com/office/infopath/2007/PartnerControls"/>
    <ds:schemaRef ds:uri="http://purl.org/dc/elements/1.1/"/>
    <ds:schemaRef ds:uri="http://schemas.microsoft.com/office/2006/documentManagement/types"/>
    <ds:schemaRef ds:uri="a275ee7f-4a42-4572-85bc-f7d73946e7cd"/>
    <ds:schemaRef ds:uri="http://www.w3.org/XML/1998/namespace"/>
    <ds:schemaRef ds:uri="http://purl.org/dc/terms/"/>
    <ds:schemaRef ds:uri="http://purl.org/dc/dcmitype/"/>
    <ds:schemaRef ds:uri="1ed1f6e4-7056-445f-b8a1-f8fc28a3129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119AEB0-81CF-491A-BCAC-B5A3569464E4}">
  <ds:schemaRefs>
    <ds:schemaRef ds:uri="http://schemas.microsoft.com/sharepoint/v3/contenttype/forms"/>
  </ds:schemaRefs>
</ds:datastoreItem>
</file>

<file path=customXml/itemProps3.xml><?xml version="1.0" encoding="utf-8"?>
<ds:datastoreItem xmlns:ds="http://schemas.openxmlformats.org/officeDocument/2006/customXml" ds:itemID="{4233E246-BB3C-4365-9539-0393B9685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d1f6e4-7056-445f-b8a1-f8fc28a3129e"/>
    <ds:schemaRef ds:uri="a275ee7f-4a42-4572-85bc-f7d73946e7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364</TotalTime>
  <Words>893</Words>
  <Application>Microsoft Office PowerPoint</Application>
  <PresentationFormat>Widescreen</PresentationFormat>
  <Paragraphs>103</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Aptos</vt:lpstr>
      <vt:lpstr>Arial</vt:lpstr>
      <vt:lpstr>Calibri</vt:lpstr>
      <vt:lpstr>Calibri Light</vt:lpstr>
      <vt:lpstr>Comic Sans MS</vt:lpstr>
      <vt:lpstr>Symbol</vt:lpstr>
      <vt:lpstr>Times New Roman</vt:lpstr>
      <vt:lpstr>Office Theme</vt:lpstr>
      <vt:lpstr>History</vt:lpstr>
      <vt:lpstr>History Department</vt:lpstr>
      <vt:lpstr>PowerPoint Presentation</vt:lpstr>
      <vt:lpstr>History Department</vt:lpstr>
      <vt:lpstr>Modality in HIST Classes (Spring Week Two)</vt:lpstr>
      <vt:lpstr>History Department</vt:lpstr>
      <vt:lpstr>Program Business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Zugic, Irena</cp:lastModifiedBy>
  <cp:revision>18</cp:revision>
  <cp:lastPrinted>2023-11-05T12:43:25Z</cp:lastPrinted>
  <dcterms:created xsi:type="dcterms:W3CDTF">2021-02-06T12:58:35Z</dcterms:created>
  <dcterms:modified xsi:type="dcterms:W3CDTF">2024-04-09T22:39:14Z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0x0101008A09C8696D27F54C912F6334C0C86124</vt:lpwstr>
  </property>
</Properties>
</file>