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7"/>
  </p:notesMasterIdLst>
  <p:sldIdLst>
    <p:sldId id="271" r:id="rId5"/>
    <p:sldId id="415" r:id="rId6"/>
    <p:sldId id="359" r:id="rId7"/>
    <p:sldId id="417" r:id="rId8"/>
    <p:sldId id="323" r:id="rId9"/>
    <p:sldId id="418" r:id="rId10"/>
    <p:sldId id="407" r:id="rId11"/>
    <p:sldId id="423" r:id="rId12"/>
    <p:sldId id="419" r:id="rId13"/>
    <p:sldId id="427" r:id="rId14"/>
    <p:sldId id="422" r:id="rId15"/>
    <p:sldId id="42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9599" autoAdjust="0"/>
    <p:restoredTop sz="94694"/>
  </p:normalViewPr>
  <p:slideViewPr>
    <p:cSldViewPr snapToGrid="0">
      <p:cViewPr varScale="1">
        <p:scale>
          <a:sx n="62" d="100"/>
          <a:sy n="62" d="100"/>
        </p:scale>
        <p:origin x="11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gic, Irena" userId="0766d5f6-ee01-46af-84f7-65d638b5ac59" providerId="ADAL" clId="{B013DC7C-B230-4FA6-9E05-0641B234E404}"/>
    <pc:docChg chg="custSel modSld">
      <pc:chgData name="Zugic, Irena" userId="0766d5f6-ee01-46af-84f7-65d638b5ac59" providerId="ADAL" clId="{B013DC7C-B230-4FA6-9E05-0641B234E404}" dt="2024-04-16T18:24:05.352" v="187" actId="1076"/>
      <pc:docMkLst>
        <pc:docMk/>
      </pc:docMkLst>
      <pc:sldChg chg="addSp modSp">
        <pc:chgData name="Zugic, Irena" userId="0766d5f6-ee01-46af-84f7-65d638b5ac59" providerId="ADAL" clId="{B013DC7C-B230-4FA6-9E05-0641B234E404}" dt="2024-04-11T23:30:56.953" v="4" actId="1076"/>
        <pc:sldMkLst>
          <pc:docMk/>
          <pc:sldMk cId="3266033200" sldId="323"/>
        </pc:sldMkLst>
        <pc:spChg chg="add mod">
          <ac:chgData name="Zugic, Irena" userId="0766d5f6-ee01-46af-84f7-65d638b5ac59" providerId="ADAL" clId="{B013DC7C-B230-4FA6-9E05-0641B234E404}" dt="2024-04-11T23:30:56.953" v="4" actId="1076"/>
          <ac:spMkLst>
            <pc:docMk/>
            <pc:sldMk cId="3266033200" sldId="323"/>
            <ac:spMk id="20" creationId="{FE0D82DD-52E0-46E0-9EA7-E6867B550AEE}"/>
          </ac:spMkLst>
        </pc:spChg>
      </pc:sldChg>
      <pc:sldChg chg="addSp modSp">
        <pc:chgData name="Zugic, Irena" userId="0766d5f6-ee01-46af-84f7-65d638b5ac59" providerId="ADAL" clId="{B013DC7C-B230-4FA6-9E05-0641B234E404}" dt="2024-04-16T18:20:09.501" v="124" actId="20577"/>
        <pc:sldMkLst>
          <pc:docMk/>
          <pc:sldMk cId="4179532627" sldId="407"/>
        </pc:sldMkLst>
        <pc:spChg chg="add mod">
          <ac:chgData name="Zugic, Irena" userId="0766d5f6-ee01-46af-84f7-65d638b5ac59" providerId="ADAL" clId="{B013DC7C-B230-4FA6-9E05-0641B234E404}" dt="2024-04-16T18:20:09.501" v="124" actId="20577"/>
          <ac:spMkLst>
            <pc:docMk/>
            <pc:sldMk cId="4179532627" sldId="407"/>
            <ac:spMk id="11" creationId="{BA6FDCDF-4F75-4AC5-95A1-A3940F72F778}"/>
          </ac:spMkLst>
        </pc:spChg>
      </pc:sldChg>
      <pc:sldChg chg="addSp modSp">
        <pc:chgData name="Zugic, Irena" userId="0766d5f6-ee01-46af-84f7-65d638b5ac59" providerId="ADAL" clId="{B013DC7C-B230-4FA6-9E05-0641B234E404}" dt="2024-04-16T18:24:05.352" v="187" actId="1076"/>
        <pc:sldMkLst>
          <pc:docMk/>
          <pc:sldMk cId="1750339019" sldId="415"/>
        </pc:sldMkLst>
        <pc:spChg chg="add mod">
          <ac:chgData name="Zugic, Irena" userId="0766d5f6-ee01-46af-84f7-65d638b5ac59" providerId="ADAL" clId="{B013DC7C-B230-4FA6-9E05-0641B234E404}" dt="2024-04-16T18:24:05.352" v="187" actId="1076"/>
          <ac:spMkLst>
            <pc:docMk/>
            <pc:sldMk cId="1750339019" sldId="415"/>
            <ac:spMk id="8" creationId="{E4D722CA-1990-43A1-A701-7FFC6FA48054}"/>
          </ac:spMkLst>
        </pc:spChg>
      </pc:sldChg>
      <pc:sldChg chg="addSp">
        <pc:chgData name="Zugic, Irena" userId="0766d5f6-ee01-46af-84f7-65d638b5ac59" providerId="ADAL" clId="{B013DC7C-B230-4FA6-9E05-0641B234E404}" dt="2024-04-11T23:30:43.125" v="2"/>
        <pc:sldMkLst>
          <pc:docMk/>
          <pc:sldMk cId="2828200342" sldId="417"/>
        </pc:sldMkLst>
        <pc:spChg chg="add">
          <ac:chgData name="Zugic, Irena" userId="0766d5f6-ee01-46af-84f7-65d638b5ac59" providerId="ADAL" clId="{B013DC7C-B230-4FA6-9E05-0641B234E404}" dt="2024-04-11T23:30:43.125" v="2"/>
          <ac:spMkLst>
            <pc:docMk/>
            <pc:sldMk cId="2828200342" sldId="417"/>
            <ac:spMk id="8" creationId="{AB7EABD9-9F2F-475F-815A-7D7D102DBC44}"/>
          </ac:spMkLst>
        </pc:spChg>
      </pc:sldChg>
      <pc:sldChg chg="addSp modSp">
        <pc:chgData name="Zugic, Irena" userId="0766d5f6-ee01-46af-84f7-65d638b5ac59" providerId="ADAL" clId="{B013DC7C-B230-4FA6-9E05-0641B234E404}" dt="2024-04-16T18:23:23.347" v="186" actId="14100"/>
        <pc:sldMkLst>
          <pc:docMk/>
          <pc:sldMk cId="4161416507" sldId="418"/>
        </pc:sldMkLst>
        <pc:spChg chg="mod">
          <ac:chgData name="Zugic, Irena" userId="0766d5f6-ee01-46af-84f7-65d638b5ac59" providerId="ADAL" clId="{B013DC7C-B230-4FA6-9E05-0641B234E404}" dt="2024-04-11T23:31:52.149" v="14" actId="14100"/>
          <ac:spMkLst>
            <pc:docMk/>
            <pc:sldMk cId="4161416507" sldId="418"/>
            <ac:spMk id="2" creationId="{7323EFF1-E3B3-1A40-9683-5DC08610D3A9}"/>
          </ac:spMkLst>
        </pc:spChg>
        <pc:spChg chg="add mod">
          <ac:chgData name="Zugic, Irena" userId="0766d5f6-ee01-46af-84f7-65d638b5ac59" providerId="ADAL" clId="{B013DC7C-B230-4FA6-9E05-0641B234E404}" dt="2024-04-16T18:23:23.347" v="186" actId="14100"/>
          <ac:spMkLst>
            <pc:docMk/>
            <pc:sldMk cId="4161416507" sldId="418"/>
            <ac:spMk id="9" creationId="{CEF9D4C0-6C46-4B27-93F5-C40AC12B2E68}"/>
          </ac:spMkLst>
        </pc:spChg>
      </pc:sldChg>
      <pc:sldChg chg="modSp">
        <pc:chgData name="Zugic, Irena" userId="0766d5f6-ee01-46af-84f7-65d638b5ac59" providerId="ADAL" clId="{B013DC7C-B230-4FA6-9E05-0641B234E404}" dt="2024-04-16T18:18:52.275" v="50" actId="20577"/>
        <pc:sldMkLst>
          <pc:docMk/>
          <pc:sldMk cId="904361657" sldId="419"/>
        </pc:sldMkLst>
        <pc:spChg chg="mod">
          <ac:chgData name="Zugic, Irena" userId="0766d5f6-ee01-46af-84f7-65d638b5ac59" providerId="ADAL" clId="{B013DC7C-B230-4FA6-9E05-0641B234E404}" dt="2024-04-16T18:18:52.275" v="50" actId="20577"/>
          <ac:spMkLst>
            <pc:docMk/>
            <pc:sldMk cId="904361657" sldId="419"/>
            <ac:spMk id="10" creationId="{4C88E83A-B737-4A73-9A9D-97B3A9BC7B4D}"/>
          </ac:spMkLst>
        </pc:spChg>
        <pc:picChg chg="mod">
          <ac:chgData name="Zugic, Irena" userId="0766d5f6-ee01-46af-84f7-65d638b5ac59" providerId="ADAL" clId="{B013DC7C-B230-4FA6-9E05-0641B234E404}" dt="2024-04-16T18:18:11.401" v="48" actId="1076"/>
          <ac:picMkLst>
            <pc:docMk/>
            <pc:sldMk cId="904361657" sldId="419"/>
            <ac:picMk id="3" creationId="{AC65079E-197C-CBF6-7F0F-196119F77521}"/>
          </ac:picMkLst>
        </pc:picChg>
      </pc:sldChg>
      <pc:sldChg chg="modSp">
        <pc:chgData name="Zugic, Irena" userId="0766d5f6-ee01-46af-84f7-65d638b5ac59" providerId="ADAL" clId="{B013DC7C-B230-4FA6-9E05-0641B234E404}" dt="2024-04-16T18:17:19.771" v="41" actId="20577"/>
        <pc:sldMkLst>
          <pc:docMk/>
          <pc:sldMk cId="36981533" sldId="422"/>
        </pc:sldMkLst>
        <pc:spChg chg="mod">
          <ac:chgData name="Zugic, Irena" userId="0766d5f6-ee01-46af-84f7-65d638b5ac59" providerId="ADAL" clId="{B013DC7C-B230-4FA6-9E05-0641B234E404}" dt="2024-04-16T18:17:19.771" v="41" actId="20577"/>
          <ac:spMkLst>
            <pc:docMk/>
            <pc:sldMk cId="36981533" sldId="422"/>
            <ac:spMk id="3" creationId="{709C200D-F789-4B1F-BA4C-31407DBBE159}"/>
          </ac:spMkLst>
        </pc:spChg>
      </pc:sldChg>
      <pc:sldChg chg="modSp">
        <pc:chgData name="Zugic, Irena" userId="0766d5f6-ee01-46af-84f7-65d638b5ac59" providerId="ADAL" clId="{B013DC7C-B230-4FA6-9E05-0641B234E404}" dt="2024-04-16T18:19:18.608" v="77" actId="20577"/>
        <pc:sldMkLst>
          <pc:docMk/>
          <pc:sldMk cId="3042143714" sldId="423"/>
        </pc:sldMkLst>
        <pc:spChg chg="mod">
          <ac:chgData name="Zugic, Irena" userId="0766d5f6-ee01-46af-84f7-65d638b5ac59" providerId="ADAL" clId="{B013DC7C-B230-4FA6-9E05-0641B234E404}" dt="2024-04-16T18:19:18.608" v="77" actId="20577"/>
          <ac:spMkLst>
            <pc:docMk/>
            <pc:sldMk cId="3042143714" sldId="423"/>
            <ac:spMk id="13" creationId="{678D8A69-3871-4EDE-AE99-66268105E98B}"/>
          </ac:spMkLst>
        </pc:spChg>
      </pc:sldChg>
      <pc:sldChg chg="modSp">
        <pc:chgData name="Zugic, Irena" userId="0766d5f6-ee01-46af-84f7-65d638b5ac59" providerId="ADAL" clId="{B013DC7C-B230-4FA6-9E05-0641B234E404}" dt="2024-04-16T18:16:52.441" v="21" actId="20577"/>
        <pc:sldMkLst>
          <pc:docMk/>
          <pc:sldMk cId="3923928484" sldId="426"/>
        </pc:sldMkLst>
        <pc:spChg chg="mod">
          <ac:chgData name="Zugic, Irena" userId="0766d5f6-ee01-46af-84f7-65d638b5ac59" providerId="ADAL" clId="{B013DC7C-B230-4FA6-9E05-0641B234E404}" dt="2024-04-16T18:16:52.441" v="21" actId="20577"/>
          <ac:spMkLst>
            <pc:docMk/>
            <pc:sldMk cId="3923928484" sldId="426"/>
            <ac:spMk id="7" creationId="{C4FC8069-C456-4BD6-88A6-2BE72CBB62EE}"/>
          </ac:spMkLst>
        </pc:spChg>
      </pc:sldChg>
    </pc:docChg>
  </pc:docChgLst>
  <pc:docChgLst>
    <pc:chgData name="Zugic, Irena" userId="0766d5f6-ee01-46af-84f7-65d638b5ac59" providerId="ADAL" clId="{1D6512CA-065B-44F7-957C-15D848FA9CC8}"/>
    <pc:docChg chg="custSel modSld">
      <pc:chgData name="Zugic, Irena" userId="0766d5f6-ee01-46af-84f7-65d638b5ac59" providerId="ADAL" clId="{1D6512CA-065B-44F7-957C-15D848FA9CC8}" dt="2024-04-26T22:29:59.511" v="2439" actId="20577"/>
      <pc:docMkLst>
        <pc:docMk/>
      </pc:docMkLst>
      <pc:sldChg chg="modSp mod">
        <pc:chgData name="Zugic, Irena" userId="0766d5f6-ee01-46af-84f7-65d638b5ac59" providerId="ADAL" clId="{1D6512CA-065B-44F7-957C-15D848FA9CC8}" dt="2024-04-15T20:13:27.526" v="183" actId="20577"/>
        <pc:sldMkLst>
          <pc:docMk/>
          <pc:sldMk cId="3266033200" sldId="323"/>
        </pc:sldMkLst>
        <pc:spChg chg="mod">
          <ac:chgData name="Zugic, Irena" userId="0766d5f6-ee01-46af-84f7-65d638b5ac59" providerId="ADAL" clId="{1D6512CA-065B-44F7-957C-15D848FA9CC8}" dt="2024-04-15T20:13:27.526" v="183" actId="20577"/>
          <ac:spMkLst>
            <pc:docMk/>
            <pc:sldMk cId="3266033200" sldId="323"/>
            <ac:spMk id="20" creationId="{FE0D82DD-52E0-46E0-9EA7-E6867B550AEE}"/>
          </ac:spMkLst>
        </pc:spChg>
      </pc:sldChg>
      <pc:sldChg chg="modSp mod">
        <pc:chgData name="Zugic, Irena" userId="0766d5f6-ee01-46af-84f7-65d638b5ac59" providerId="ADAL" clId="{1D6512CA-065B-44F7-957C-15D848FA9CC8}" dt="2024-04-26T22:29:59.511" v="2439" actId="20577"/>
        <pc:sldMkLst>
          <pc:docMk/>
          <pc:sldMk cId="4179532627" sldId="407"/>
        </pc:sldMkLst>
        <pc:spChg chg="mod">
          <ac:chgData name="Zugic, Irena" userId="0766d5f6-ee01-46af-84f7-65d638b5ac59" providerId="ADAL" clId="{1D6512CA-065B-44F7-957C-15D848FA9CC8}" dt="2024-04-26T22:29:59.511" v="2439" actId="20577"/>
          <ac:spMkLst>
            <pc:docMk/>
            <pc:sldMk cId="4179532627" sldId="407"/>
            <ac:spMk id="11" creationId="{BA6FDCDF-4F75-4AC5-95A1-A3940F72F778}"/>
          </ac:spMkLst>
        </pc:spChg>
      </pc:sldChg>
      <pc:sldChg chg="modSp mod">
        <pc:chgData name="Zugic, Irena" userId="0766d5f6-ee01-46af-84f7-65d638b5ac59" providerId="ADAL" clId="{1D6512CA-065B-44F7-957C-15D848FA9CC8}" dt="2024-04-26T22:13:01.460" v="2117" actId="207"/>
        <pc:sldMkLst>
          <pc:docMk/>
          <pc:sldMk cId="1750339019" sldId="415"/>
        </pc:sldMkLst>
        <pc:spChg chg="mod">
          <ac:chgData name="Zugic, Irena" userId="0766d5f6-ee01-46af-84f7-65d638b5ac59" providerId="ADAL" clId="{1D6512CA-065B-44F7-957C-15D848FA9CC8}" dt="2024-04-26T22:13:01.460" v="2117" actId="207"/>
          <ac:spMkLst>
            <pc:docMk/>
            <pc:sldMk cId="1750339019" sldId="415"/>
            <ac:spMk id="8" creationId="{E4D722CA-1990-43A1-A701-7FFC6FA48054}"/>
          </ac:spMkLst>
        </pc:spChg>
      </pc:sldChg>
      <pc:sldChg chg="modSp mod">
        <pc:chgData name="Zugic, Irena" userId="0766d5f6-ee01-46af-84f7-65d638b5ac59" providerId="ADAL" clId="{1D6512CA-065B-44F7-957C-15D848FA9CC8}" dt="2024-04-26T22:13:58.718" v="2152" actId="1076"/>
        <pc:sldMkLst>
          <pc:docMk/>
          <pc:sldMk cId="2828200342" sldId="417"/>
        </pc:sldMkLst>
        <pc:spChg chg="mod">
          <ac:chgData name="Zugic, Irena" userId="0766d5f6-ee01-46af-84f7-65d638b5ac59" providerId="ADAL" clId="{1D6512CA-065B-44F7-957C-15D848FA9CC8}" dt="2024-04-26T22:13:58.718" v="2152" actId="1076"/>
          <ac:spMkLst>
            <pc:docMk/>
            <pc:sldMk cId="2828200342" sldId="417"/>
            <ac:spMk id="8" creationId="{AB7EABD9-9F2F-475F-815A-7D7D102DBC44}"/>
          </ac:spMkLst>
        </pc:spChg>
      </pc:sldChg>
      <pc:sldChg chg="modSp mod">
        <pc:chgData name="Zugic, Irena" userId="0766d5f6-ee01-46af-84f7-65d638b5ac59" providerId="ADAL" clId="{1D6512CA-065B-44F7-957C-15D848FA9CC8}" dt="2024-04-26T22:29:35.972" v="2434" actId="1076"/>
        <pc:sldMkLst>
          <pc:docMk/>
          <pc:sldMk cId="4161416507" sldId="418"/>
        </pc:sldMkLst>
        <pc:spChg chg="mod">
          <ac:chgData name="Zugic, Irena" userId="0766d5f6-ee01-46af-84f7-65d638b5ac59" providerId="ADAL" clId="{1D6512CA-065B-44F7-957C-15D848FA9CC8}" dt="2024-04-26T22:21:36.885" v="2362" actId="1076"/>
          <ac:spMkLst>
            <pc:docMk/>
            <pc:sldMk cId="4161416507" sldId="418"/>
            <ac:spMk id="2" creationId="{7323EFF1-E3B3-1A40-9683-5DC08610D3A9}"/>
          </ac:spMkLst>
        </pc:spChg>
        <pc:spChg chg="mod">
          <ac:chgData name="Zugic, Irena" userId="0766d5f6-ee01-46af-84f7-65d638b5ac59" providerId="ADAL" clId="{1D6512CA-065B-44F7-957C-15D848FA9CC8}" dt="2024-04-26T22:29:35.972" v="2434" actId="1076"/>
          <ac:spMkLst>
            <pc:docMk/>
            <pc:sldMk cId="4161416507" sldId="418"/>
            <ac:spMk id="9" creationId="{CEF9D4C0-6C46-4B27-93F5-C40AC12B2E68}"/>
          </ac:spMkLst>
        </pc:spChg>
      </pc:sldChg>
      <pc:sldChg chg="addSp modSp mod">
        <pc:chgData name="Zugic, Irena" userId="0766d5f6-ee01-46af-84f7-65d638b5ac59" providerId="ADAL" clId="{1D6512CA-065B-44F7-957C-15D848FA9CC8}" dt="2024-04-15T20:37:49.171" v="1757" actId="20577"/>
        <pc:sldMkLst>
          <pc:docMk/>
          <pc:sldMk cId="904361657" sldId="419"/>
        </pc:sldMkLst>
        <pc:spChg chg="mod">
          <ac:chgData name="Zugic, Irena" userId="0766d5f6-ee01-46af-84f7-65d638b5ac59" providerId="ADAL" clId="{1D6512CA-065B-44F7-957C-15D848FA9CC8}" dt="2024-04-15T20:35:59.932" v="1746" actId="1076"/>
          <ac:spMkLst>
            <pc:docMk/>
            <pc:sldMk cId="904361657" sldId="419"/>
            <ac:spMk id="4" creationId="{72F97E3B-4E0B-03A7-9833-C7954D3B61BD}"/>
          </ac:spMkLst>
        </pc:spChg>
        <pc:spChg chg="add mod">
          <ac:chgData name="Zugic, Irena" userId="0766d5f6-ee01-46af-84f7-65d638b5ac59" providerId="ADAL" clId="{1D6512CA-065B-44F7-957C-15D848FA9CC8}" dt="2024-04-15T20:37:49.171" v="1757" actId="20577"/>
          <ac:spMkLst>
            <pc:docMk/>
            <pc:sldMk cId="904361657" sldId="419"/>
            <ac:spMk id="10" creationId="{4C88E83A-B737-4A73-9A9D-97B3A9BC7B4D}"/>
          </ac:spMkLst>
        </pc:spChg>
        <pc:picChg chg="mod">
          <ac:chgData name="Zugic, Irena" userId="0766d5f6-ee01-46af-84f7-65d638b5ac59" providerId="ADAL" clId="{1D6512CA-065B-44F7-957C-15D848FA9CC8}" dt="2024-04-15T20:36:15.862" v="1750" actId="1076"/>
          <ac:picMkLst>
            <pc:docMk/>
            <pc:sldMk cId="904361657" sldId="419"/>
            <ac:picMk id="3" creationId="{AC65079E-197C-CBF6-7F0F-196119F77521}"/>
          </ac:picMkLst>
        </pc:picChg>
      </pc:sldChg>
      <pc:sldChg chg="addSp modSp mod">
        <pc:chgData name="Zugic, Irena" userId="0766d5f6-ee01-46af-84f7-65d638b5ac59" providerId="ADAL" clId="{1D6512CA-065B-44F7-957C-15D848FA9CC8}" dt="2024-04-26T22:16:58.215" v="2191" actId="20577"/>
        <pc:sldMkLst>
          <pc:docMk/>
          <pc:sldMk cId="36981533" sldId="422"/>
        </pc:sldMkLst>
        <pc:spChg chg="add mod">
          <ac:chgData name="Zugic, Irena" userId="0766d5f6-ee01-46af-84f7-65d638b5ac59" providerId="ADAL" clId="{1D6512CA-065B-44F7-957C-15D848FA9CC8}" dt="2024-04-26T22:16:58.215" v="2191" actId="20577"/>
          <ac:spMkLst>
            <pc:docMk/>
            <pc:sldMk cId="36981533" sldId="422"/>
            <ac:spMk id="3" creationId="{709C200D-F789-4B1F-BA4C-31407DBBE159}"/>
          </ac:spMkLst>
        </pc:spChg>
        <pc:picChg chg="mod">
          <ac:chgData name="Zugic, Irena" userId="0766d5f6-ee01-46af-84f7-65d638b5ac59" providerId="ADAL" clId="{1D6512CA-065B-44F7-957C-15D848FA9CC8}" dt="2024-04-15T20:38:45.227" v="1773" actId="14100"/>
          <ac:picMkLst>
            <pc:docMk/>
            <pc:sldMk cId="36981533" sldId="422"/>
            <ac:picMk id="4" creationId="{8ED03A12-9F46-16B8-BB5B-94895395628B}"/>
          </ac:picMkLst>
        </pc:picChg>
      </pc:sldChg>
      <pc:sldChg chg="addSp modSp mod">
        <pc:chgData name="Zugic, Irena" userId="0766d5f6-ee01-46af-84f7-65d638b5ac59" providerId="ADAL" clId="{1D6512CA-065B-44F7-957C-15D848FA9CC8}" dt="2024-04-15T20:36:44.540" v="1754" actId="1076"/>
        <pc:sldMkLst>
          <pc:docMk/>
          <pc:sldMk cId="3042143714" sldId="423"/>
        </pc:sldMkLst>
        <pc:spChg chg="add mod">
          <ac:chgData name="Zugic, Irena" userId="0766d5f6-ee01-46af-84f7-65d638b5ac59" providerId="ADAL" clId="{1D6512CA-065B-44F7-957C-15D848FA9CC8}" dt="2024-04-15T20:36:44.540" v="1754" actId="1076"/>
          <ac:spMkLst>
            <pc:docMk/>
            <pc:sldMk cId="3042143714" sldId="423"/>
            <ac:spMk id="13" creationId="{678D8A69-3871-4EDE-AE99-66268105E98B}"/>
          </ac:spMkLst>
        </pc:spChg>
      </pc:sldChg>
      <pc:sldChg chg="addSp modSp mod">
        <pc:chgData name="Zugic, Irena" userId="0766d5f6-ee01-46af-84f7-65d638b5ac59" providerId="ADAL" clId="{1D6512CA-065B-44F7-957C-15D848FA9CC8}" dt="2024-04-26T22:18:24.485" v="2283" actId="20577"/>
        <pc:sldMkLst>
          <pc:docMk/>
          <pc:sldMk cId="3923928484" sldId="426"/>
        </pc:sldMkLst>
        <pc:spChg chg="add mod">
          <ac:chgData name="Zugic, Irena" userId="0766d5f6-ee01-46af-84f7-65d638b5ac59" providerId="ADAL" clId="{1D6512CA-065B-44F7-957C-15D848FA9CC8}" dt="2024-04-26T22:18:24.485" v="2283" actId="20577"/>
          <ac:spMkLst>
            <pc:docMk/>
            <pc:sldMk cId="3923928484" sldId="426"/>
            <ac:spMk id="7" creationId="{C4FC8069-C456-4BD6-88A6-2BE72CBB62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Modality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E9-574E-AFFC-7DEAD02E92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E9-574E-AFFC-7DEAD02E92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E9-574E-AFFC-7DEAD02E92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E9-574E-AFFC-7DEAD02E92B9}"/>
              </c:ext>
            </c:extLst>
          </c:dPt>
          <c:cat>
            <c:strRef>
              <c:f>Sheet1!$A$2:$A$5</c:f>
              <c:strCache>
                <c:ptCount val="4"/>
                <c:pt idx="0">
                  <c:v>Online</c:v>
                </c:pt>
                <c:pt idx="1">
                  <c:v>On Campus</c:v>
                </c:pt>
                <c:pt idx="2">
                  <c:v>Hybrid</c:v>
                </c:pt>
                <c:pt idx="3">
                  <c:v>Dual En.</c:v>
                </c:pt>
              </c:strCache>
            </c:strRef>
          </c:cat>
          <c:val>
            <c:numRef>
              <c:f>Sheet1!$B$2:$B$5</c:f>
              <c:numCache>
                <c:formatCode>General</c:formatCode>
                <c:ptCount val="4"/>
                <c:pt idx="0">
                  <c:v>9399</c:v>
                </c:pt>
                <c:pt idx="1">
                  <c:v>3558</c:v>
                </c:pt>
                <c:pt idx="2">
                  <c:v>1350</c:v>
                </c:pt>
                <c:pt idx="3">
                  <c:v>66</c:v>
                </c:pt>
              </c:numCache>
            </c:numRef>
          </c:val>
          <c:extLst>
            <c:ext xmlns:c16="http://schemas.microsoft.com/office/drawing/2014/chart" uri="{C3380CC4-5D6E-409C-BE32-E72D297353CC}">
              <c16:uniqueId val="{00000008-33E9-574E-AFFC-7DEAD02E92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60-6C45-8516-62A1E7E54C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60-6C45-8516-62A1E7E54C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60-6C45-8516-62A1E7E54C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F0-4700-9F2D-5303A468E1CD}"/>
              </c:ext>
            </c:extLst>
          </c:dPt>
          <c:cat>
            <c:strRef>
              <c:f>Sheet1!$A$2:$A$5</c:f>
              <c:strCache>
                <c:ptCount val="3"/>
                <c:pt idx="0">
                  <c:v>Online</c:v>
                </c:pt>
                <c:pt idx="1">
                  <c:v>On Campus</c:v>
                </c:pt>
                <c:pt idx="2">
                  <c:v>Hybrid</c:v>
                </c:pt>
              </c:strCache>
            </c:strRef>
          </c:cat>
          <c:val>
            <c:numRef>
              <c:f>Sheet1!$B$2:$B$5</c:f>
              <c:numCache>
                <c:formatCode>General</c:formatCode>
                <c:ptCount val="4"/>
                <c:pt idx="0">
                  <c:v>347</c:v>
                </c:pt>
                <c:pt idx="1">
                  <c:v>140</c:v>
                </c:pt>
                <c:pt idx="2">
                  <c:v>58</c:v>
                </c:pt>
              </c:numCache>
            </c:numRef>
          </c:val>
          <c:extLst>
            <c:ext xmlns:c16="http://schemas.microsoft.com/office/drawing/2014/chart" uri="{C3380CC4-5D6E-409C-BE32-E72D297353CC}">
              <c16:uniqueId val="{00000006-3760-6C45-8516-62A1E7E54C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1" dirty="0"/>
            <a:t>Reports and Announcements</a:t>
          </a:r>
          <a:endParaRPr lang="en-US" dirty="0"/>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65B8D9A0-D1AB-4071-976A-5EA11D146500}">
      <dgm:prSet/>
      <dgm:spPr/>
      <dgm:t>
        <a:bodyPr/>
        <a:lstStyle/>
        <a:p>
          <a:r>
            <a:rPr lang="en-US" b="1" dirty="0"/>
            <a:t>Business</a:t>
          </a:r>
          <a:endParaRPr lang="en-US" dirty="0"/>
        </a:p>
      </dgm:t>
    </dgm:pt>
    <dgm:pt modelId="{2A85505F-060A-43D2-A740-88BEE676E888}" type="parTrans" cxnId="{4F3B9D36-A475-4EB1-A8D7-C7D04E2375AD}">
      <dgm:prSet/>
      <dgm:spPr/>
      <dgm:t>
        <a:bodyPr/>
        <a:lstStyle/>
        <a:p>
          <a:endParaRPr lang="en-US"/>
        </a:p>
      </dgm:t>
    </dgm:pt>
    <dgm:pt modelId="{972AE08B-76A6-4113-976A-9BB2EC3884EB}" type="sibTrans" cxnId="{4F3B9D36-A475-4EB1-A8D7-C7D04E2375AD}">
      <dgm:prSet/>
      <dgm:spPr/>
      <dgm:t>
        <a:bodyPr/>
        <a:lstStyle/>
        <a:p>
          <a:endParaRPr lang="en-US"/>
        </a:p>
      </dgm:t>
    </dgm:pt>
    <dgm:pt modelId="{2506842F-F5BE-4548-A72A-48B46C0CB400}">
      <dgm:prSet/>
      <dgm:spPr/>
      <dgm:t>
        <a:bodyPr/>
        <a:lstStyle/>
        <a:p>
          <a:r>
            <a:rPr lang="en-US" dirty="0"/>
            <a:t>Counselor’s Report</a:t>
          </a:r>
        </a:p>
      </dgm:t>
    </dgm:pt>
    <dgm:pt modelId="{7E82F518-2CD4-204A-9436-7AC46FF6F2F8}" type="parTrans" cxnId="{7B2AA7B7-77D3-8A4A-8CFE-08B3E2E2176C}">
      <dgm:prSet/>
      <dgm:spPr/>
      <dgm:t>
        <a:bodyPr/>
        <a:lstStyle/>
        <a:p>
          <a:endParaRPr lang="en-US"/>
        </a:p>
      </dgm:t>
    </dgm:pt>
    <dgm:pt modelId="{ECC0873F-1E95-394D-9E51-05C7CB1824A4}" type="sibTrans" cxnId="{7B2AA7B7-77D3-8A4A-8CFE-08B3E2E2176C}">
      <dgm:prSet/>
      <dgm:spPr/>
      <dgm:t>
        <a:bodyPr/>
        <a:lstStyle/>
        <a:p>
          <a:endParaRPr lang="en-US"/>
        </a:p>
      </dgm:t>
    </dgm:pt>
    <dgm:pt modelId="{9A3A2758-2465-6341-AD0C-B6D311982EA5}">
      <dgm:prSet/>
      <dgm:spPr/>
      <dgm:t>
        <a:bodyPr/>
        <a:lstStyle/>
        <a:p>
          <a:r>
            <a:rPr lang="en-US" dirty="0"/>
            <a:t>Modality Balance</a:t>
          </a:r>
        </a:p>
      </dgm:t>
    </dgm:pt>
    <dgm:pt modelId="{F54DEB90-B03D-3A42-8506-C5FDAA27721F}" type="parTrans" cxnId="{C084C03D-2D44-3B49-A4B2-F7AF45BB3990}">
      <dgm:prSet/>
      <dgm:spPr/>
      <dgm:t>
        <a:bodyPr/>
        <a:lstStyle/>
        <a:p>
          <a:endParaRPr lang="en-US"/>
        </a:p>
      </dgm:t>
    </dgm:pt>
    <dgm:pt modelId="{50A8DEE1-6897-1948-8E99-4176B3D90B0A}" type="sibTrans" cxnId="{C084C03D-2D44-3B49-A4B2-F7AF45BB3990}">
      <dgm:prSet/>
      <dgm:spPr/>
      <dgm:t>
        <a:bodyPr/>
        <a:lstStyle/>
        <a:p>
          <a:endParaRPr lang="en-US"/>
        </a:p>
      </dgm:t>
    </dgm:pt>
    <dgm:pt modelId="{15B121A7-1FEF-594F-B90A-3403A755FA94}">
      <dgm:prSet/>
      <dgm:spPr/>
      <dgm:t>
        <a:bodyPr/>
        <a:lstStyle/>
        <a:p>
          <a:r>
            <a:rPr lang="en-US" dirty="0"/>
            <a:t>Fraudulent Students</a:t>
          </a:r>
        </a:p>
      </dgm:t>
    </dgm:pt>
    <dgm:pt modelId="{BC1D7741-50CA-C64F-9A1F-08964CAAA399}" type="parTrans" cxnId="{389A10F1-AB3D-4347-B6CF-E5342B3A87AF}">
      <dgm:prSet/>
      <dgm:spPr/>
      <dgm:t>
        <a:bodyPr/>
        <a:lstStyle/>
        <a:p>
          <a:endParaRPr lang="en-US"/>
        </a:p>
      </dgm:t>
    </dgm:pt>
    <dgm:pt modelId="{FEE2AB3F-CC4B-5A4F-92CB-F85FD363579A}" type="sibTrans" cxnId="{389A10F1-AB3D-4347-B6CF-E5342B3A87AF}">
      <dgm:prSet/>
      <dgm:spPr/>
      <dgm:t>
        <a:bodyPr/>
        <a:lstStyle/>
        <a:p>
          <a:endParaRPr lang="en-US"/>
        </a:p>
      </dgm:t>
    </dgm:pt>
    <dgm:pt modelId="{2871F151-BFAC-2D46-839D-824C915CACF0}">
      <dgm:prSet/>
      <dgm:spPr/>
      <dgm:t>
        <a:bodyPr/>
        <a:lstStyle/>
        <a:p>
          <a:r>
            <a:rPr lang="en-US" dirty="0"/>
            <a:t>SLOs and Curriculum</a:t>
          </a:r>
        </a:p>
      </dgm:t>
    </dgm:pt>
    <dgm:pt modelId="{FD915DA5-94EE-7F4B-AB76-F64D1C1AD4C1}" type="parTrans" cxnId="{E0BE11C4-7104-E34C-83AE-7E225788A12E}">
      <dgm:prSet/>
      <dgm:spPr/>
      <dgm:t>
        <a:bodyPr/>
        <a:lstStyle/>
        <a:p>
          <a:endParaRPr lang="en-US"/>
        </a:p>
      </dgm:t>
    </dgm:pt>
    <dgm:pt modelId="{4F6DDA05-7A7A-2341-9168-B93159E47932}" type="sibTrans" cxnId="{E0BE11C4-7104-E34C-83AE-7E225788A12E}">
      <dgm:prSet/>
      <dgm:spPr/>
      <dgm:t>
        <a:bodyPr/>
        <a:lstStyle/>
        <a:p>
          <a:endParaRPr lang="en-US"/>
        </a:p>
      </dgm:t>
    </dgm:pt>
    <dgm:pt modelId="{00C5CA16-3A3E-614E-860E-E2F64A0335DF}">
      <dgm:prSet/>
      <dgm:spPr/>
      <dgm:t>
        <a:bodyPr/>
        <a:lstStyle/>
        <a:p>
          <a:r>
            <a:rPr lang="en-US" dirty="0"/>
            <a:t>Annual Plan and Comprehensive Integrated Plan</a:t>
          </a:r>
        </a:p>
      </dgm:t>
    </dgm:pt>
    <dgm:pt modelId="{28035E51-50B4-9C47-A098-C56A4125C672}" type="parTrans" cxnId="{2BDB4C7F-AA61-5F4E-B039-4666C77F9C64}">
      <dgm:prSet/>
      <dgm:spPr/>
    </dgm:pt>
    <dgm:pt modelId="{4D439D4C-4C67-3742-820A-79E9A0BB770C}" type="sibTrans" cxnId="{2BDB4C7F-AA61-5F4E-B039-4666C77F9C64}">
      <dgm:prSet/>
      <dgm:spPr/>
    </dgm:pt>
    <dgm:pt modelId="{B7C5FFE9-1AEC-544D-8540-BBC6013A7BAF}">
      <dgm:prSet/>
      <dgm:spPr/>
      <dgm:t>
        <a:bodyPr/>
        <a:lstStyle/>
        <a:p>
          <a:r>
            <a:rPr lang="en-US" dirty="0"/>
            <a:t>Philosophy Club and Announcements</a:t>
          </a:r>
        </a:p>
      </dgm:t>
    </dgm:pt>
    <dgm:pt modelId="{182B7E7F-1784-CE4E-9402-19A242B7E12E}" type="parTrans" cxnId="{D893B05F-043D-7D4C-9F83-D601FF16529C}">
      <dgm:prSet/>
      <dgm:spPr/>
    </dgm:pt>
    <dgm:pt modelId="{AA079657-0237-6B40-91B5-DDC2B1F62833}" type="sibTrans" cxnId="{D893B05F-043D-7D4C-9F83-D601FF16529C}">
      <dgm:prSet/>
      <dgm:spPr/>
    </dgm:pt>
    <dgm:pt modelId="{09E23C96-14F5-6D41-9391-3BA32DA60C13}">
      <dgm:prSet/>
      <dgm:spPr/>
      <dgm:t>
        <a:bodyPr/>
        <a:lstStyle/>
        <a:p>
          <a:r>
            <a:rPr lang="en-US" dirty="0"/>
            <a:t>Enrollment and </a:t>
          </a:r>
          <a:r>
            <a:rPr lang="en-US" dirty="0" err="1"/>
            <a:t>CalGETC</a:t>
          </a:r>
          <a:endParaRPr lang="en-US" dirty="0"/>
        </a:p>
      </dgm:t>
    </dgm:pt>
    <dgm:pt modelId="{203FB36D-605B-D240-BCCF-2ABED316FC03}" type="parTrans" cxnId="{872BEF7A-682F-AE43-A66D-95B4939A1E4D}">
      <dgm:prSet/>
      <dgm:spPr/>
    </dgm:pt>
    <dgm:pt modelId="{A319E0B0-8791-9B46-A804-A76BEC039C6A}" type="sibTrans" cxnId="{872BEF7A-682F-AE43-A66D-95B4939A1E4D}">
      <dgm:prSet/>
      <dgm:spPr/>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2"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2">
        <dgm:presLayoutVars>
          <dgm:bulletEnabled val="1"/>
        </dgm:presLayoutVars>
      </dgm:prSet>
      <dgm:spPr/>
    </dgm:pt>
    <dgm:pt modelId="{D63162E4-6956-0B42-BC30-F13BD4C96F30}" type="pres">
      <dgm:prSet presAssocID="{65B8D9A0-D1AB-4071-976A-5EA11D146500}" presName="parentText" presStyleLbl="node1" presStyleIdx="1" presStyleCnt="2" custLinFactNeighborX="-1167" custLinFactNeighborY="-908">
        <dgm:presLayoutVars>
          <dgm:chMax val="0"/>
          <dgm:bulletEnabled val="1"/>
        </dgm:presLayoutVars>
      </dgm:prSet>
      <dgm:spPr/>
    </dgm:pt>
    <dgm:pt modelId="{13A6FA00-26A1-A742-A08D-D146521B1670}" type="pres">
      <dgm:prSet presAssocID="{65B8D9A0-D1AB-4071-976A-5EA11D146500}" presName="childText" presStyleLbl="revTx" presStyleIdx="1" presStyleCnt="2">
        <dgm:presLayoutVars>
          <dgm:bulletEnabled val="1"/>
        </dgm:presLayoutVars>
      </dgm:prSet>
      <dgm:spPr/>
    </dgm:pt>
  </dgm:ptLst>
  <dgm:cxnLst>
    <dgm:cxn modelId="{09725B20-B60D-294D-8A12-78D4170E3CC7}" type="presOf" srcId="{2871F151-BFAC-2D46-839D-824C915CACF0}" destId="{13A6FA00-26A1-A742-A08D-D146521B1670}" srcOrd="0" destOrd="2" presId="urn:microsoft.com/office/officeart/2005/8/layout/vList2"/>
    <dgm:cxn modelId="{99BE7A35-09D2-804E-AF5A-F89FB2F524B2}" type="presOf" srcId="{9C9B7621-F3F4-4AB1-9C84-83EDF11655A2}" destId="{45AA21FA-5FC4-3248-B18C-7586BFE88BB4}" srcOrd="0" destOrd="0" presId="urn:microsoft.com/office/officeart/2005/8/layout/vList2"/>
    <dgm:cxn modelId="{4F3B9D36-A475-4EB1-A8D7-C7D04E2375AD}" srcId="{1E676B6C-6D03-47A4-9020-5FF7332DD8E6}" destId="{65B8D9A0-D1AB-4071-976A-5EA11D146500}" srcOrd="1" destOrd="0" parTransId="{2A85505F-060A-43D2-A740-88BEE676E888}" sibTransId="{972AE08B-76A6-4113-976A-9BB2EC3884EB}"/>
    <dgm:cxn modelId="{A41FFD3A-FE03-BB46-8837-B7D7A7FFE7FE}" type="presOf" srcId="{9A3A2758-2465-6341-AD0C-B6D311982EA5}" destId="{13A6FA00-26A1-A742-A08D-D146521B1670}" srcOrd="0" destOrd="0" presId="urn:microsoft.com/office/officeart/2005/8/layout/vList2"/>
    <dgm:cxn modelId="{C084C03D-2D44-3B49-A4B2-F7AF45BB3990}" srcId="{65B8D9A0-D1AB-4071-976A-5EA11D146500}" destId="{9A3A2758-2465-6341-AD0C-B6D311982EA5}" srcOrd="0" destOrd="0" parTransId="{F54DEB90-B03D-3A42-8506-C5FDAA27721F}" sibTransId="{50A8DEE1-6897-1948-8E99-4176B3D90B0A}"/>
    <dgm:cxn modelId="{D893B05F-043D-7D4C-9F83-D601FF16529C}" srcId="{65B8D9A0-D1AB-4071-976A-5EA11D146500}" destId="{B7C5FFE9-1AEC-544D-8540-BBC6013A7BAF}" srcOrd="4" destOrd="0" parTransId="{182B7E7F-1784-CE4E-9402-19A242B7E12E}" sibTransId="{AA079657-0237-6B40-91B5-DDC2B1F62833}"/>
    <dgm:cxn modelId="{FD704360-3481-E34A-BB91-B7F0B03776DB}" type="presOf" srcId="{1E676B6C-6D03-47A4-9020-5FF7332DD8E6}" destId="{47243BD0-5C8C-2D41-9086-AAC5F43B1A15}" srcOrd="0" destOrd="0" presId="urn:microsoft.com/office/officeart/2005/8/layout/vList2"/>
    <dgm:cxn modelId="{27D7C762-DC91-9F45-B7CB-87AFD3F81824}" type="presOf" srcId="{15B121A7-1FEF-594F-B90A-3403A755FA94}" destId="{FD48E752-73FE-5746-A5EF-12FE6B286865}" srcOrd="0" destOrd="1" presId="urn:microsoft.com/office/officeart/2005/8/layout/vList2"/>
    <dgm:cxn modelId="{CE64AC6A-A149-4C4D-A738-9F54412F483C}" type="presOf" srcId="{09E23C96-14F5-6D41-9391-3BA32DA60C13}" destId="{13A6FA00-26A1-A742-A08D-D146521B1670}" srcOrd="0" destOrd="3" presId="urn:microsoft.com/office/officeart/2005/8/layout/vList2"/>
    <dgm:cxn modelId="{872BEF7A-682F-AE43-A66D-95B4939A1E4D}" srcId="{65B8D9A0-D1AB-4071-976A-5EA11D146500}" destId="{09E23C96-14F5-6D41-9391-3BA32DA60C13}" srcOrd="3" destOrd="0" parTransId="{203FB36D-605B-D240-BCCF-2ABED316FC03}" sibTransId="{A319E0B0-8791-9B46-A804-A76BEC039C6A}"/>
    <dgm:cxn modelId="{5702F47E-37D2-4235-B952-6FA69D86E1C6}" srcId="{1E676B6C-6D03-47A4-9020-5FF7332DD8E6}" destId="{9C9B7621-F3F4-4AB1-9C84-83EDF11655A2}" srcOrd="0" destOrd="0" parTransId="{DF547132-7D32-41F1-9346-A1E404887EE8}" sibTransId="{F6A9B11C-CBE9-4D76-AB49-687E505EE3AA}"/>
    <dgm:cxn modelId="{3CFE207F-6BE2-854D-AB61-3385C1E7061E}" type="presOf" srcId="{B7C5FFE9-1AEC-544D-8540-BBC6013A7BAF}" destId="{13A6FA00-26A1-A742-A08D-D146521B1670}" srcOrd="0" destOrd="4" presId="urn:microsoft.com/office/officeart/2005/8/layout/vList2"/>
    <dgm:cxn modelId="{2BDB4C7F-AA61-5F4E-B039-4666C77F9C64}" srcId="{65B8D9A0-D1AB-4071-976A-5EA11D146500}" destId="{00C5CA16-3A3E-614E-860E-E2F64A0335DF}" srcOrd="1" destOrd="0" parTransId="{28035E51-50B4-9C47-A098-C56A4125C672}" sibTransId="{4D439D4C-4C67-3742-820A-79E9A0BB770C}"/>
    <dgm:cxn modelId="{2B5A16A1-6CC5-804E-B8B5-2EE01325C90A}" type="presOf" srcId="{00C5CA16-3A3E-614E-860E-E2F64A0335DF}" destId="{13A6FA00-26A1-A742-A08D-D146521B1670}" srcOrd="0" destOrd="1" presId="urn:microsoft.com/office/officeart/2005/8/layout/vList2"/>
    <dgm:cxn modelId="{7B2AA7B7-77D3-8A4A-8CFE-08B3E2E2176C}" srcId="{9C9B7621-F3F4-4AB1-9C84-83EDF11655A2}" destId="{2506842F-F5BE-4548-A72A-48B46C0CB400}" srcOrd="0" destOrd="0" parTransId="{7E82F518-2CD4-204A-9436-7AC46FF6F2F8}" sibTransId="{ECC0873F-1E95-394D-9E51-05C7CB1824A4}"/>
    <dgm:cxn modelId="{E0BE11C4-7104-E34C-83AE-7E225788A12E}" srcId="{65B8D9A0-D1AB-4071-976A-5EA11D146500}" destId="{2871F151-BFAC-2D46-839D-824C915CACF0}" srcOrd="2" destOrd="0" parTransId="{FD915DA5-94EE-7F4B-AB76-F64D1C1AD4C1}" sibTransId="{4F6DDA05-7A7A-2341-9168-B93159E47932}"/>
    <dgm:cxn modelId="{01E4EBDE-78EE-DB46-AD00-A30105364238}" type="presOf" srcId="{65B8D9A0-D1AB-4071-976A-5EA11D146500}" destId="{D63162E4-6956-0B42-BC30-F13BD4C96F30}" srcOrd="0" destOrd="0" presId="urn:microsoft.com/office/officeart/2005/8/layout/vList2"/>
    <dgm:cxn modelId="{CDA24BE8-E627-7546-9895-0BB4DF077E62}" type="presOf" srcId="{2506842F-F5BE-4548-A72A-48B46C0CB400}" destId="{FD48E752-73FE-5746-A5EF-12FE6B286865}" srcOrd="0" destOrd="0" presId="urn:microsoft.com/office/officeart/2005/8/layout/vList2"/>
    <dgm:cxn modelId="{389A10F1-AB3D-4347-B6CF-E5342B3A87AF}" srcId="{9C9B7621-F3F4-4AB1-9C84-83EDF11655A2}" destId="{15B121A7-1FEF-594F-B90A-3403A755FA94}" srcOrd="1" destOrd="0" parTransId="{BC1D7741-50CA-C64F-9A1F-08964CAAA399}" sibTransId="{FEE2AB3F-CC4B-5A4F-92CB-F85FD363579A}"/>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 modelId="{192EB7C2-51BE-EC42-B9F4-A0FE06977413}" type="presParOf" srcId="{47243BD0-5C8C-2D41-9086-AAC5F43B1A15}" destId="{D63162E4-6956-0B42-BC30-F13BD4C96F30}" srcOrd="2" destOrd="0" presId="urn:microsoft.com/office/officeart/2005/8/layout/vList2"/>
    <dgm:cxn modelId="{384131A7-F156-CF49-9EEB-CF7C5BCD5DBD}" type="presParOf" srcId="{47243BD0-5C8C-2D41-9086-AAC5F43B1A15}" destId="{13A6FA00-26A1-A742-A08D-D146521B16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76B6C-6D03-47A4-9020-5FF7332DD8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9B7621-F3F4-4AB1-9C84-83EDF11655A2}">
      <dgm:prSet/>
      <dgm:spPr/>
      <dgm:t>
        <a:bodyPr/>
        <a:lstStyle/>
        <a:p>
          <a:r>
            <a:rPr lang="en-US" b="1" dirty="0"/>
            <a:t>Reports and Announcements</a:t>
          </a:r>
          <a:endParaRPr lang="en-US" dirty="0"/>
        </a:p>
      </dgm:t>
    </dgm:pt>
    <dgm:pt modelId="{DF547132-7D32-41F1-9346-A1E404887EE8}" type="parTrans" cxnId="{5702F47E-37D2-4235-B952-6FA69D86E1C6}">
      <dgm:prSet/>
      <dgm:spPr/>
      <dgm:t>
        <a:bodyPr/>
        <a:lstStyle/>
        <a:p>
          <a:endParaRPr lang="en-US"/>
        </a:p>
      </dgm:t>
    </dgm:pt>
    <dgm:pt modelId="{F6A9B11C-CBE9-4D76-AB49-687E505EE3AA}" type="sibTrans" cxnId="{5702F47E-37D2-4235-B952-6FA69D86E1C6}">
      <dgm:prSet/>
      <dgm:spPr/>
      <dgm:t>
        <a:bodyPr/>
        <a:lstStyle/>
        <a:p>
          <a:endParaRPr lang="en-US"/>
        </a:p>
      </dgm:t>
    </dgm:pt>
    <dgm:pt modelId="{65B8D9A0-D1AB-4071-976A-5EA11D146500}">
      <dgm:prSet/>
      <dgm:spPr/>
      <dgm:t>
        <a:bodyPr/>
        <a:lstStyle/>
        <a:p>
          <a:r>
            <a:rPr lang="en-US" b="1" dirty="0"/>
            <a:t>Business</a:t>
          </a:r>
          <a:endParaRPr lang="en-US" dirty="0"/>
        </a:p>
      </dgm:t>
    </dgm:pt>
    <dgm:pt modelId="{2A85505F-060A-43D2-A740-88BEE676E888}" type="parTrans" cxnId="{4F3B9D36-A475-4EB1-A8D7-C7D04E2375AD}">
      <dgm:prSet/>
      <dgm:spPr/>
      <dgm:t>
        <a:bodyPr/>
        <a:lstStyle/>
        <a:p>
          <a:endParaRPr lang="en-US"/>
        </a:p>
      </dgm:t>
    </dgm:pt>
    <dgm:pt modelId="{972AE08B-76A6-4113-976A-9BB2EC3884EB}" type="sibTrans" cxnId="{4F3B9D36-A475-4EB1-A8D7-C7D04E2375AD}">
      <dgm:prSet/>
      <dgm:spPr/>
      <dgm:t>
        <a:bodyPr/>
        <a:lstStyle/>
        <a:p>
          <a:endParaRPr lang="en-US"/>
        </a:p>
      </dgm:t>
    </dgm:pt>
    <dgm:pt modelId="{2506842F-F5BE-4548-A72A-48B46C0CB400}">
      <dgm:prSet/>
      <dgm:spPr/>
      <dgm:t>
        <a:bodyPr/>
        <a:lstStyle/>
        <a:p>
          <a:r>
            <a:rPr lang="en-US" dirty="0"/>
            <a:t>Counselor’s Report</a:t>
          </a:r>
        </a:p>
      </dgm:t>
    </dgm:pt>
    <dgm:pt modelId="{7E82F518-2CD4-204A-9436-7AC46FF6F2F8}" type="parTrans" cxnId="{7B2AA7B7-77D3-8A4A-8CFE-08B3E2E2176C}">
      <dgm:prSet/>
      <dgm:spPr/>
      <dgm:t>
        <a:bodyPr/>
        <a:lstStyle/>
        <a:p>
          <a:endParaRPr lang="en-US"/>
        </a:p>
      </dgm:t>
    </dgm:pt>
    <dgm:pt modelId="{ECC0873F-1E95-394D-9E51-05C7CB1824A4}" type="sibTrans" cxnId="{7B2AA7B7-77D3-8A4A-8CFE-08B3E2E2176C}">
      <dgm:prSet/>
      <dgm:spPr/>
      <dgm:t>
        <a:bodyPr/>
        <a:lstStyle/>
        <a:p>
          <a:endParaRPr lang="en-US"/>
        </a:p>
      </dgm:t>
    </dgm:pt>
    <dgm:pt modelId="{9A3A2758-2465-6341-AD0C-B6D311982EA5}">
      <dgm:prSet/>
      <dgm:spPr/>
      <dgm:t>
        <a:bodyPr/>
        <a:lstStyle/>
        <a:p>
          <a:r>
            <a:rPr lang="en-US" dirty="0"/>
            <a:t>Modality Balance</a:t>
          </a:r>
        </a:p>
      </dgm:t>
    </dgm:pt>
    <dgm:pt modelId="{F54DEB90-B03D-3A42-8506-C5FDAA27721F}" type="parTrans" cxnId="{C084C03D-2D44-3B49-A4B2-F7AF45BB3990}">
      <dgm:prSet/>
      <dgm:spPr/>
      <dgm:t>
        <a:bodyPr/>
        <a:lstStyle/>
        <a:p>
          <a:endParaRPr lang="en-US"/>
        </a:p>
      </dgm:t>
    </dgm:pt>
    <dgm:pt modelId="{50A8DEE1-6897-1948-8E99-4176B3D90B0A}" type="sibTrans" cxnId="{C084C03D-2D44-3B49-A4B2-F7AF45BB3990}">
      <dgm:prSet/>
      <dgm:spPr/>
      <dgm:t>
        <a:bodyPr/>
        <a:lstStyle/>
        <a:p>
          <a:endParaRPr lang="en-US"/>
        </a:p>
      </dgm:t>
    </dgm:pt>
    <dgm:pt modelId="{BBFA2C18-F6FD-4E5E-B5BA-8A7CEFC5CAFA}">
      <dgm:prSet/>
      <dgm:spPr/>
      <dgm:t>
        <a:bodyPr/>
        <a:lstStyle/>
        <a:p>
          <a:r>
            <a:rPr lang="en-US" dirty="0"/>
            <a:t>Annual Plan and Comprehensive Integrated Plan</a:t>
          </a:r>
        </a:p>
      </dgm:t>
    </dgm:pt>
    <dgm:pt modelId="{1F2AADBD-E170-43DC-A070-A87E4B5B9A3B}" type="parTrans" cxnId="{59A979F7-E430-4AC2-9B05-39D528F61A62}">
      <dgm:prSet/>
      <dgm:spPr/>
      <dgm:t>
        <a:bodyPr/>
        <a:lstStyle/>
        <a:p>
          <a:endParaRPr lang="en-US"/>
        </a:p>
      </dgm:t>
    </dgm:pt>
    <dgm:pt modelId="{CBCEC28D-4816-4FDC-911E-97418EC61AE7}" type="sibTrans" cxnId="{59A979F7-E430-4AC2-9B05-39D528F61A62}">
      <dgm:prSet/>
      <dgm:spPr/>
      <dgm:t>
        <a:bodyPr/>
        <a:lstStyle/>
        <a:p>
          <a:endParaRPr lang="en-US"/>
        </a:p>
      </dgm:t>
    </dgm:pt>
    <dgm:pt modelId="{15B121A7-1FEF-594F-B90A-3403A755FA94}">
      <dgm:prSet/>
      <dgm:spPr/>
      <dgm:t>
        <a:bodyPr/>
        <a:lstStyle/>
        <a:p>
          <a:r>
            <a:rPr lang="en-US" dirty="0">
              <a:solidFill>
                <a:srgbClr val="FF0000"/>
              </a:solidFill>
            </a:rPr>
            <a:t>Fraudulent Students</a:t>
          </a:r>
        </a:p>
      </dgm:t>
    </dgm:pt>
    <dgm:pt modelId="{BC1D7741-50CA-C64F-9A1F-08964CAAA399}" type="parTrans" cxnId="{389A10F1-AB3D-4347-B6CF-E5342B3A87AF}">
      <dgm:prSet/>
      <dgm:spPr/>
      <dgm:t>
        <a:bodyPr/>
        <a:lstStyle/>
        <a:p>
          <a:endParaRPr lang="en-US"/>
        </a:p>
      </dgm:t>
    </dgm:pt>
    <dgm:pt modelId="{FEE2AB3F-CC4B-5A4F-92CB-F85FD363579A}" type="sibTrans" cxnId="{389A10F1-AB3D-4347-B6CF-E5342B3A87AF}">
      <dgm:prSet/>
      <dgm:spPr/>
      <dgm:t>
        <a:bodyPr/>
        <a:lstStyle/>
        <a:p>
          <a:endParaRPr lang="en-US"/>
        </a:p>
      </dgm:t>
    </dgm:pt>
    <dgm:pt modelId="{2871F151-BFAC-2D46-839D-824C915CACF0}">
      <dgm:prSet/>
      <dgm:spPr/>
      <dgm:t>
        <a:bodyPr/>
        <a:lstStyle/>
        <a:p>
          <a:r>
            <a:rPr lang="en-US" dirty="0"/>
            <a:t>SLOs and Curriculum</a:t>
          </a:r>
        </a:p>
      </dgm:t>
    </dgm:pt>
    <dgm:pt modelId="{FD915DA5-94EE-7F4B-AB76-F64D1C1AD4C1}" type="parTrans" cxnId="{E0BE11C4-7104-E34C-83AE-7E225788A12E}">
      <dgm:prSet/>
      <dgm:spPr/>
      <dgm:t>
        <a:bodyPr/>
        <a:lstStyle/>
        <a:p>
          <a:endParaRPr lang="en-US"/>
        </a:p>
      </dgm:t>
    </dgm:pt>
    <dgm:pt modelId="{4F6DDA05-7A7A-2341-9168-B93159E47932}" type="sibTrans" cxnId="{E0BE11C4-7104-E34C-83AE-7E225788A12E}">
      <dgm:prSet/>
      <dgm:spPr/>
      <dgm:t>
        <a:bodyPr/>
        <a:lstStyle/>
        <a:p>
          <a:endParaRPr lang="en-US"/>
        </a:p>
      </dgm:t>
    </dgm:pt>
    <dgm:pt modelId="{A8DF59BB-9344-7D40-B39F-6EAA3C5C58DD}">
      <dgm:prSet/>
      <dgm:spPr/>
      <dgm:t>
        <a:bodyPr/>
        <a:lstStyle/>
        <a:p>
          <a:r>
            <a:rPr lang="en-US" dirty="0"/>
            <a:t>Philosophy Club and Announcements</a:t>
          </a:r>
        </a:p>
      </dgm:t>
    </dgm:pt>
    <dgm:pt modelId="{B1C2B4CD-7FD3-A844-8C23-252B999EDE39}" type="parTrans" cxnId="{3B274ED8-1C18-0543-8049-6409E6A294C4}">
      <dgm:prSet/>
      <dgm:spPr/>
      <dgm:t>
        <a:bodyPr/>
        <a:lstStyle/>
        <a:p>
          <a:endParaRPr lang="en-US"/>
        </a:p>
      </dgm:t>
    </dgm:pt>
    <dgm:pt modelId="{7A913003-0642-1B4F-A03C-9AF299D052F3}" type="sibTrans" cxnId="{3B274ED8-1C18-0543-8049-6409E6A294C4}">
      <dgm:prSet/>
      <dgm:spPr/>
      <dgm:t>
        <a:bodyPr/>
        <a:lstStyle/>
        <a:p>
          <a:endParaRPr lang="en-US"/>
        </a:p>
      </dgm:t>
    </dgm:pt>
    <dgm:pt modelId="{540C72B8-79B0-1B41-BD1E-CF55BC16A284}">
      <dgm:prSet/>
      <dgm:spPr/>
      <dgm:t>
        <a:bodyPr/>
        <a:lstStyle/>
        <a:p>
          <a:r>
            <a:rPr lang="en-US" dirty="0"/>
            <a:t>Enrollment and </a:t>
          </a:r>
          <a:r>
            <a:rPr lang="en-US" dirty="0" err="1"/>
            <a:t>CalGETC</a:t>
          </a:r>
          <a:endParaRPr lang="en-US" dirty="0"/>
        </a:p>
      </dgm:t>
    </dgm:pt>
    <dgm:pt modelId="{978AFDC3-FF67-454F-9B04-524B81EAEB46}" type="parTrans" cxnId="{970A729E-A29D-804A-9AD7-4B4CE1DE8E29}">
      <dgm:prSet/>
      <dgm:spPr/>
      <dgm:t>
        <a:bodyPr/>
        <a:lstStyle/>
        <a:p>
          <a:endParaRPr lang="en-US"/>
        </a:p>
      </dgm:t>
    </dgm:pt>
    <dgm:pt modelId="{1D527E4B-0CA4-A143-ADC2-A5E4329CFC51}" type="sibTrans" cxnId="{970A729E-A29D-804A-9AD7-4B4CE1DE8E29}">
      <dgm:prSet/>
      <dgm:spPr/>
      <dgm:t>
        <a:bodyPr/>
        <a:lstStyle/>
        <a:p>
          <a:endParaRPr lang="en-US"/>
        </a:p>
      </dgm:t>
    </dgm:pt>
    <dgm:pt modelId="{47243BD0-5C8C-2D41-9086-AAC5F43B1A15}" type="pres">
      <dgm:prSet presAssocID="{1E676B6C-6D03-47A4-9020-5FF7332DD8E6}" presName="linear" presStyleCnt="0">
        <dgm:presLayoutVars>
          <dgm:animLvl val="lvl"/>
          <dgm:resizeHandles val="exact"/>
        </dgm:presLayoutVars>
      </dgm:prSet>
      <dgm:spPr/>
    </dgm:pt>
    <dgm:pt modelId="{45AA21FA-5FC4-3248-B18C-7586BFE88BB4}" type="pres">
      <dgm:prSet presAssocID="{9C9B7621-F3F4-4AB1-9C84-83EDF11655A2}" presName="parentText" presStyleLbl="node1" presStyleIdx="0" presStyleCnt="2" custLinFactNeighborX="-287" custLinFactNeighborY="122">
        <dgm:presLayoutVars>
          <dgm:chMax val="0"/>
          <dgm:bulletEnabled val="1"/>
        </dgm:presLayoutVars>
      </dgm:prSet>
      <dgm:spPr/>
    </dgm:pt>
    <dgm:pt modelId="{FD48E752-73FE-5746-A5EF-12FE6B286865}" type="pres">
      <dgm:prSet presAssocID="{9C9B7621-F3F4-4AB1-9C84-83EDF11655A2}" presName="childText" presStyleLbl="revTx" presStyleIdx="0" presStyleCnt="2">
        <dgm:presLayoutVars>
          <dgm:bulletEnabled val="1"/>
        </dgm:presLayoutVars>
      </dgm:prSet>
      <dgm:spPr/>
    </dgm:pt>
    <dgm:pt modelId="{D63162E4-6956-0B42-BC30-F13BD4C96F30}" type="pres">
      <dgm:prSet presAssocID="{65B8D9A0-D1AB-4071-976A-5EA11D146500}" presName="parentText" presStyleLbl="node1" presStyleIdx="1" presStyleCnt="2" custLinFactNeighborX="-1167" custLinFactNeighborY="-908">
        <dgm:presLayoutVars>
          <dgm:chMax val="0"/>
          <dgm:bulletEnabled val="1"/>
        </dgm:presLayoutVars>
      </dgm:prSet>
      <dgm:spPr/>
    </dgm:pt>
    <dgm:pt modelId="{13A6FA00-26A1-A742-A08D-D146521B1670}" type="pres">
      <dgm:prSet presAssocID="{65B8D9A0-D1AB-4071-976A-5EA11D146500}" presName="childText" presStyleLbl="revTx" presStyleIdx="1" presStyleCnt="2">
        <dgm:presLayoutVars>
          <dgm:bulletEnabled val="1"/>
        </dgm:presLayoutVars>
      </dgm:prSet>
      <dgm:spPr/>
    </dgm:pt>
  </dgm:ptLst>
  <dgm:cxnLst>
    <dgm:cxn modelId="{09725B20-B60D-294D-8A12-78D4170E3CC7}" type="presOf" srcId="{2871F151-BFAC-2D46-839D-824C915CACF0}" destId="{13A6FA00-26A1-A742-A08D-D146521B1670}" srcOrd="0" destOrd="2" presId="urn:microsoft.com/office/officeart/2005/8/layout/vList2"/>
    <dgm:cxn modelId="{99BE7A35-09D2-804E-AF5A-F89FB2F524B2}" type="presOf" srcId="{9C9B7621-F3F4-4AB1-9C84-83EDF11655A2}" destId="{45AA21FA-5FC4-3248-B18C-7586BFE88BB4}" srcOrd="0" destOrd="0" presId="urn:microsoft.com/office/officeart/2005/8/layout/vList2"/>
    <dgm:cxn modelId="{4F3B9D36-A475-4EB1-A8D7-C7D04E2375AD}" srcId="{1E676B6C-6D03-47A4-9020-5FF7332DD8E6}" destId="{65B8D9A0-D1AB-4071-976A-5EA11D146500}" srcOrd="1" destOrd="0" parTransId="{2A85505F-060A-43D2-A740-88BEE676E888}" sibTransId="{972AE08B-76A6-4113-976A-9BB2EC3884EB}"/>
    <dgm:cxn modelId="{A41FFD3A-FE03-BB46-8837-B7D7A7FFE7FE}" type="presOf" srcId="{9A3A2758-2465-6341-AD0C-B6D311982EA5}" destId="{13A6FA00-26A1-A742-A08D-D146521B1670}" srcOrd="0" destOrd="0" presId="urn:microsoft.com/office/officeart/2005/8/layout/vList2"/>
    <dgm:cxn modelId="{C084C03D-2D44-3B49-A4B2-F7AF45BB3990}" srcId="{65B8D9A0-D1AB-4071-976A-5EA11D146500}" destId="{9A3A2758-2465-6341-AD0C-B6D311982EA5}" srcOrd="0" destOrd="0" parTransId="{F54DEB90-B03D-3A42-8506-C5FDAA27721F}" sibTransId="{50A8DEE1-6897-1948-8E99-4176B3D90B0A}"/>
    <dgm:cxn modelId="{B3BB323F-EA7F-A848-B6A4-54F21D98E8D6}" type="presOf" srcId="{A8DF59BB-9344-7D40-B39F-6EAA3C5C58DD}" destId="{13A6FA00-26A1-A742-A08D-D146521B1670}" srcOrd="0" destOrd="4" presId="urn:microsoft.com/office/officeart/2005/8/layout/vList2"/>
    <dgm:cxn modelId="{FD704360-3481-E34A-BB91-B7F0B03776DB}" type="presOf" srcId="{1E676B6C-6D03-47A4-9020-5FF7332DD8E6}" destId="{47243BD0-5C8C-2D41-9086-AAC5F43B1A15}" srcOrd="0" destOrd="0" presId="urn:microsoft.com/office/officeart/2005/8/layout/vList2"/>
    <dgm:cxn modelId="{27D7C762-DC91-9F45-B7CB-87AFD3F81824}" type="presOf" srcId="{15B121A7-1FEF-594F-B90A-3403A755FA94}" destId="{FD48E752-73FE-5746-A5EF-12FE6B286865}" srcOrd="0" destOrd="1" presId="urn:microsoft.com/office/officeart/2005/8/layout/vList2"/>
    <dgm:cxn modelId="{5702F47E-37D2-4235-B952-6FA69D86E1C6}" srcId="{1E676B6C-6D03-47A4-9020-5FF7332DD8E6}" destId="{9C9B7621-F3F4-4AB1-9C84-83EDF11655A2}" srcOrd="0" destOrd="0" parTransId="{DF547132-7D32-41F1-9346-A1E404887EE8}" sibTransId="{F6A9B11C-CBE9-4D76-AB49-687E505EE3AA}"/>
    <dgm:cxn modelId="{970A729E-A29D-804A-9AD7-4B4CE1DE8E29}" srcId="{65B8D9A0-D1AB-4071-976A-5EA11D146500}" destId="{540C72B8-79B0-1B41-BD1E-CF55BC16A284}" srcOrd="3" destOrd="0" parTransId="{978AFDC3-FF67-454F-9B04-524B81EAEB46}" sibTransId="{1D527E4B-0CA4-A143-ADC2-A5E4329CFC51}"/>
    <dgm:cxn modelId="{463082B3-4DA8-4913-8D50-78CEF5DBC755}" type="presOf" srcId="{BBFA2C18-F6FD-4E5E-B5BA-8A7CEFC5CAFA}" destId="{13A6FA00-26A1-A742-A08D-D146521B1670}" srcOrd="0" destOrd="1" presId="urn:microsoft.com/office/officeart/2005/8/layout/vList2"/>
    <dgm:cxn modelId="{7B2AA7B7-77D3-8A4A-8CFE-08B3E2E2176C}" srcId="{9C9B7621-F3F4-4AB1-9C84-83EDF11655A2}" destId="{2506842F-F5BE-4548-A72A-48B46C0CB400}" srcOrd="0" destOrd="0" parTransId="{7E82F518-2CD4-204A-9436-7AC46FF6F2F8}" sibTransId="{ECC0873F-1E95-394D-9E51-05C7CB1824A4}"/>
    <dgm:cxn modelId="{E0BE11C4-7104-E34C-83AE-7E225788A12E}" srcId="{65B8D9A0-D1AB-4071-976A-5EA11D146500}" destId="{2871F151-BFAC-2D46-839D-824C915CACF0}" srcOrd="2" destOrd="0" parTransId="{FD915DA5-94EE-7F4B-AB76-F64D1C1AD4C1}" sibTransId="{4F6DDA05-7A7A-2341-9168-B93159E47932}"/>
    <dgm:cxn modelId="{3B274ED8-1C18-0543-8049-6409E6A294C4}" srcId="{65B8D9A0-D1AB-4071-976A-5EA11D146500}" destId="{A8DF59BB-9344-7D40-B39F-6EAA3C5C58DD}" srcOrd="4" destOrd="0" parTransId="{B1C2B4CD-7FD3-A844-8C23-252B999EDE39}" sibTransId="{7A913003-0642-1B4F-A03C-9AF299D052F3}"/>
    <dgm:cxn modelId="{01E4EBDE-78EE-DB46-AD00-A30105364238}" type="presOf" srcId="{65B8D9A0-D1AB-4071-976A-5EA11D146500}" destId="{D63162E4-6956-0B42-BC30-F13BD4C96F30}" srcOrd="0" destOrd="0" presId="urn:microsoft.com/office/officeart/2005/8/layout/vList2"/>
    <dgm:cxn modelId="{81EEECDF-5B5E-5445-A600-49808F61EC8B}" type="presOf" srcId="{540C72B8-79B0-1B41-BD1E-CF55BC16A284}" destId="{13A6FA00-26A1-A742-A08D-D146521B1670}" srcOrd="0" destOrd="3" presId="urn:microsoft.com/office/officeart/2005/8/layout/vList2"/>
    <dgm:cxn modelId="{CDA24BE8-E627-7546-9895-0BB4DF077E62}" type="presOf" srcId="{2506842F-F5BE-4548-A72A-48B46C0CB400}" destId="{FD48E752-73FE-5746-A5EF-12FE6B286865}" srcOrd="0" destOrd="0" presId="urn:microsoft.com/office/officeart/2005/8/layout/vList2"/>
    <dgm:cxn modelId="{389A10F1-AB3D-4347-B6CF-E5342B3A87AF}" srcId="{9C9B7621-F3F4-4AB1-9C84-83EDF11655A2}" destId="{15B121A7-1FEF-594F-B90A-3403A755FA94}" srcOrd="1" destOrd="0" parTransId="{BC1D7741-50CA-C64F-9A1F-08964CAAA399}" sibTransId="{FEE2AB3F-CC4B-5A4F-92CB-F85FD363579A}"/>
    <dgm:cxn modelId="{59A979F7-E430-4AC2-9B05-39D528F61A62}" srcId="{65B8D9A0-D1AB-4071-976A-5EA11D146500}" destId="{BBFA2C18-F6FD-4E5E-B5BA-8A7CEFC5CAFA}" srcOrd="1" destOrd="0" parTransId="{1F2AADBD-E170-43DC-A070-A87E4B5B9A3B}" sibTransId="{CBCEC28D-4816-4FDC-911E-97418EC61AE7}"/>
    <dgm:cxn modelId="{B796A191-0396-D84D-BB77-B31BAAC39E55}" type="presParOf" srcId="{47243BD0-5C8C-2D41-9086-AAC5F43B1A15}" destId="{45AA21FA-5FC4-3248-B18C-7586BFE88BB4}" srcOrd="0" destOrd="0" presId="urn:microsoft.com/office/officeart/2005/8/layout/vList2"/>
    <dgm:cxn modelId="{C04F3D88-33BA-3E40-9D4C-979330913BA2}" type="presParOf" srcId="{47243BD0-5C8C-2D41-9086-AAC5F43B1A15}" destId="{FD48E752-73FE-5746-A5EF-12FE6B286865}" srcOrd="1" destOrd="0" presId="urn:microsoft.com/office/officeart/2005/8/layout/vList2"/>
    <dgm:cxn modelId="{192EB7C2-51BE-EC42-B9F4-A0FE06977413}" type="presParOf" srcId="{47243BD0-5C8C-2D41-9086-AAC5F43B1A15}" destId="{D63162E4-6956-0B42-BC30-F13BD4C96F30}" srcOrd="2" destOrd="0" presId="urn:microsoft.com/office/officeart/2005/8/layout/vList2"/>
    <dgm:cxn modelId="{384131A7-F156-CF49-9EEB-CF7C5BCD5DBD}" type="presParOf" srcId="{47243BD0-5C8C-2D41-9086-AAC5F43B1A15}" destId="{13A6FA00-26A1-A742-A08D-D146521B16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46149"/>
          <a:ext cx="11491783"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Reports and Announcements</a:t>
          </a:r>
          <a:endParaRPr lang="en-US" sz="3500" kern="1200" dirty="0"/>
        </a:p>
      </dsp:txBody>
      <dsp:txXfrm>
        <a:off x="40980" y="87129"/>
        <a:ext cx="11409823" cy="757514"/>
      </dsp:txXfrm>
    </dsp:sp>
    <dsp:sp modelId="{FD48E752-73FE-5746-A5EF-12FE6B286865}">
      <dsp:nvSpPr>
        <dsp:cNvPr id="0" name=""/>
        <dsp:cNvSpPr/>
      </dsp:nvSpPr>
      <dsp:spPr>
        <a:xfrm>
          <a:off x="0" y="884474"/>
          <a:ext cx="11491783"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Counselor’s Report</a:t>
          </a:r>
        </a:p>
        <a:p>
          <a:pPr marL="228600" lvl="1" indent="-228600" algn="l" defTabSz="1200150">
            <a:lnSpc>
              <a:spcPct val="90000"/>
            </a:lnSpc>
            <a:spcBef>
              <a:spcPct val="0"/>
            </a:spcBef>
            <a:spcAft>
              <a:spcPct val="20000"/>
            </a:spcAft>
            <a:buChar char="•"/>
          </a:pPr>
          <a:r>
            <a:rPr lang="en-US" sz="2700" kern="1200" dirty="0"/>
            <a:t>Fraudulent Students</a:t>
          </a:r>
        </a:p>
      </dsp:txBody>
      <dsp:txXfrm>
        <a:off x="0" y="884474"/>
        <a:ext cx="11491783" cy="941850"/>
      </dsp:txXfrm>
    </dsp:sp>
    <dsp:sp modelId="{D63162E4-6956-0B42-BC30-F13BD4C96F30}">
      <dsp:nvSpPr>
        <dsp:cNvPr id="0" name=""/>
        <dsp:cNvSpPr/>
      </dsp:nvSpPr>
      <dsp:spPr>
        <a:xfrm>
          <a:off x="0" y="1805273"/>
          <a:ext cx="11491783" cy="8394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Business</a:t>
          </a:r>
          <a:endParaRPr lang="en-US" sz="3500" kern="1200" dirty="0"/>
        </a:p>
      </dsp:txBody>
      <dsp:txXfrm>
        <a:off x="40980" y="1846253"/>
        <a:ext cx="11409823" cy="757514"/>
      </dsp:txXfrm>
    </dsp:sp>
    <dsp:sp modelId="{13A6FA00-26A1-A742-A08D-D146521B1670}">
      <dsp:nvSpPr>
        <dsp:cNvPr id="0" name=""/>
        <dsp:cNvSpPr/>
      </dsp:nvSpPr>
      <dsp:spPr>
        <a:xfrm>
          <a:off x="0" y="2665800"/>
          <a:ext cx="11491783"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Modality Balance</a:t>
          </a:r>
        </a:p>
        <a:p>
          <a:pPr marL="228600" lvl="1" indent="-228600" algn="l" defTabSz="1200150">
            <a:lnSpc>
              <a:spcPct val="90000"/>
            </a:lnSpc>
            <a:spcBef>
              <a:spcPct val="0"/>
            </a:spcBef>
            <a:spcAft>
              <a:spcPct val="20000"/>
            </a:spcAft>
            <a:buChar char="•"/>
          </a:pPr>
          <a:r>
            <a:rPr lang="en-US" sz="2700" kern="1200" dirty="0"/>
            <a:t>Annual Plan and Comprehensive Integrated Plan</a:t>
          </a:r>
        </a:p>
        <a:p>
          <a:pPr marL="228600" lvl="1" indent="-228600" algn="l" defTabSz="1200150">
            <a:lnSpc>
              <a:spcPct val="90000"/>
            </a:lnSpc>
            <a:spcBef>
              <a:spcPct val="0"/>
            </a:spcBef>
            <a:spcAft>
              <a:spcPct val="20000"/>
            </a:spcAft>
            <a:buChar char="•"/>
          </a:pPr>
          <a:r>
            <a:rPr lang="en-US" sz="2700" kern="1200" dirty="0"/>
            <a:t>SLOs and Curriculum</a:t>
          </a:r>
        </a:p>
        <a:p>
          <a:pPr marL="228600" lvl="1" indent="-228600" algn="l" defTabSz="1200150">
            <a:lnSpc>
              <a:spcPct val="90000"/>
            </a:lnSpc>
            <a:spcBef>
              <a:spcPct val="0"/>
            </a:spcBef>
            <a:spcAft>
              <a:spcPct val="20000"/>
            </a:spcAft>
            <a:buChar char="•"/>
          </a:pPr>
          <a:r>
            <a:rPr lang="en-US" sz="2700" kern="1200" dirty="0"/>
            <a:t>Enrollment and </a:t>
          </a:r>
          <a:r>
            <a:rPr lang="en-US" sz="2700" kern="1200" dirty="0" err="1"/>
            <a:t>CalGETC</a:t>
          </a:r>
          <a:endParaRPr lang="en-US" sz="2700" kern="1200" dirty="0"/>
        </a:p>
        <a:p>
          <a:pPr marL="228600" lvl="1" indent="-228600" algn="l" defTabSz="1200150">
            <a:lnSpc>
              <a:spcPct val="90000"/>
            </a:lnSpc>
            <a:spcBef>
              <a:spcPct val="0"/>
            </a:spcBef>
            <a:spcAft>
              <a:spcPct val="20000"/>
            </a:spcAft>
            <a:buChar char="•"/>
          </a:pPr>
          <a:r>
            <a:rPr lang="en-US" sz="2700" kern="1200" dirty="0"/>
            <a:t>Philosophy Club and Announcements</a:t>
          </a:r>
        </a:p>
      </dsp:txBody>
      <dsp:txXfrm>
        <a:off x="0" y="2665800"/>
        <a:ext cx="11491783" cy="231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A21FA-5FC4-3248-B18C-7586BFE88BB4}">
      <dsp:nvSpPr>
        <dsp:cNvPr id="0" name=""/>
        <dsp:cNvSpPr/>
      </dsp:nvSpPr>
      <dsp:spPr>
        <a:xfrm>
          <a:off x="0" y="46149"/>
          <a:ext cx="11491783"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Reports and Announcements</a:t>
          </a:r>
          <a:endParaRPr lang="en-US" sz="3500" kern="1200" dirty="0"/>
        </a:p>
      </dsp:txBody>
      <dsp:txXfrm>
        <a:off x="40980" y="87129"/>
        <a:ext cx="11409823" cy="757514"/>
      </dsp:txXfrm>
    </dsp:sp>
    <dsp:sp modelId="{FD48E752-73FE-5746-A5EF-12FE6B286865}">
      <dsp:nvSpPr>
        <dsp:cNvPr id="0" name=""/>
        <dsp:cNvSpPr/>
      </dsp:nvSpPr>
      <dsp:spPr>
        <a:xfrm>
          <a:off x="0" y="884474"/>
          <a:ext cx="11491783"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Counselor’s Report</a:t>
          </a:r>
        </a:p>
        <a:p>
          <a:pPr marL="228600" lvl="1" indent="-228600" algn="l" defTabSz="1200150">
            <a:lnSpc>
              <a:spcPct val="90000"/>
            </a:lnSpc>
            <a:spcBef>
              <a:spcPct val="0"/>
            </a:spcBef>
            <a:spcAft>
              <a:spcPct val="20000"/>
            </a:spcAft>
            <a:buChar char="•"/>
          </a:pPr>
          <a:r>
            <a:rPr lang="en-US" sz="2700" kern="1200" dirty="0">
              <a:solidFill>
                <a:srgbClr val="FF0000"/>
              </a:solidFill>
            </a:rPr>
            <a:t>Fraudulent Students</a:t>
          </a:r>
        </a:p>
      </dsp:txBody>
      <dsp:txXfrm>
        <a:off x="0" y="884474"/>
        <a:ext cx="11491783" cy="941850"/>
      </dsp:txXfrm>
    </dsp:sp>
    <dsp:sp modelId="{D63162E4-6956-0B42-BC30-F13BD4C96F30}">
      <dsp:nvSpPr>
        <dsp:cNvPr id="0" name=""/>
        <dsp:cNvSpPr/>
      </dsp:nvSpPr>
      <dsp:spPr>
        <a:xfrm>
          <a:off x="0" y="1805273"/>
          <a:ext cx="11491783" cy="8394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Business</a:t>
          </a:r>
          <a:endParaRPr lang="en-US" sz="3500" kern="1200" dirty="0"/>
        </a:p>
      </dsp:txBody>
      <dsp:txXfrm>
        <a:off x="40980" y="1846253"/>
        <a:ext cx="11409823" cy="757514"/>
      </dsp:txXfrm>
    </dsp:sp>
    <dsp:sp modelId="{13A6FA00-26A1-A742-A08D-D146521B1670}">
      <dsp:nvSpPr>
        <dsp:cNvPr id="0" name=""/>
        <dsp:cNvSpPr/>
      </dsp:nvSpPr>
      <dsp:spPr>
        <a:xfrm>
          <a:off x="0" y="2665800"/>
          <a:ext cx="11491783"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86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Modality Balance</a:t>
          </a:r>
        </a:p>
        <a:p>
          <a:pPr marL="228600" lvl="1" indent="-228600" algn="l" defTabSz="1200150">
            <a:lnSpc>
              <a:spcPct val="90000"/>
            </a:lnSpc>
            <a:spcBef>
              <a:spcPct val="0"/>
            </a:spcBef>
            <a:spcAft>
              <a:spcPct val="20000"/>
            </a:spcAft>
            <a:buChar char="•"/>
          </a:pPr>
          <a:r>
            <a:rPr lang="en-US" sz="2700" kern="1200" dirty="0"/>
            <a:t>Annual Plan and Comprehensive Integrated Plan</a:t>
          </a:r>
        </a:p>
        <a:p>
          <a:pPr marL="228600" lvl="1" indent="-228600" algn="l" defTabSz="1200150">
            <a:lnSpc>
              <a:spcPct val="90000"/>
            </a:lnSpc>
            <a:spcBef>
              <a:spcPct val="0"/>
            </a:spcBef>
            <a:spcAft>
              <a:spcPct val="20000"/>
            </a:spcAft>
            <a:buChar char="•"/>
          </a:pPr>
          <a:r>
            <a:rPr lang="en-US" sz="2700" kern="1200" dirty="0"/>
            <a:t>SLOs and Curriculum</a:t>
          </a:r>
        </a:p>
        <a:p>
          <a:pPr marL="228600" lvl="1" indent="-228600" algn="l" defTabSz="1200150">
            <a:lnSpc>
              <a:spcPct val="90000"/>
            </a:lnSpc>
            <a:spcBef>
              <a:spcPct val="0"/>
            </a:spcBef>
            <a:spcAft>
              <a:spcPct val="20000"/>
            </a:spcAft>
            <a:buChar char="•"/>
          </a:pPr>
          <a:r>
            <a:rPr lang="en-US" sz="2700" kern="1200" dirty="0"/>
            <a:t>Enrollment and </a:t>
          </a:r>
          <a:r>
            <a:rPr lang="en-US" sz="2700" kern="1200" dirty="0" err="1"/>
            <a:t>CalGETC</a:t>
          </a:r>
          <a:endParaRPr lang="en-US" sz="2700" kern="1200" dirty="0"/>
        </a:p>
        <a:p>
          <a:pPr marL="228600" lvl="1" indent="-228600" algn="l" defTabSz="1200150">
            <a:lnSpc>
              <a:spcPct val="90000"/>
            </a:lnSpc>
            <a:spcBef>
              <a:spcPct val="0"/>
            </a:spcBef>
            <a:spcAft>
              <a:spcPct val="20000"/>
            </a:spcAft>
            <a:buChar char="•"/>
          </a:pPr>
          <a:r>
            <a:rPr lang="en-US" sz="2700" kern="1200" dirty="0"/>
            <a:t>Philosophy Club and Announcements</a:t>
          </a:r>
        </a:p>
      </dsp:txBody>
      <dsp:txXfrm>
        <a:off x="0" y="2665800"/>
        <a:ext cx="11491783" cy="231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DF8F51-6789-EB4A-8154-77CC3DB32F11}" type="datetimeFigureOut">
              <a:rPr lang="en-US" smtClean="0"/>
              <a:t>4/26/2024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ED7F3-BFCA-FB44-81BD-73817735275D}" type="slidenum">
              <a:rPr lang="en-US" smtClean="0"/>
              <a:t>‹#›</a:t>
            </a:fld>
            <a:endParaRPr lang="en-US"/>
          </a:p>
        </p:txBody>
      </p:sp>
    </p:spTree>
    <p:extLst>
      <p:ext uri="{BB962C8B-B14F-4D97-AF65-F5344CB8AC3E}">
        <p14:creationId xmlns:p14="http://schemas.microsoft.com/office/powerpoint/2010/main" val="394984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ED7F3-BFCA-FB44-81BD-73817735275D}" type="slidenum">
              <a:rPr lang="en-US" smtClean="0"/>
              <a:t>6</a:t>
            </a:fld>
            <a:endParaRPr lang="en-US"/>
          </a:p>
        </p:txBody>
      </p:sp>
    </p:spTree>
    <p:extLst>
      <p:ext uri="{BB962C8B-B14F-4D97-AF65-F5344CB8AC3E}">
        <p14:creationId xmlns:p14="http://schemas.microsoft.com/office/powerpoint/2010/main" val="338419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FED7F3-BFCA-FB44-81BD-73817735275D}" type="slidenum">
              <a:rPr lang="en-US" smtClean="0"/>
              <a:t>9</a:t>
            </a:fld>
            <a:endParaRPr lang="en-US"/>
          </a:p>
        </p:txBody>
      </p:sp>
    </p:spTree>
    <p:extLst>
      <p:ext uri="{BB962C8B-B14F-4D97-AF65-F5344CB8AC3E}">
        <p14:creationId xmlns:p14="http://schemas.microsoft.com/office/powerpoint/2010/main" val="196404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A6B-6B24-1440-9F6B-763E947A1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F60A5-A72E-3542-ADD6-7F7E469AA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14B0E4-6967-7440-A7FD-0035CC86AE0E}"/>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5" name="Footer Placeholder 4">
            <a:extLst>
              <a:ext uri="{FF2B5EF4-FFF2-40B4-BE49-F238E27FC236}">
                <a16:creationId xmlns:a16="http://schemas.microsoft.com/office/drawing/2014/main" id="{8691F431-B065-604B-AC4F-0C8985D14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0D54-8E7D-1443-BF08-155E89BAA50A}"/>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5494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F308-86A2-7A4E-9F95-592284568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2193-C149-144F-AC5F-426CB5993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2C6F9-519B-384F-AD09-8BDCFFD8FFA2}"/>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5" name="Footer Placeholder 4">
            <a:extLst>
              <a:ext uri="{FF2B5EF4-FFF2-40B4-BE49-F238E27FC236}">
                <a16:creationId xmlns:a16="http://schemas.microsoft.com/office/drawing/2014/main" id="{693FDEC6-3904-A741-BF9E-BCE37BBC6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F3-EC28-1246-9834-9FA42C6D6F53}"/>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0198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BB596-3D0B-874A-8379-CDFB94A56A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FB219-BC78-174A-B43E-4AD61596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A0EEB-2516-3046-A093-3F0A1218F23D}"/>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5" name="Footer Placeholder 4">
            <a:extLst>
              <a:ext uri="{FF2B5EF4-FFF2-40B4-BE49-F238E27FC236}">
                <a16:creationId xmlns:a16="http://schemas.microsoft.com/office/drawing/2014/main" id="{61183887-4528-3843-AE50-A72862F74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631C-2A79-2344-AC13-F16C1531C0EE}"/>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69071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B353-7D64-744F-BC2C-A027A5329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C8DC8-9290-6544-92F4-EC0FC4E1D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7470B-8313-C445-8F03-1C854826D097}"/>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5" name="Footer Placeholder 4">
            <a:extLst>
              <a:ext uri="{FF2B5EF4-FFF2-40B4-BE49-F238E27FC236}">
                <a16:creationId xmlns:a16="http://schemas.microsoft.com/office/drawing/2014/main" id="{B41519AA-3BD0-BA45-AE8B-6CEF57F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222BC-1F7A-B642-B5ED-DF65187E11A8}"/>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16402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65C-1229-2F4C-AEB4-EC5A89019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E5A0A-AAE2-834F-9AD8-CCCF0539B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C7283-F9A4-0A4B-BF4E-AC4636DA6F9F}"/>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5" name="Footer Placeholder 4">
            <a:extLst>
              <a:ext uri="{FF2B5EF4-FFF2-40B4-BE49-F238E27FC236}">
                <a16:creationId xmlns:a16="http://schemas.microsoft.com/office/drawing/2014/main" id="{81E7FD95-3B80-054B-8406-A68F4C72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25D62-88FD-A44A-87E6-A29694D4CAA5}"/>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71159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CD-393C-1448-9DEC-FA10C002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E26411-3A5D-0B4B-B207-7E2112EE5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D92DC-45F0-1644-A241-22DD68264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D71A-2A22-D842-A225-13C02C20E04A}"/>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6" name="Footer Placeholder 5">
            <a:extLst>
              <a:ext uri="{FF2B5EF4-FFF2-40B4-BE49-F238E27FC236}">
                <a16:creationId xmlns:a16="http://schemas.microsoft.com/office/drawing/2014/main" id="{51BD865B-476F-874B-B901-7DB413153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21116-EE9F-3A40-B6A4-68FFE82E050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73578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B7EC-A46A-014F-989D-F189E953C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423E8-FB2D-E14B-9028-B3CD64516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C1576-66FD-064E-A238-E8A92F2B8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426CF-89B1-A442-BFF1-65D4EF0A6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E888F-DC4C-A14B-AAFC-CC737F4D1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BCB84-5FA8-DA4E-B225-13B2FE7934F5}"/>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8" name="Footer Placeholder 7">
            <a:extLst>
              <a:ext uri="{FF2B5EF4-FFF2-40B4-BE49-F238E27FC236}">
                <a16:creationId xmlns:a16="http://schemas.microsoft.com/office/drawing/2014/main" id="{71EF32DE-E9CA-EC48-9713-D6B6D01712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C43CA-7D61-F744-B50A-AF5DCB0FBB99}"/>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2078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F1D-30A6-4549-818E-528A7B9F7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EDE18A-1FA8-1D4E-BC50-EAF7935E41D0}"/>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4" name="Footer Placeholder 3">
            <a:extLst>
              <a:ext uri="{FF2B5EF4-FFF2-40B4-BE49-F238E27FC236}">
                <a16:creationId xmlns:a16="http://schemas.microsoft.com/office/drawing/2014/main" id="{0FD813D5-ABB3-2C4F-A371-06F397EB6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BDF6E-B22F-E343-B956-44B6EF412F27}"/>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37930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84A8A-3672-394A-9952-CEB92E20F5FC}"/>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3" name="Footer Placeholder 2">
            <a:extLst>
              <a:ext uri="{FF2B5EF4-FFF2-40B4-BE49-F238E27FC236}">
                <a16:creationId xmlns:a16="http://schemas.microsoft.com/office/drawing/2014/main" id="{42BBDFF2-2A4F-F549-8B08-1FB021017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ABE4E-46CC-9446-9DAF-39D0D8B6FC1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94491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6C0C-433E-174F-A965-0860FD3D1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38380-0504-2945-AC51-9B0DC390D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F4662-303A-5748-A39C-00B000FE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E8A6D-FEBD-E048-8917-93F6604B46BC}"/>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6" name="Footer Placeholder 5">
            <a:extLst>
              <a:ext uri="{FF2B5EF4-FFF2-40B4-BE49-F238E27FC236}">
                <a16:creationId xmlns:a16="http://schemas.microsoft.com/office/drawing/2014/main" id="{E7C41C03-71D5-5F4C-A7EC-03A89E5D7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980A-B726-A049-A53D-72F8F4ABD4CD}"/>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2394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A657-CDBC-2247-97C8-5B948725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3A0F-0511-A247-AB35-87ED0E11C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686669-30DC-B44B-84CB-831D5DEAE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131FE-5902-DE4B-8F2C-3AFC6CBB0D1F}"/>
              </a:ext>
            </a:extLst>
          </p:cNvPr>
          <p:cNvSpPr>
            <a:spLocks noGrp="1"/>
          </p:cNvSpPr>
          <p:nvPr>
            <p:ph type="dt" sz="half" idx="10"/>
          </p:nvPr>
        </p:nvSpPr>
        <p:spPr/>
        <p:txBody>
          <a:bodyPr/>
          <a:lstStyle/>
          <a:p>
            <a:fld id="{069497FD-1A72-3341-BB9A-328B585295C6}" type="datetimeFigureOut">
              <a:rPr lang="en-US" smtClean="0"/>
              <a:t>4/26/2024</a:t>
            </a:fld>
            <a:endParaRPr lang="en-US"/>
          </a:p>
        </p:txBody>
      </p:sp>
      <p:sp>
        <p:nvSpPr>
          <p:cNvPr id="6" name="Footer Placeholder 5">
            <a:extLst>
              <a:ext uri="{FF2B5EF4-FFF2-40B4-BE49-F238E27FC236}">
                <a16:creationId xmlns:a16="http://schemas.microsoft.com/office/drawing/2014/main" id="{36DC83EF-B01E-6A44-A130-0694083F6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8633-B411-EB4F-A8AB-A52F50CBF960}"/>
              </a:ext>
            </a:extLst>
          </p:cNvPr>
          <p:cNvSpPr>
            <a:spLocks noGrp="1"/>
          </p:cNvSpPr>
          <p:nvPr>
            <p:ph type="sldNum" sz="quarter" idx="12"/>
          </p:nvPr>
        </p:nvSpPr>
        <p:spPr/>
        <p:txBody>
          <a:bodyPr/>
          <a:lstStyle/>
          <a:p>
            <a:fld id="{145DB98C-C7AC-3F42-A143-E7816B0E2A60}" type="slidenum">
              <a:rPr lang="en-US" smtClean="0"/>
              <a:t>‹#›</a:t>
            </a:fld>
            <a:endParaRPr lang="en-US"/>
          </a:p>
        </p:txBody>
      </p:sp>
    </p:spTree>
    <p:extLst>
      <p:ext uri="{BB962C8B-B14F-4D97-AF65-F5344CB8AC3E}">
        <p14:creationId xmlns:p14="http://schemas.microsoft.com/office/powerpoint/2010/main" val="186358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48C73-E69C-594D-AB01-7BCE5FD4F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8214-8E19-9A43-BFEC-9281B250B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4D7F0-A786-D449-BDB3-F9943270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97FD-1A72-3341-BB9A-328B585295C6}" type="datetimeFigureOut">
              <a:rPr lang="en-US" smtClean="0"/>
              <a:t>4/26/2024</a:t>
            </a:fld>
            <a:endParaRPr lang="en-US"/>
          </a:p>
        </p:txBody>
      </p:sp>
      <p:sp>
        <p:nvSpPr>
          <p:cNvPr id="5" name="Footer Placeholder 4">
            <a:extLst>
              <a:ext uri="{FF2B5EF4-FFF2-40B4-BE49-F238E27FC236}">
                <a16:creationId xmlns:a16="http://schemas.microsoft.com/office/drawing/2014/main" id="{D61D1CD9-A27E-AF41-AD9E-8FFC6BC11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679E7-1C09-0A4B-949F-799333D2A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DB98C-C7AC-3F42-A143-E7816B0E2A60}" type="slidenum">
              <a:rPr lang="en-US" smtClean="0"/>
              <a:t>‹#›</a:t>
            </a:fld>
            <a:endParaRPr lang="en-US"/>
          </a:p>
        </p:txBody>
      </p:sp>
    </p:spTree>
    <p:extLst>
      <p:ext uri="{BB962C8B-B14F-4D97-AF65-F5344CB8AC3E}">
        <p14:creationId xmlns:p14="http://schemas.microsoft.com/office/powerpoint/2010/main" val="6754775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edsource.org/2024/cal-state-extends-general-education-requirements-for-transfers-to-first-time-freshmen/708595#:~:text=The%20decision%20effectively%20replaces%20the,laboratory%20class%20to%20the%20requirement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www.elcamino.edu/support/careers" TargetMode="External"/><Relationship Id="rId2" Type="http://schemas.openxmlformats.org/officeDocument/2006/relationships/hyperlink" Target="https://www.elcamino.edu/academics/transfer-center/events-and-workshops/index.aspx" TargetMode="External"/><Relationship Id="rId1" Type="http://schemas.openxmlformats.org/officeDocument/2006/relationships/slideLayout" Target="../slideLayouts/slideLayout2.xml"/><Relationship Id="rId4" Type="http://schemas.openxmlformats.org/officeDocument/2006/relationships/hyperlink" Target="https://www.elcamino.edu/support/counseling/appointments.aspx"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17097F-EA46-F54E-AC8A-D03EAFABAB06}"/>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Philosophy Dept. Meeting</a:t>
            </a:r>
          </a:p>
        </p:txBody>
      </p:sp>
      <p:sp>
        <p:nvSpPr>
          <p:cNvPr id="5" name="Content Placeholder 4">
            <a:extLst>
              <a:ext uri="{FF2B5EF4-FFF2-40B4-BE49-F238E27FC236}">
                <a16:creationId xmlns:a16="http://schemas.microsoft.com/office/drawing/2014/main" id="{0165C7E6-52E9-7743-A475-45EEF0B8C31E}"/>
              </a:ext>
            </a:extLst>
          </p:cNvPr>
          <p:cNvSpPr>
            <a:spLocks noGrp="1"/>
          </p:cNvSpPr>
          <p:nvPr>
            <p:ph idx="1"/>
          </p:nvPr>
        </p:nvSpPr>
        <p:spPr>
          <a:xfrm>
            <a:off x="8456522" y="5633765"/>
            <a:ext cx="3408555" cy="873612"/>
          </a:xfrm>
        </p:spPr>
        <p:txBody>
          <a:bodyPr vert="horz" lIns="91440" tIns="45720" rIns="91440" bIns="45720" rtlCol="0" anchor="ctr">
            <a:normAutofit/>
          </a:bodyPr>
          <a:lstStyle/>
          <a:p>
            <a:pPr marL="0" indent="0">
              <a:buNone/>
            </a:pPr>
            <a:r>
              <a:rPr lang="en-US" sz="2400" kern="1200" dirty="0">
                <a:solidFill>
                  <a:srgbClr val="FFFFFF"/>
                </a:solidFill>
                <a:latin typeface="+mn-lt"/>
                <a:ea typeface="+mn-ea"/>
                <a:cs typeface="+mn-cs"/>
              </a:rPr>
              <a:t>Thursday, April 2</a:t>
            </a:r>
            <a:r>
              <a:rPr lang="en-US" sz="2400" dirty="0">
                <a:solidFill>
                  <a:srgbClr val="FFFFFF"/>
                </a:solidFill>
              </a:rPr>
              <a:t>, 2024</a:t>
            </a:r>
            <a:endParaRPr lang="en-US" sz="2400" kern="1200" dirty="0">
              <a:solidFill>
                <a:srgbClr val="FFFFFF"/>
              </a:solidFill>
              <a:latin typeface="+mn-lt"/>
              <a:ea typeface="+mn-ea"/>
              <a:cs typeface="+mn-cs"/>
            </a:endParaRPr>
          </a:p>
        </p:txBody>
      </p:sp>
      <p:pic>
        <p:nvPicPr>
          <p:cNvPr id="2" name="Picture 1">
            <a:extLst>
              <a:ext uri="{FF2B5EF4-FFF2-40B4-BE49-F238E27FC236}">
                <a16:creationId xmlns:a16="http://schemas.microsoft.com/office/drawing/2014/main" id="{5EF008E6-9290-6AF4-EF7E-8450418A460D}"/>
              </a:ext>
            </a:extLst>
          </p:cNvPr>
          <p:cNvPicPr>
            <a:picLocks noChangeAspect="1"/>
          </p:cNvPicPr>
          <p:nvPr/>
        </p:nvPicPr>
        <p:blipFill rotWithShape="1">
          <a:blip r:embed="rId2"/>
          <a:srcRect t="25296" b="21671"/>
          <a:stretch/>
        </p:blipFill>
        <p:spPr>
          <a:xfrm>
            <a:off x="320040" y="207567"/>
            <a:ext cx="11548872" cy="4584612"/>
          </a:xfrm>
          <a:prstGeom prst="rect">
            <a:avLst/>
          </a:prstGeom>
        </p:spPr>
      </p:pic>
    </p:spTree>
    <p:extLst>
      <p:ext uri="{BB962C8B-B14F-4D97-AF65-F5344CB8AC3E}">
        <p14:creationId xmlns:p14="http://schemas.microsoft.com/office/powerpoint/2010/main" val="396721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685799" y="382224"/>
            <a:ext cx="10480432" cy="877729"/>
          </a:xfrm>
        </p:spPr>
        <p:txBody>
          <a:bodyPr anchor="ctr">
            <a:normAutofit/>
          </a:bodyPr>
          <a:lstStyle/>
          <a:p>
            <a:r>
              <a:rPr lang="en-US" sz="4000" dirty="0">
                <a:solidFill>
                  <a:srgbClr val="FFFFFF"/>
                </a:solidFill>
              </a:rPr>
              <a:t>CSU GE (old) and Cal-GETC (new in Fall 2025</a:t>
            </a:r>
          </a:p>
        </p:txBody>
      </p:sp>
      <p:pic>
        <p:nvPicPr>
          <p:cNvPr id="3" name="Picture 2">
            <a:extLst>
              <a:ext uri="{FF2B5EF4-FFF2-40B4-BE49-F238E27FC236}">
                <a16:creationId xmlns:a16="http://schemas.microsoft.com/office/drawing/2014/main" id="{9060105E-235F-3F33-92E1-A4933F314C56}"/>
              </a:ext>
            </a:extLst>
          </p:cNvPr>
          <p:cNvPicPr>
            <a:picLocks noChangeAspect="1"/>
          </p:cNvPicPr>
          <p:nvPr/>
        </p:nvPicPr>
        <p:blipFill>
          <a:blip r:embed="rId2"/>
          <a:stretch>
            <a:fillRect/>
          </a:stretch>
        </p:blipFill>
        <p:spPr>
          <a:xfrm>
            <a:off x="440877" y="1608820"/>
            <a:ext cx="4424797" cy="5215823"/>
          </a:xfrm>
          <a:prstGeom prst="rect">
            <a:avLst/>
          </a:prstGeom>
        </p:spPr>
      </p:pic>
      <p:pic>
        <p:nvPicPr>
          <p:cNvPr id="4" name="Picture 3">
            <a:extLst>
              <a:ext uri="{FF2B5EF4-FFF2-40B4-BE49-F238E27FC236}">
                <a16:creationId xmlns:a16="http://schemas.microsoft.com/office/drawing/2014/main" id="{2E734A21-154D-8CE7-A62E-99BA6338CC7A}"/>
              </a:ext>
            </a:extLst>
          </p:cNvPr>
          <p:cNvPicPr>
            <a:picLocks noChangeAspect="1"/>
          </p:cNvPicPr>
          <p:nvPr/>
        </p:nvPicPr>
        <p:blipFill>
          <a:blip r:embed="rId3"/>
          <a:stretch>
            <a:fillRect/>
          </a:stretch>
        </p:blipFill>
        <p:spPr>
          <a:xfrm>
            <a:off x="5158156" y="1642177"/>
            <a:ext cx="6741362" cy="4038457"/>
          </a:xfrm>
          <a:prstGeom prst="rect">
            <a:avLst/>
          </a:prstGeom>
        </p:spPr>
      </p:pic>
      <p:sp>
        <p:nvSpPr>
          <p:cNvPr id="5" name="TextBox 4">
            <a:extLst>
              <a:ext uri="{FF2B5EF4-FFF2-40B4-BE49-F238E27FC236}">
                <a16:creationId xmlns:a16="http://schemas.microsoft.com/office/drawing/2014/main" id="{A2DCCCC0-4312-2185-5A32-00D8CB1E23D4}"/>
              </a:ext>
            </a:extLst>
          </p:cNvPr>
          <p:cNvSpPr txBox="1"/>
          <p:nvPr/>
        </p:nvSpPr>
        <p:spPr>
          <a:xfrm>
            <a:off x="5202414" y="6165731"/>
            <a:ext cx="6652846" cy="461665"/>
          </a:xfrm>
          <a:prstGeom prst="rect">
            <a:avLst/>
          </a:prstGeom>
          <a:noFill/>
        </p:spPr>
        <p:txBody>
          <a:bodyPr wrap="square" rtlCol="0">
            <a:spAutoFit/>
          </a:bodyPr>
          <a:lstStyle/>
          <a:p>
            <a:r>
              <a:rPr lang="en-US" sz="1200" dirty="0">
                <a:hlinkClick r:id="rId4"/>
              </a:rPr>
              <a:t>Ed Source, ”Cal State extends general education requirements for transfers to first-time freshmen:</a:t>
            </a:r>
          </a:p>
          <a:p>
            <a:r>
              <a:rPr lang="en-US" sz="1200" dirty="0">
                <a:hlinkClick r:id="rId4"/>
              </a:rPr>
              <a:t>Change reduces required courses in arts, humanities and self-development.  March 27, 2024.</a:t>
            </a:r>
            <a:endParaRPr lang="en-US" sz="1200" dirty="0"/>
          </a:p>
        </p:txBody>
      </p:sp>
      <p:sp>
        <p:nvSpPr>
          <p:cNvPr id="6" name="TextBox 5">
            <a:extLst>
              <a:ext uri="{FF2B5EF4-FFF2-40B4-BE49-F238E27FC236}">
                <a16:creationId xmlns:a16="http://schemas.microsoft.com/office/drawing/2014/main" id="{4F72CACA-6BAF-CC86-3F5C-AACD064D5899}"/>
              </a:ext>
            </a:extLst>
          </p:cNvPr>
          <p:cNvSpPr txBox="1"/>
          <p:nvPr/>
        </p:nvSpPr>
        <p:spPr>
          <a:xfrm>
            <a:off x="6606692" y="5715319"/>
            <a:ext cx="511679" cy="369332"/>
          </a:xfrm>
          <a:prstGeom prst="rect">
            <a:avLst/>
          </a:prstGeom>
          <a:noFill/>
        </p:spPr>
        <p:txBody>
          <a:bodyPr wrap="none" rtlCol="0">
            <a:spAutoFit/>
          </a:bodyPr>
          <a:lstStyle/>
          <a:p>
            <a:r>
              <a:rPr lang="en-US" dirty="0"/>
              <a:t>Old</a:t>
            </a:r>
          </a:p>
        </p:txBody>
      </p:sp>
      <p:sp>
        <p:nvSpPr>
          <p:cNvPr id="7" name="TextBox 6">
            <a:extLst>
              <a:ext uri="{FF2B5EF4-FFF2-40B4-BE49-F238E27FC236}">
                <a16:creationId xmlns:a16="http://schemas.microsoft.com/office/drawing/2014/main" id="{C987E3E6-04E9-8759-2413-898BD6E94656}"/>
              </a:ext>
            </a:extLst>
          </p:cNvPr>
          <p:cNvSpPr txBox="1"/>
          <p:nvPr/>
        </p:nvSpPr>
        <p:spPr>
          <a:xfrm>
            <a:off x="8612643" y="5607597"/>
            <a:ext cx="3095569" cy="584775"/>
          </a:xfrm>
          <a:prstGeom prst="rect">
            <a:avLst/>
          </a:prstGeom>
          <a:noFill/>
        </p:spPr>
        <p:txBody>
          <a:bodyPr wrap="square" rtlCol="0">
            <a:spAutoFit/>
          </a:bodyPr>
          <a:lstStyle/>
          <a:p>
            <a:r>
              <a:rPr lang="en-US" sz="1600" dirty="0"/>
              <a:t>New – Fall 2025</a:t>
            </a:r>
          </a:p>
          <a:p>
            <a:r>
              <a:rPr lang="en-US" sz="1600" dirty="0"/>
              <a:t>(incoming freshmen and transfers)</a:t>
            </a:r>
          </a:p>
        </p:txBody>
      </p:sp>
    </p:spTree>
    <p:extLst>
      <p:ext uri="{BB962C8B-B14F-4D97-AF65-F5344CB8AC3E}">
        <p14:creationId xmlns:p14="http://schemas.microsoft.com/office/powerpoint/2010/main" val="218311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03A12-9F46-16B8-BB5B-94895395628B}"/>
              </a:ext>
            </a:extLst>
          </p:cNvPr>
          <p:cNvPicPr>
            <a:picLocks noChangeAspect="1"/>
          </p:cNvPicPr>
          <p:nvPr/>
        </p:nvPicPr>
        <p:blipFill rotWithShape="1">
          <a:blip r:embed="rId2"/>
          <a:srcRect l="2564"/>
          <a:stretch/>
        </p:blipFill>
        <p:spPr>
          <a:xfrm>
            <a:off x="731789" y="70292"/>
            <a:ext cx="10066350" cy="6319682"/>
          </a:xfrm>
          <a:prstGeom prst="rect">
            <a:avLst/>
          </a:prstGeom>
        </p:spPr>
      </p:pic>
      <p:sp>
        <p:nvSpPr>
          <p:cNvPr id="3" name="TextBox 2">
            <a:extLst>
              <a:ext uri="{FF2B5EF4-FFF2-40B4-BE49-F238E27FC236}">
                <a16:creationId xmlns:a16="http://schemas.microsoft.com/office/drawing/2014/main" id="{709C200D-F789-4B1F-BA4C-31407DBBE159}"/>
              </a:ext>
            </a:extLst>
          </p:cNvPr>
          <p:cNvSpPr txBox="1"/>
          <p:nvPr/>
        </p:nvSpPr>
        <p:spPr>
          <a:xfrm>
            <a:off x="6629400" y="5934670"/>
            <a:ext cx="5288622" cy="923330"/>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There is a decline in enrollment from Fall 2019 to Fall 2023 – Philosophy enrollment is declining faster than the rest of the college.</a:t>
            </a:r>
          </a:p>
        </p:txBody>
      </p:sp>
    </p:spTree>
    <p:extLst>
      <p:ext uri="{BB962C8B-B14F-4D97-AF65-F5344CB8AC3E}">
        <p14:creationId xmlns:p14="http://schemas.microsoft.com/office/powerpoint/2010/main" val="3698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685799" y="382224"/>
            <a:ext cx="7899401" cy="877729"/>
          </a:xfrm>
        </p:spPr>
        <p:txBody>
          <a:bodyPr anchor="ctr">
            <a:normAutofit/>
          </a:bodyPr>
          <a:lstStyle/>
          <a:p>
            <a:r>
              <a:rPr lang="en-US" sz="4000" dirty="0">
                <a:solidFill>
                  <a:srgbClr val="FFFFFF"/>
                </a:solidFill>
              </a:rPr>
              <a:t>Philosophy Club and Announcements</a:t>
            </a:r>
          </a:p>
        </p:txBody>
      </p:sp>
      <p:sp>
        <p:nvSpPr>
          <p:cNvPr id="7" name="TextBox 6">
            <a:extLst>
              <a:ext uri="{FF2B5EF4-FFF2-40B4-BE49-F238E27FC236}">
                <a16:creationId xmlns:a16="http://schemas.microsoft.com/office/drawing/2014/main" id="{C4FC8069-C456-4BD6-88A6-2BE72CBB62EE}"/>
              </a:ext>
            </a:extLst>
          </p:cNvPr>
          <p:cNvSpPr txBox="1"/>
          <p:nvPr/>
        </p:nvSpPr>
        <p:spPr>
          <a:xfrm>
            <a:off x="2591655" y="1733750"/>
            <a:ext cx="7261261" cy="3048014"/>
          </a:xfrm>
          <a:prstGeom prst="rect">
            <a:avLst/>
          </a:prstGeom>
          <a:solidFill>
            <a:schemeClr val="bg1"/>
          </a:solidFill>
          <a:ln w="15875">
            <a:solidFill>
              <a:srgbClr val="C00000"/>
            </a:solidFill>
          </a:ln>
        </p:spPr>
        <p:txBody>
          <a:bodyPr wrap="square" rtlCol="0">
            <a:spAutoFit/>
          </a:bodyPr>
          <a:lstStyle/>
          <a:p>
            <a:pPr marL="0" marR="0">
              <a:lnSpc>
                <a:spcPct val="107000"/>
              </a:lnSpc>
              <a:spcBef>
                <a:spcPts val="0"/>
              </a:spcBef>
              <a:spcAft>
                <a:spcPts val="800"/>
              </a:spcAft>
            </a:pPr>
            <a:r>
              <a:rPr lang="en-US" b="1" u="sng" dirty="0">
                <a:solidFill>
                  <a:srgbClr val="FF0000"/>
                </a:solidFill>
              </a:rPr>
              <a:t>Meeting Notes</a:t>
            </a:r>
            <a:r>
              <a:rPr lang="en-US" dirty="0">
                <a:solidFill>
                  <a:srgbClr val="FF0000"/>
                </a:solidFill>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Philosophy club is going better than usual and it has between 10 and 15 students.</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Philosophy club raised some money in the past, but they are not sure where that money could be. Dean suggested that they contact the Student Development Office Director, Ricky Gonzalez, to find out if that money is in the Associated </a:t>
            </a:r>
            <a:r>
              <a:rPr lang="en-US"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Student Organization (ASO)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account.</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Roberto has 2 publishers who are looking at his book manuscript. This will be the 1</a:t>
            </a:r>
            <a:r>
              <a:rPr lang="en-US" sz="1800"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out of 3 books he plans to publish.</a:t>
            </a:r>
          </a:p>
          <a:p>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92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383060" y="339680"/>
            <a:ext cx="7022292" cy="877729"/>
          </a:xfrm>
        </p:spPr>
        <p:txBody>
          <a:bodyPr anchor="ctr">
            <a:normAutofit/>
          </a:bodyPr>
          <a:lstStyle/>
          <a:p>
            <a:r>
              <a:rPr lang="en-US" sz="4000" dirty="0">
                <a:solidFill>
                  <a:srgbClr val="FFFFFF"/>
                </a:solidFill>
              </a:rPr>
              <a:t>Philosophy Department</a:t>
            </a:r>
          </a:p>
        </p:txBody>
      </p:sp>
      <p:graphicFrame>
        <p:nvGraphicFramePr>
          <p:cNvPr id="18" name="Content Placeholder 2">
            <a:extLst>
              <a:ext uri="{FF2B5EF4-FFF2-40B4-BE49-F238E27FC236}">
                <a16:creationId xmlns:a16="http://schemas.microsoft.com/office/drawing/2014/main" id="{DF22F040-DF52-4F72-B6F3-AA3F289BD443}"/>
              </a:ext>
            </a:extLst>
          </p:cNvPr>
          <p:cNvGraphicFramePr>
            <a:graphicFrameLocks noGrp="1"/>
          </p:cNvGraphicFramePr>
          <p:nvPr>
            <p:ph idx="1"/>
            <p:extLst>
              <p:ext uri="{D42A27DB-BD31-4B8C-83A1-F6EECF244321}">
                <p14:modId xmlns:p14="http://schemas.microsoft.com/office/powerpoint/2010/main" val="3060153449"/>
              </p:ext>
            </p:extLst>
          </p:nvPr>
        </p:nvGraphicFramePr>
        <p:xfrm>
          <a:off x="383059" y="1668163"/>
          <a:ext cx="1149178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4D722CA-1990-43A1-A701-7FFC6FA48054}"/>
              </a:ext>
            </a:extLst>
          </p:cNvPr>
          <p:cNvSpPr txBox="1"/>
          <p:nvPr/>
        </p:nvSpPr>
        <p:spPr>
          <a:xfrm>
            <a:off x="6043637" y="108344"/>
            <a:ext cx="6148361" cy="1477328"/>
          </a:xfrm>
          <a:prstGeom prst="rect">
            <a:avLst/>
          </a:prstGeom>
          <a:solidFill>
            <a:schemeClr val="bg1"/>
          </a:solidFill>
          <a:ln w="15875">
            <a:solidFill>
              <a:srgbClr val="C00000"/>
            </a:solidFill>
          </a:ln>
        </p:spPr>
        <p:txBody>
          <a:bodyPr wrap="square" rtlCol="0">
            <a:spAutoFit/>
          </a:bodyPr>
          <a:lstStyle/>
          <a:p>
            <a:r>
              <a:rPr lang="en-US" u="sng" dirty="0">
                <a:solidFill>
                  <a:srgbClr val="FF0000"/>
                </a:solidFill>
              </a:rPr>
              <a:t>Meeting Notes </a:t>
            </a:r>
            <a:r>
              <a:rPr lang="en-US" dirty="0">
                <a:solidFill>
                  <a:srgbClr val="FF0000"/>
                </a:solidFill>
              </a:rPr>
              <a:t>are found in red text embedded in the PowerPoint. </a:t>
            </a:r>
            <a:r>
              <a:rPr lang="en-US" dirty="0"/>
              <a:t> </a:t>
            </a:r>
          </a:p>
          <a:p>
            <a:r>
              <a:rPr lang="en-US" dirty="0">
                <a:solidFill>
                  <a:schemeClr val="tx1">
                    <a:lumMod val="95000"/>
                    <a:lumOff val="5000"/>
                  </a:schemeClr>
                </a:solidFill>
              </a:rPr>
              <a:t>Attendees: </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Larry </a:t>
            </a:r>
            <a:r>
              <a:rPr lang="en-US" sz="1800" dirty="0" err="1">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Fike</a:t>
            </a:r>
            <a:r>
              <a:rPr lang="en-US" dirty="0">
                <a:solidFill>
                  <a:schemeClr val="tx1">
                    <a:lumMod val="95000"/>
                    <a:lumOff val="5000"/>
                  </a:schemeClr>
                </a:solidFill>
              </a:rPr>
              <a:t>, </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Randy Firestone, Roberto Garcia, </a:t>
            </a:r>
            <a:r>
              <a:rPr lang="en-US" dirty="0">
                <a:solidFill>
                  <a:schemeClr val="tx1">
                    <a:lumMod val="95000"/>
                    <a:lumOff val="5000"/>
                  </a:schemeClr>
                </a:solidFill>
              </a:rPr>
              <a:t>Chris Gold (Dean), </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Cheryl Kroll</a:t>
            </a:r>
            <a:r>
              <a:rPr lang="en-US" dirty="0">
                <a:solidFill>
                  <a:schemeClr val="tx1">
                    <a:lumMod val="95000"/>
                    <a:lumOff val="5000"/>
                  </a:schemeClr>
                </a:solidFill>
              </a:rPr>
              <a:t>, </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Felipe Leon, Melissa Ramirez</a:t>
            </a:r>
            <a:r>
              <a:rPr lang="en-US" dirty="0">
                <a:solidFill>
                  <a:schemeClr val="tx1">
                    <a:lumMod val="95000"/>
                    <a:lumOff val="5000"/>
                  </a:schemeClr>
                </a:solidFill>
              </a:rPr>
              <a:t>, </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Luca Struble, </a:t>
            </a:r>
            <a:r>
              <a:rPr lang="en-US" dirty="0">
                <a:solidFill>
                  <a:schemeClr val="tx1">
                    <a:lumMod val="95000"/>
                    <a:lumOff val="5000"/>
                  </a:schemeClr>
                </a:solidFill>
              </a:rPr>
              <a:t>Irena Zugic (Assoc. Dean).</a:t>
            </a:r>
          </a:p>
        </p:txBody>
      </p:sp>
    </p:spTree>
    <p:extLst>
      <p:ext uri="{BB962C8B-B14F-4D97-AF65-F5344CB8AC3E}">
        <p14:creationId xmlns:p14="http://schemas.microsoft.com/office/powerpoint/2010/main" val="175033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2C73CEA-BF8D-4BC8-B398-654336593DD7}"/>
              </a:ext>
            </a:extLst>
          </p:cNvPr>
          <p:cNvSpPr>
            <a:spLocks noChangeArrowheads="1"/>
          </p:cNvSpPr>
          <p:nvPr/>
        </p:nvSpPr>
        <p:spPr bwMode="auto">
          <a:xfrm>
            <a:off x="327992" y="52194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37DF7A46-FC1B-4969-8E5D-6DEBF2DCB52E}"/>
              </a:ext>
            </a:extLst>
          </p:cNvPr>
          <p:cNvSpPr/>
          <p:nvPr/>
        </p:nvSpPr>
        <p:spPr>
          <a:xfrm>
            <a:off x="285574" y="151179"/>
            <a:ext cx="11620852" cy="6555641"/>
          </a:xfrm>
          <a:prstGeom prst="rect">
            <a:avLst/>
          </a:prstGeom>
        </p:spPr>
        <p:txBody>
          <a:bodyPr wrap="square">
            <a:spAutoFit/>
          </a:bodyPr>
          <a:lstStyle/>
          <a:p>
            <a:pPr algn="ctr"/>
            <a:r>
              <a:rPr lang="en-US" sz="1200" b="1" u="sng" dirty="0">
                <a:latin typeface="Comic Sans MS" panose="030F0702030302020204" pitchFamily="66" charset="0"/>
                <a:ea typeface="Calibri" panose="020F0502020204030204" pitchFamily="34" charset="0"/>
                <a:cs typeface="Times New Roman" panose="02020603050405020304" pitchFamily="18" charset="0"/>
              </a:rPr>
              <a:t>Counseling Updates for Department Meetings: Spring 2024</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200" b="1" dirty="0">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Transfer Center Events</a:t>
            </a:r>
            <a:r>
              <a:rPr lang="en-US" sz="12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US" sz="1200" b="1"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2"/>
              </a:rPr>
              <a:t>https://www.elcamino.edu/academics/transfer-center/events-and-workshops/index.aspx</a:t>
            </a:r>
            <a:r>
              <a:rPr lang="en-US" sz="1200" b="1" dirty="0">
                <a:latin typeface="Comic Sans MS" panose="030F0702030302020204" pitchFamily="66"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The Transfer Center is hosting a number of in person visits this semester, including CSULB on 4/4 from 11-1 and USC on Tuesdays from 1-3 until the end of April.  These are held on the first floor of the Student Services Center. A full list of university visits can be found on the TC website, including those with virtual options.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For UCSB bound students, the Transfer Center is hosting a campus tour on Saturday, April 13</a:t>
            </a:r>
            <a:r>
              <a:rPr lang="en-US" sz="1200" b="1"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sz="1200" b="1" dirty="0">
                <a:latin typeface="Comic Sans MS" panose="030F0702030302020204" pitchFamily="66" charset="0"/>
                <a:ea typeface="Calibri" panose="020F0502020204030204" pitchFamily="34" charset="0"/>
                <a:cs typeface="Times New Roman" panose="02020603050405020304" pitchFamily="18" charset="0"/>
              </a:rPr>
              <a:t>.  Students sign up in the Transfer Center w/ a $5 refundable deposit.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For UCLA bound students, the Transfer Center is hosting its annual tour/STOMP Transfer Conference on Friday, April 19</a:t>
            </a:r>
            <a:r>
              <a:rPr lang="en-US" sz="1200" b="1"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sz="1200" b="1" dirty="0">
                <a:latin typeface="Comic Sans MS" panose="030F0702030302020204" pitchFamily="66" charset="0"/>
                <a:ea typeface="Calibri" panose="020F0502020204030204" pitchFamily="34" charset="0"/>
                <a:cs typeface="Times New Roman" panose="02020603050405020304" pitchFamily="18" charset="0"/>
              </a:rPr>
              <a:t>. Students can sign up in the Transfer Center with a $5 refundable deposit.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Career Center Events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3"/>
              </a:rPr>
              <a:t>www.elcamino.edu/support/careers</a:t>
            </a:r>
            <a:r>
              <a:rPr lang="en-US" sz="1200" b="1" u="sng"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latin typeface="Comic Sans MS" panose="030F0702030302020204" pitchFamily="66" charset="0"/>
                <a:ea typeface="Calibri" panose="020F0502020204030204" pitchFamily="34" charset="0"/>
                <a:cs typeface="Times New Roman" panose="02020603050405020304" pitchFamily="18" charset="0"/>
              </a:rPr>
              <a:t>Blueprint Job Fair for Youth and Young Adults – April 25</a:t>
            </a:r>
            <a:r>
              <a:rPr lang="en-US" sz="1200" b="1"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sz="1200" b="1" dirty="0">
                <a:latin typeface="Comic Sans MS" panose="030F0702030302020204" pitchFamily="66" charset="0"/>
                <a:ea typeface="Calibri" panose="020F0502020204030204" pitchFamily="34" charset="0"/>
                <a:cs typeface="Times New Roman" panose="02020603050405020304" pitchFamily="18" charset="0"/>
              </a:rPr>
              <a:t> from 10-2 in the Student Services Plaza (but our students can come too!)</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latin typeface="Comic Sans MS" panose="030F0702030302020204" pitchFamily="66" charset="0"/>
                <a:ea typeface="Calibri" panose="020F0502020204030204" pitchFamily="34" charset="0"/>
                <a:cs typeface="Times New Roman" panose="02020603050405020304" pitchFamily="18" charset="0"/>
              </a:rPr>
              <a:t>“What Can I Do With a Major in Psychology?” workshop on Tuesday, April 16</a:t>
            </a:r>
            <a:r>
              <a:rPr lang="en-US" sz="1200" b="1" baseline="30000" dirty="0">
                <a:latin typeface="Comic Sans MS" panose="030F0702030302020204" pitchFamily="66" charset="0"/>
                <a:ea typeface="Calibri" panose="020F0502020204030204" pitchFamily="34" charset="0"/>
                <a:cs typeface="Times New Roman" panose="02020603050405020304" pitchFamily="18" charset="0"/>
              </a:rPr>
              <a:t>th</a:t>
            </a:r>
            <a:r>
              <a:rPr lang="en-US" sz="1200" b="1" dirty="0">
                <a:latin typeface="Comic Sans MS" panose="030F0702030302020204" pitchFamily="66" charset="0"/>
                <a:ea typeface="Calibri" panose="020F0502020204030204" pitchFamily="34" charset="0"/>
                <a:cs typeface="Times New Roman" panose="02020603050405020304" pitchFamily="18" charset="0"/>
              </a:rPr>
              <a:t> from 1:30-3 pm in SSB 200.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latin typeface="Comic Sans MS" panose="030F0702030302020204" pitchFamily="66" charset="0"/>
                <a:ea typeface="Calibri" panose="020F0502020204030204" pitchFamily="34" charset="0"/>
                <a:cs typeface="Times New Roman" panose="02020603050405020304" pitchFamily="18" charset="0"/>
              </a:rPr>
              <a:t>“Let’s Write Your Resume Workshop” on the following dates:  4/23; 4/24; 5/20 and 5/30 in Comms 207. Students sign up on the Career Center’s website.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latin typeface="Comic Sans MS" panose="030F0702030302020204" pitchFamily="66" charset="0"/>
                <a:ea typeface="Calibri" panose="020F0502020204030204" pitchFamily="34" charset="0"/>
                <a:cs typeface="Times New Roman" panose="02020603050405020304" pitchFamily="18" charset="0"/>
              </a:rPr>
              <a:t>“Undecided Majors Workshops” on the following dates:  4/4; 4/15; 4/18; 4/22; 5/6; and 5/9. Students sign up on the Career Center’s website.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Scheduling Counseling Appointments</a:t>
            </a:r>
            <a:r>
              <a:rPr lang="en-US" sz="12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omic Sans MS" panose="030F0702030302020204" pitchFamily="66" charset="0"/>
                <a:ea typeface="Calibri" panose="020F0502020204030204" pitchFamily="34" charset="0"/>
                <a:cs typeface="Arial" panose="020B0604020202020204" pitchFamily="34" charset="0"/>
              </a:rPr>
              <a:t>Please encourage students to book NOW for summer/fall planning.</a:t>
            </a:r>
            <a:r>
              <a:rPr lang="en-US" sz="1200" b="1" dirty="0">
                <a:solidFill>
                  <a:srgbClr val="7030A0"/>
                </a:solidFill>
                <a:latin typeface="Comic Sans MS" panose="030F0702030302020204" pitchFamily="66" charset="0"/>
                <a:ea typeface="Calibri" panose="020F0502020204030204" pitchFamily="34" charset="0"/>
              </a:rPr>
              <a:t> </a:t>
            </a:r>
            <a:r>
              <a:rPr lang="en-US" sz="1200" b="1" dirty="0">
                <a:latin typeface="Comic Sans MS" panose="030F0702030302020204" pitchFamily="66" charset="0"/>
                <a:ea typeface="Calibri" panose="020F0502020204030204" pitchFamily="34" charset="0"/>
              </a:rPr>
              <a:t> Students are able to book appointments via this link:  </a:t>
            </a:r>
            <a:r>
              <a:rPr lang="en-US" sz="1200" b="1" u="sng" dirty="0">
                <a:solidFill>
                  <a:srgbClr val="0563C1"/>
                </a:solidFill>
                <a:latin typeface="Comic Sans MS" panose="030F0702030302020204" pitchFamily="66" charset="0"/>
                <a:ea typeface="Calibri" panose="020F0502020204030204" pitchFamily="34" charset="0"/>
                <a:hlinkClick r:id="rId4"/>
              </a:rPr>
              <a:t>https://www.elcamino.edu/support/counseling/appointments.aspx</a:t>
            </a:r>
            <a:r>
              <a:rPr lang="en-US" sz="1200" b="1" dirty="0">
                <a:latin typeface="Comic Sans MS" panose="030F0702030302020204" pitchFamily="66" charset="0"/>
                <a:ea typeface="Calibri" panose="020F0502020204030204" pitchFamily="34" charset="0"/>
              </a:rPr>
              <a:t>.</a:t>
            </a:r>
            <a:endParaRPr lang="en-US" sz="1200" dirty="0">
              <a:latin typeface="Calibri" panose="020F0502020204030204" pitchFamily="34" charset="0"/>
              <a:ea typeface="Calibri" panose="020F0502020204030204" pitchFamily="34" charset="0"/>
            </a:endParaRPr>
          </a:p>
          <a:p>
            <a:r>
              <a:rPr lang="en-US" sz="1200" b="1" dirty="0">
                <a:latin typeface="Comic Sans MS" panose="030F0702030302020204" pitchFamily="66"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r>
              <a:rPr lang="en-US" sz="1200" b="1" dirty="0">
                <a:latin typeface="Comic Sans MS" panose="030F0702030302020204" pitchFamily="66" charset="0"/>
                <a:ea typeface="Calibri" panose="020F0502020204030204" pitchFamily="34" charset="0"/>
              </a:rPr>
              <a:t>Meta Major Drop Ins (Counseling Division): </a:t>
            </a:r>
            <a:r>
              <a:rPr lang="en-US" sz="1200" b="1" dirty="0">
                <a:solidFill>
                  <a:srgbClr val="2F5496"/>
                </a:solidFill>
                <a:latin typeface="Comic Sans MS" panose="030F0702030302020204" pitchFamily="66" charset="0"/>
                <a:ea typeface="Calibri" panose="020F0502020204030204" pitchFamily="34" charset="0"/>
                <a:cs typeface="Arial" panose="020B0604020202020204" pitchFamily="34" charset="0"/>
              </a:rPr>
              <a:t>Tuesdays from 12-1 for BSS</a:t>
            </a:r>
            <a:r>
              <a:rPr lang="en-US" sz="1200" b="1" dirty="0">
                <a:latin typeface="Comic Sans MS" panose="030F0702030302020204" pitchFamily="66" charset="0"/>
                <a:ea typeface="Calibri" panose="020F0502020204030204" pitchFamily="34" charset="0"/>
                <a:cs typeface="Arial" panose="020B0604020202020204" pitchFamily="34" charset="0"/>
              </a:rPr>
              <a:t>, HCW, STEM, Creative Arts, and LCJ; Tuesdays from 1-2 for Business; Tuesdays from 2-3 for ITEC; and Wednesdays from 4-5 for HCW and STEM again.</a:t>
            </a:r>
            <a:endParaRPr lang="en-US" sz="1200" dirty="0">
              <a:latin typeface="Calibri" panose="020F0502020204030204" pitchFamily="34" charset="0"/>
              <a:ea typeface="Calibri" panose="020F0502020204030204" pitchFamily="34" charset="0"/>
            </a:endParaRPr>
          </a:p>
          <a:p>
            <a:r>
              <a:rPr lang="en-US" sz="1200" b="1" dirty="0">
                <a:latin typeface="Comic Sans MS" panose="030F0702030302020204" pitchFamily="66" charset="0"/>
                <a:ea typeface="Calibri" panose="020F0502020204030204" pitchFamily="34" charset="0"/>
                <a:cs typeface="Arial" panose="020B0604020202020204" pitchFamily="34" charset="0"/>
              </a:rPr>
              <a:t> </a:t>
            </a:r>
            <a:endParaRPr lang="en-US" sz="1200" dirty="0">
              <a:latin typeface="Calibri" panose="020F0502020204030204" pitchFamily="34" charset="0"/>
              <a:ea typeface="Calibri" panose="020F0502020204030204" pitchFamily="34" charset="0"/>
            </a:endParaRPr>
          </a:p>
          <a:p>
            <a:r>
              <a:rPr lang="en-US" sz="1200" b="1"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Meta Major Outreach for Spring 2024</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Our BSS meta major newsletter (please share with your students on Canvas)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Chat With a Counselor on April 23</a:t>
            </a:r>
            <a:r>
              <a:rPr lang="en-US" sz="1200" b="1" i="1" baseline="30000"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rd</a:t>
            </a: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 and May 7</a:t>
            </a:r>
            <a:r>
              <a:rPr lang="en-US" sz="1200" b="1" i="1" baseline="30000"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th</a:t>
            </a: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 (BSSB indoor Promenade)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A virtual social work program Transfer University Panel on 4/25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A BSS meta major transfer university panel in Fall 2024</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i="1"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Continued work on our social media pages and outreach to African American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94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383060" y="160637"/>
            <a:ext cx="7745797" cy="877729"/>
          </a:xfrm>
        </p:spPr>
        <p:txBody>
          <a:bodyPr anchor="ctr">
            <a:normAutofit fontScale="90000"/>
          </a:bodyPr>
          <a:lstStyle/>
          <a:p>
            <a:br>
              <a:rPr lang="en-US" sz="4000" dirty="0">
                <a:solidFill>
                  <a:srgbClr val="FFFFFF"/>
                </a:solidFill>
              </a:rPr>
            </a:br>
            <a:r>
              <a:rPr lang="en-US" sz="4000" dirty="0">
                <a:solidFill>
                  <a:srgbClr val="FFFFFF"/>
                </a:solidFill>
              </a:rPr>
              <a:t>Philosophy Department</a:t>
            </a:r>
          </a:p>
        </p:txBody>
      </p:sp>
      <p:graphicFrame>
        <p:nvGraphicFramePr>
          <p:cNvPr id="18" name="Content Placeholder 2">
            <a:extLst>
              <a:ext uri="{FF2B5EF4-FFF2-40B4-BE49-F238E27FC236}">
                <a16:creationId xmlns:a16="http://schemas.microsoft.com/office/drawing/2014/main" id="{DF22F040-DF52-4F72-B6F3-AA3F289BD443}"/>
              </a:ext>
            </a:extLst>
          </p:cNvPr>
          <p:cNvGraphicFramePr>
            <a:graphicFrameLocks noGrp="1"/>
          </p:cNvGraphicFramePr>
          <p:nvPr>
            <p:ph idx="1"/>
            <p:extLst>
              <p:ext uri="{D42A27DB-BD31-4B8C-83A1-F6EECF244321}">
                <p14:modId xmlns:p14="http://schemas.microsoft.com/office/powerpoint/2010/main" val="1447979170"/>
              </p:ext>
            </p:extLst>
          </p:nvPr>
        </p:nvGraphicFramePr>
        <p:xfrm>
          <a:off x="383059" y="1668163"/>
          <a:ext cx="1149178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B7EABD9-9F2F-475F-815A-7D7D102DBC44}"/>
              </a:ext>
            </a:extLst>
          </p:cNvPr>
          <p:cNvSpPr txBox="1"/>
          <p:nvPr/>
        </p:nvSpPr>
        <p:spPr>
          <a:xfrm>
            <a:off x="7407810" y="98627"/>
            <a:ext cx="4660898" cy="1477328"/>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We are seeing a decrease in fraudulent students. State is also using </a:t>
            </a:r>
            <a:r>
              <a:rPr lang="en-US" dirty="0" err="1">
                <a:solidFill>
                  <a:srgbClr val="FF0000"/>
                </a:solidFill>
              </a:rPr>
              <a:t>ID.Me</a:t>
            </a:r>
            <a:r>
              <a:rPr lang="en-US" dirty="0">
                <a:solidFill>
                  <a:srgbClr val="FF0000"/>
                </a:solidFill>
              </a:rPr>
              <a:t> when students enroll to prevent the issue. Multi-Factor Authentication (MFA) could be helping with this issue as well.</a:t>
            </a:r>
          </a:p>
        </p:txBody>
      </p:sp>
    </p:spTree>
    <p:extLst>
      <p:ext uri="{BB962C8B-B14F-4D97-AF65-F5344CB8AC3E}">
        <p14:creationId xmlns:p14="http://schemas.microsoft.com/office/powerpoint/2010/main" val="282820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385970" y="373264"/>
            <a:ext cx="8391462" cy="877729"/>
          </a:xfrm>
        </p:spPr>
        <p:txBody>
          <a:bodyPr anchor="ctr">
            <a:noAutofit/>
          </a:bodyPr>
          <a:lstStyle/>
          <a:p>
            <a:r>
              <a:rPr lang="en-US" sz="3200" dirty="0">
                <a:solidFill>
                  <a:srgbClr val="FFFFFF"/>
                </a:solidFill>
              </a:rPr>
              <a:t>Modality in PHIL Classes (Spring Week Two)</a:t>
            </a:r>
          </a:p>
        </p:txBody>
      </p:sp>
      <p:pic>
        <p:nvPicPr>
          <p:cNvPr id="4" name="Picture 3">
            <a:extLst>
              <a:ext uri="{FF2B5EF4-FFF2-40B4-BE49-F238E27FC236}">
                <a16:creationId xmlns:a16="http://schemas.microsoft.com/office/drawing/2014/main" id="{C89ADB13-A008-77C1-2769-3C024231E417}"/>
              </a:ext>
            </a:extLst>
          </p:cNvPr>
          <p:cNvPicPr>
            <a:picLocks noChangeAspect="1"/>
          </p:cNvPicPr>
          <p:nvPr/>
        </p:nvPicPr>
        <p:blipFill>
          <a:blip r:embed="rId2"/>
          <a:stretch>
            <a:fillRect/>
          </a:stretch>
        </p:blipFill>
        <p:spPr>
          <a:xfrm>
            <a:off x="10800510" y="267029"/>
            <a:ext cx="1003300" cy="1041400"/>
          </a:xfrm>
          <a:prstGeom prst="rect">
            <a:avLst/>
          </a:prstGeom>
        </p:spPr>
      </p:pic>
      <p:sp>
        <p:nvSpPr>
          <p:cNvPr id="5" name="TextBox 4">
            <a:extLst>
              <a:ext uri="{FF2B5EF4-FFF2-40B4-BE49-F238E27FC236}">
                <a16:creationId xmlns:a16="http://schemas.microsoft.com/office/drawing/2014/main" id="{9E8FEB49-E09A-6C9B-F6CC-ED4051D04173}"/>
              </a:ext>
            </a:extLst>
          </p:cNvPr>
          <p:cNvSpPr txBox="1"/>
          <p:nvPr/>
        </p:nvSpPr>
        <p:spPr>
          <a:xfrm>
            <a:off x="7480282" y="5853779"/>
            <a:ext cx="12971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BSS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Spring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Week Two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37199D25-8772-A5BD-5769-EC376E4D42EE}"/>
              </a:ext>
            </a:extLst>
          </p:cNvPr>
          <p:cNvGraphicFramePr/>
          <p:nvPr>
            <p:extLst>
              <p:ext uri="{D42A27DB-BD31-4B8C-83A1-F6EECF244321}">
                <p14:modId xmlns:p14="http://schemas.microsoft.com/office/powerpoint/2010/main" val="2073310185"/>
              </p:ext>
            </p:extLst>
          </p:nvPr>
        </p:nvGraphicFramePr>
        <p:xfrm>
          <a:off x="6278253" y="2599408"/>
          <a:ext cx="3549972" cy="3323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AE6F6E-4D0E-9142-B834-00EC48B37C69}"/>
              </a:ext>
            </a:extLst>
          </p:cNvPr>
          <p:cNvSpPr txBox="1"/>
          <p:nvPr/>
        </p:nvSpPr>
        <p:spPr>
          <a:xfrm>
            <a:off x="8333091" y="4176057"/>
            <a:ext cx="81144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65.5%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a:t>
            </a:r>
          </a:p>
        </p:txBody>
      </p:sp>
      <p:sp>
        <p:nvSpPr>
          <p:cNvPr id="8" name="TextBox 7">
            <a:extLst>
              <a:ext uri="{FF2B5EF4-FFF2-40B4-BE49-F238E27FC236}">
                <a16:creationId xmlns:a16="http://schemas.microsoft.com/office/drawing/2014/main" id="{1B85D3CD-C031-6903-FF09-903F43C6FBB3}"/>
              </a:ext>
            </a:extLst>
          </p:cNvPr>
          <p:cNvSpPr txBox="1"/>
          <p:nvPr/>
        </p:nvSpPr>
        <p:spPr>
          <a:xfrm>
            <a:off x="6776782" y="2185104"/>
            <a:ext cx="11448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Hybrid</a:t>
            </a:r>
          </a:p>
        </p:txBody>
      </p:sp>
      <p:cxnSp>
        <p:nvCxnSpPr>
          <p:cNvPr id="9" name="Straight Arrow Connector 8">
            <a:extLst>
              <a:ext uri="{FF2B5EF4-FFF2-40B4-BE49-F238E27FC236}">
                <a16:creationId xmlns:a16="http://schemas.microsoft.com/office/drawing/2014/main" id="{94CC45DF-9FAE-375E-ECCB-0F7A80638C4F}"/>
              </a:ext>
            </a:extLst>
          </p:cNvPr>
          <p:cNvCxnSpPr>
            <a:cxnSpLocks/>
          </p:cNvCxnSpPr>
          <p:nvPr/>
        </p:nvCxnSpPr>
        <p:spPr>
          <a:xfrm>
            <a:off x="7646197" y="2501675"/>
            <a:ext cx="74356" cy="66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11E4A5-1AD0-7ED5-9BBE-0C28D20B0CD4}"/>
              </a:ext>
            </a:extLst>
          </p:cNvPr>
          <p:cNvSpPr txBox="1"/>
          <p:nvPr/>
        </p:nvSpPr>
        <p:spPr>
          <a:xfrm>
            <a:off x="6771011" y="3696555"/>
            <a:ext cx="63671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OC</a:t>
            </a:r>
          </a:p>
        </p:txBody>
      </p:sp>
      <p:graphicFrame>
        <p:nvGraphicFramePr>
          <p:cNvPr id="11" name="Chart 10">
            <a:extLst>
              <a:ext uri="{FF2B5EF4-FFF2-40B4-BE49-F238E27FC236}">
                <a16:creationId xmlns:a16="http://schemas.microsoft.com/office/drawing/2014/main" id="{3421CBD8-3600-A6C1-CDE9-7A5E6850EC48}"/>
              </a:ext>
            </a:extLst>
          </p:cNvPr>
          <p:cNvGraphicFramePr/>
          <p:nvPr>
            <p:extLst>
              <p:ext uri="{D42A27DB-BD31-4B8C-83A1-F6EECF244321}">
                <p14:modId xmlns:p14="http://schemas.microsoft.com/office/powerpoint/2010/main" val="49892089"/>
              </p:ext>
            </p:extLst>
          </p:nvPr>
        </p:nvGraphicFramePr>
        <p:xfrm>
          <a:off x="1185885" y="2680899"/>
          <a:ext cx="4126700" cy="33239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0C8B068-00C0-12F4-BC2B-E22F7559A9F4}"/>
              </a:ext>
            </a:extLst>
          </p:cNvPr>
          <p:cNvSpPr txBox="1"/>
          <p:nvPr/>
        </p:nvSpPr>
        <p:spPr>
          <a:xfrm>
            <a:off x="3439867" y="4274242"/>
            <a:ext cx="81144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64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Online</a:t>
            </a:r>
          </a:p>
        </p:txBody>
      </p:sp>
      <p:sp>
        <p:nvSpPr>
          <p:cNvPr id="14" name="TextBox 13">
            <a:extLst>
              <a:ext uri="{FF2B5EF4-FFF2-40B4-BE49-F238E27FC236}">
                <a16:creationId xmlns:a16="http://schemas.microsoft.com/office/drawing/2014/main" id="{A1492619-CAF3-38F1-B812-651DCD20A07A}"/>
              </a:ext>
            </a:extLst>
          </p:cNvPr>
          <p:cNvSpPr txBox="1"/>
          <p:nvPr/>
        </p:nvSpPr>
        <p:spPr>
          <a:xfrm>
            <a:off x="1992857" y="3944174"/>
            <a:ext cx="63671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OC</a:t>
            </a:r>
          </a:p>
        </p:txBody>
      </p:sp>
      <p:sp>
        <p:nvSpPr>
          <p:cNvPr id="15" name="TextBox 14">
            <a:extLst>
              <a:ext uri="{FF2B5EF4-FFF2-40B4-BE49-F238E27FC236}">
                <a16:creationId xmlns:a16="http://schemas.microsoft.com/office/drawing/2014/main" id="{0E39E1EF-CEEE-6037-D5AB-BDECC69CB98C}"/>
              </a:ext>
            </a:extLst>
          </p:cNvPr>
          <p:cNvSpPr txBox="1"/>
          <p:nvPr/>
        </p:nvSpPr>
        <p:spPr>
          <a:xfrm>
            <a:off x="1987351" y="2185104"/>
            <a:ext cx="1261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10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Hybrid</a:t>
            </a:r>
          </a:p>
        </p:txBody>
      </p:sp>
      <p:cxnSp>
        <p:nvCxnSpPr>
          <p:cNvPr id="16" name="Straight Arrow Connector 15">
            <a:extLst>
              <a:ext uri="{FF2B5EF4-FFF2-40B4-BE49-F238E27FC236}">
                <a16:creationId xmlns:a16="http://schemas.microsoft.com/office/drawing/2014/main" id="{669D3C31-9C9F-3BDC-26DB-1830BC2D697D}"/>
              </a:ext>
            </a:extLst>
          </p:cNvPr>
          <p:cNvCxnSpPr>
            <a:cxnSpLocks/>
          </p:cNvCxnSpPr>
          <p:nvPr/>
        </p:nvCxnSpPr>
        <p:spPr>
          <a:xfrm>
            <a:off x="2900542" y="2552414"/>
            <a:ext cx="0" cy="6106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6FDCE4-33E8-9E7C-8C59-17408E1F0226}"/>
              </a:ext>
            </a:extLst>
          </p:cNvPr>
          <p:cNvSpPr txBox="1"/>
          <p:nvPr/>
        </p:nvSpPr>
        <p:spPr>
          <a:xfrm>
            <a:off x="2600660" y="5853779"/>
            <a:ext cx="12971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PHIL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Spring 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Week Two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E0D82DD-52E0-46E0-9EA7-E6867B550AEE}"/>
              </a:ext>
            </a:extLst>
          </p:cNvPr>
          <p:cNvSpPr txBox="1"/>
          <p:nvPr/>
        </p:nvSpPr>
        <p:spPr>
          <a:xfrm>
            <a:off x="7531103" y="372058"/>
            <a:ext cx="4660898" cy="923330"/>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Proportionately as many online sections as across the division. About 2/3 online and even more so in the 2</a:t>
            </a:r>
            <a:r>
              <a:rPr lang="en-US" baseline="30000" dirty="0">
                <a:solidFill>
                  <a:srgbClr val="FF0000"/>
                </a:solidFill>
              </a:rPr>
              <a:t>nd</a:t>
            </a:r>
            <a:r>
              <a:rPr lang="en-US" dirty="0">
                <a:solidFill>
                  <a:srgbClr val="FF0000"/>
                </a:solidFill>
              </a:rPr>
              <a:t> 8 weeks.</a:t>
            </a:r>
          </a:p>
        </p:txBody>
      </p:sp>
    </p:spTree>
    <p:extLst>
      <p:ext uri="{BB962C8B-B14F-4D97-AF65-F5344CB8AC3E}">
        <p14:creationId xmlns:p14="http://schemas.microsoft.com/office/powerpoint/2010/main" val="32660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animBg="1"/>
      <p:bldP spid="8" grpId="0"/>
      <p:bldP spid="10" grpId="0"/>
      <p:bldGraphic spid="11" grpId="0">
        <p:bldAsOne/>
      </p:bldGraphic>
      <p:bldP spid="13" grpId="0" animBg="1"/>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98900" y="169134"/>
            <a:ext cx="6128649" cy="1378508"/>
          </a:xfrm>
        </p:spPr>
        <p:txBody>
          <a:bodyPr anchor="ctr">
            <a:normAutofit fontScale="90000"/>
          </a:bodyPr>
          <a:lstStyle/>
          <a:p>
            <a:r>
              <a:rPr lang="en-US" sz="4000" dirty="0">
                <a:solidFill>
                  <a:srgbClr val="FFFFFF"/>
                </a:solidFill>
              </a:rPr>
              <a:t>Annual Plan and Comprehensive Integrated Plan</a:t>
            </a:r>
          </a:p>
        </p:txBody>
      </p:sp>
      <p:pic>
        <p:nvPicPr>
          <p:cNvPr id="3" name="Picture 2">
            <a:extLst>
              <a:ext uri="{FF2B5EF4-FFF2-40B4-BE49-F238E27FC236}">
                <a16:creationId xmlns:a16="http://schemas.microsoft.com/office/drawing/2014/main" id="{2BAF9E74-0811-078C-D71E-5C95F227BA23}"/>
              </a:ext>
            </a:extLst>
          </p:cNvPr>
          <p:cNvPicPr>
            <a:picLocks noChangeAspect="1"/>
          </p:cNvPicPr>
          <p:nvPr/>
        </p:nvPicPr>
        <p:blipFill rotWithShape="1">
          <a:blip r:embed="rId3"/>
          <a:srcRect t="3931" r="20106"/>
          <a:stretch/>
        </p:blipFill>
        <p:spPr>
          <a:xfrm>
            <a:off x="359410" y="4197980"/>
            <a:ext cx="10176449" cy="2400657"/>
          </a:xfrm>
          <a:prstGeom prst="rect">
            <a:avLst/>
          </a:prstGeom>
        </p:spPr>
      </p:pic>
      <p:sp>
        <p:nvSpPr>
          <p:cNvPr id="6" name="TextBox 5">
            <a:extLst>
              <a:ext uri="{FF2B5EF4-FFF2-40B4-BE49-F238E27FC236}">
                <a16:creationId xmlns:a16="http://schemas.microsoft.com/office/drawing/2014/main" id="{EC9F7098-7ADD-A62E-7201-3FC8C96CF2D3}"/>
              </a:ext>
            </a:extLst>
          </p:cNvPr>
          <p:cNvSpPr txBox="1"/>
          <p:nvPr/>
        </p:nvSpPr>
        <p:spPr>
          <a:xfrm>
            <a:off x="359411" y="1701289"/>
            <a:ext cx="11667489" cy="2400657"/>
          </a:xfrm>
          <a:prstGeom prst="rect">
            <a:avLst/>
          </a:prstGeom>
          <a:noFill/>
        </p:spPr>
        <p:txBody>
          <a:bodyPr wrap="square" rtlCol="0">
            <a:spAutoFit/>
          </a:bodyPr>
          <a:lstStyle/>
          <a:p>
            <a:r>
              <a:rPr lang="en-US" b="1" u="sng" dirty="0"/>
              <a:t>Comprehensive Integrated Plan</a:t>
            </a:r>
          </a:p>
          <a:p>
            <a:pPr marL="285750" lvl="0" indent="-285750">
              <a:buFont typeface="Arial" panose="020B0604020202020204" pitchFamily="34" charset="0"/>
              <a:buChar char="•"/>
            </a:pPr>
            <a:r>
              <a:rPr lang="en-US" sz="1600" dirty="0"/>
              <a:t>Add new courses and add course content to core classes that reflect ECC student backgrounds, including the development of Latin American, Race, and Feminist/Gender courses. </a:t>
            </a:r>
          </a:p>
          <a:p>
            <a:pPr marL="285750" lvl="0" indent="-285750">
              <a:buFont typeface="Arial" panose="020B0604020202020204" pitchFamily="34" charset="0"/>
              <a:buChar char="•"/>
            </a:pPr>
            <a:r>
              <a:rPr lang="en-US" sz="1600" dirty="0"/>
              <a:t>Promote Philosophy courses and the Philosophy major and encourage Philosophy students to declare their Philosophy major and earn the AAT before transferring.</a:t>
            </a:r>
          </a:p>
          <a:p>
            <a:pPr marL="285750" lvl="0" indent="-285750">
              <a:buFont typeface="Arial" panose="020B0604020202020204" pitchFamily="34" charset="0"/>
              <a:buChar char="•"/>
            </a:pPr>
            <a:r>
              <a:rPr lang="en-US" sz="1600" dirty="0"/>
              <a:t>Encourage equity training and the implementation of equitable instructional practices in order to raise success rates and diminish equity gaps.  This includes a modification of class syllabi to foster a more welcoming, equitable approach.</a:t>
            </a:r>
          </a:p>
          <a:p>
            <a:pPr marL="285750" lvl="0" indent="-285750">
              <a:buFont typeface="Arial" panose="020B0604020202020204" pitchFamily="34" charset="0"/>
              <a:buChar char="•"/>
            </a:pPr>
            <a:endParaRPr lang="en-US" sz="1600" dirty="0"/>
          </a:p>
          <a:p>
            <a:pPr lvl="0"/>
            <a:r>
              <a:rPr lang="en-US" b="1" u="sng" dirty="0"/>
              <a:t>Annual Planning Request from Last Year (for 2023-24)</a:t>
            </a:r>
          </a:p>
        </p:txBody>
      </p:sp>
      <p:sp>
        <p:nvSpPr>
          <p:cNvPr id="9" name="TextBox 8">
            <a:extLst>
              <a:ext uri="{FF2B5EF4-FFF2-40B4-BE49-F238E27FC236}">
                <a16:creationId xmlns:a16="http://schemas.microsoft.com/office/drawing/2014/main" id="{CEF9D4C0-6C46-4B27-93F5-C40AC12B2E68}"/>
              </a:ext>
            </a:extLst>
          </p:cNvPr>
          <p:cNvSpPr txBox="1"/>
          <p:nvPr/>
        </p:nvSpPr>
        <p:spPr>
          <a:xfrm>
            <a:off x="6174769" y="0"/>
            <a:ext cx="6017232" cy="1857368"/>
          </a:xfrm>
          <a:prstGeom prst="rect">
            <a:avLst/>
          </a:prstGeom>
          <a:solidFill>
            <a:schemeClr val="bg1"/>
          </a:solidFill>
          <a:ln w="15875">
            <a:solidFill>
              <a:srgbClr val="C00000"/>
            </a:solidFill>
          </a:ln>
        </p:spPr>
        <p:txBody>
          <a:bodyPr wrap="square" rtlCol="0">
            <a:spAutoFit/>
          </a:bodyPr>
          <a:lstStyle/>
          <a:p>
            <a:pPr>
              <a:lnSpc>
                <a:spcPct val="107000"/>
              </a:lnSpc>
              <a:spcAft>
                <a:spcPts val="800"/>
              </a:spcAft>
            </a:pPr>
            <a:r>
              <a:rPr lang="en-US" b="1" u="sng" dirty="0">
                <a:solidFill>
                  <a:srgbClr val="FF0000"/>
                </a:solidFill>
              </a:rPr>
              <a:t>Meeting Notes</a:t>
            </a:r>
            <a:r>
              <a:rPr lang="en-US" dirty="0">
                <a:solidFill>
                  <a:srgbClr val="FF0000"/>
                </a:solidFill>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Comprehensive Integrated Plan (CIP) - feedback is that we should focus on larger projects. Dean will send some suggestions. Annual Plan – Work with Library and Learning Resources (LLR) to ask for tutors. Consider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myPATH</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program as well. Supplemental Instruction (SI)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Coaches could be requested by sending an email to the Dean.</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41614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685799" y="382224"/>
            <a:ext cx="6757259" cy="877729"/>
          </a:xfrm>
        </p:spPr>
        <p:txBody>
          <a:bodyPr anchor="ctr">
            <a:normAutofit/>
          </a:bodyPr>
          <a:lstStyle/>
          <a:p>
            <a:r>
              <a:rPr lang="en-US" sz="4000" dirty="0">
                <a:solidFill>
                  <a:srgbClr val="FFFFFF"/>
                </a:solidFill>
              </a:rPr>
              <a:t>Program Business</a:t>
            </a:r>
          </a:p>
        </p:txBody>
      </p:sp>
      <p:sp>
        <p:nvSpPr>
          <p:cNvPr id="4" name="TextBox 3">
            <a:extLst>
              <a:ext uri="{FF2B5EF4-FFF2-40B4-BE49-F238E27FC236}">
                <a16:creationId xmlns:a16="http://schemas.microsoft.com/office/drawing/2014/main" id="{30C6609B-B86F-4301-23B5-867DAF562226}"/>
              </a:ext>
            </a:extLst>
          </p:cNvPr>
          <p:cNvSpPr txBox="1"/>
          <p:nvPr/>
        </p:nvSpPr>
        <p:spPr>
          <a:xfrm>
            <a:off x="686197" y="1996530"/>
            <a:ext cx="3378231" cy="4401205"/>
          </a:xfrm>
          <a:prstGeom prst="rect">
            <a:avLst/>
          </a:prstGeom>
          <a:noFill/>
          <a:ln w="28575">
            <a:solidFill>
              <a:schemeClr val="accent1"/>
            </a:solidFill>
          </a:ln>
        </p:spPr>
        <p:txBody>
          <a:bodyPr wrap="square" rtlCol="0">
            <a:spAutoFit/>
          </a:bodyPr>
          <a:lstStyle/>
          <a:p>
            <a:pPr algn="ctr" defTabSz="795528">
              <a:spcAft>
                <a:spcPts val="600"/>
              </a:spcAft>
            </a:pPr>
            <a:r>
              <a:rPr lang="en-US" sz="2000" b="1" u="sng" dirty="0"/>
              <a:t>SLO Assessment</a:t>
            </a:r>
            <a:endParaRPr lang="en-US" sz="2000" b="1" u="sng" kern="1200" dirty="0">
              <a:solidFill>
                <a:schemeClr val="tx1"/>
              </a:solidFill>
              <a:latin typeface="+mn-lt"/>
              <a:ea typeface="+mn-ea"/>
              <a:cs typeface="+mn-cs"/>
            </a:endParaRPr>
          </a:p>
          <a:p>
            <a:pPr lvl="1" defTabSz="795528">
              <a:spcAft>
                <a:spcPts val="600"/>
              </a:spcAft>
            </a:pPr>
            <a:endParaRPr lang="en-US" sz="2000" b="1" u="sng" kern="1200" dirty="0">
              <a:solidFill>
                <a:schemeClr val="tx1"/>
              </a:solidFill>
              <a:latin typeface="+mn-lt"/>
              <a:ea typeface="+mn-ea"/>
              <a:cs typeface="+mn-cs"/>
            </a:endParaRPr>
          </a:p>
          <a:p>
            <a:pPr lvl="1" defTabSz="795528">
              <a:spcAft>
                <a:spcPts val="600"/>
              </a:spcAft>
            </a:pPr>
            <a:r>
              <a:rPr lang="en-US" sz="2000" b="1" u="sng" kern="1200" dirty="0">
                <a:solidFill>
                  <a:schemeClr val="tx1"/>
                </a:solidFill>
                <a:latin typeface="+mn-lt"/>
                <a:ea typeface="+mn-ea"/>
                <a:cs typeface="+mn-cs"/>
              </a:rPr>
              <a:t>Fall 2023</a:t>
            </a:r>
            <a:endParaRPr lang="en-US" sz="2000" kern="1200" dirty="0">
              <a:solidFill>
                <a:schemeClr val="tx1"/>
              </a:solidFill>
              <a:latin typeface="+mn-lt"/>
              <a:ea typeface="+mn-ea"/>
              <a:cs typeface="+mn-cs"/>
            </a:endParaRPr>
          </a:p>
          <a:p>
            <a:pPr lvl="1"/>
            <a:r>
              <a:rPr lang="en-US" sz="2000" dirty="0">
                <a:effectLst/>
                <a:latin typeface="Calibri" panose="020F0502020204030204" pitchFamily="34" charset="0"/>
                <a:ea typeface="Aptos" panose="020B0004020202020204" pitchFamily="34" charset="0"/>
              </a:rPr>
              <a:t>All done, as usual.</a:t>
            </a:r>
          </a:p>
          <a:p>
            <a:pPr lvl="1"/>
            <a:endParaRPr lang="en-US" sz="2000" dirty="0">
              <a:effectLst/>
              <a:latin typeface="Calibri" panose="020F0502020204030204" pitchFamily="34" charset="0"/>
              <a:ea typeface="Aptos" panose="020B0004020202020204" pitchFamily="34" charset="0"/>
            </a:endParaRPr>
          </a:p>
          <a:p>
            <a:pPr lvl="1" defTabSz="795528">
              <a:spcAft>
                <a:spcPts val="600"/>
              </a:spcAft>
            </a:pPr>
            <a:r>
              <a:rPr lang="en-US" sz="2000" b="1" u="sng" dirty="0">
                <a:solidFill>
                  <a:srgbClr val="000000"/>
                </a:solidFill>
                <a:latin typeface="Calibri" panose="020F0502020204030204" pitchFamily="34" charset="0"/>
              </a:rPr>
              <a:t>Spring 2024</a:t>
            </a:r>
          </a:p>
          <a:p>
            <a:pPr lvl="1"/>
            <a:r>
              <a:rPr lang="en-US" sz="2000" b="0" i="0" u="none" strike="noStrike" dirty="0">
                <a:solidFill>
                  <a:srgbClr val="000000"/>
                </a:solidFill>
                <a:effectLst/>
                <a:latin typeface="Calibri" panose="020F0502020204030204" pitchFamily="34" charset="0"/>
              </a:rPr>
              <a:t>PHIL 101 SLO 2</a:t>
            </a:r>
          </a:p>
          <a:p>
            <a:pPr lvl="1"/>
            <a:r>
              <a:rPr lang="en-US" sz="2000" b="0" i="0" u="none" strike="noStrike" dirty="0">
                <a:solidFill>
                  <a:srgbClr val="000000"/>
                </a:solidFill>
                <a:effectLst/>
                <a:latin typeface="Calibri" panose="020F0502020204030204" pitchFamily="34" charset="0"/>
              </a:rPr>
              <a:t>PHIL 103 SLO 2</a:t>
            </a:r>
          </a:p>
          <a:p>
            <a:pPr lvl="1"/>
            <a:r>
              <a:rPr lang="en-US" sz="2000" b="0" i="0" u="none" strike="noStrike" dirty="0">
                <a:solidFill>
                  <a:srgbClr val="000000"/>
                </a:solidFill>
                <a:effectLst/>
                <a:latin typeface="Calibri" panose="020F0502020204030204" pitchFamily="34" charset="0"/>
              </a:rPr>
              <a:t>PHIL 105 SLO 2</a:t>
            </a:r>
          </a:p>
          <a:p>
            <a:pPr lvl="1"/>
            <a:r>
              <a:rPr lang="en-US" sz="2000" b="0" i="0" u="none" strike="noStrike" dirty="0">
                <a:solidFill>
                  <a:srgbClr val="000000"/>
                </a:solidFill>
                <a:effectLst/>
                <a:latin typeface="Calibri" panose="020F0502020204030204" pitchFamily="34" charset="0"/>
              </a:rPr>
              <a:t>PHIL 106 SLO 2</a:t>
            </a:r>
          </a:p>
          <a:p>
            <a:pPr lvl="1"/>
            <a:r>
              <a:rPr lang="en-US" sz="2000" b="0" i="0" u="none" strike="noStrike" dirty="0">
                <a:solidFill>
                  <a:srgbClr val="000000"/>
                </a:solidFill>
                <a:effectLst/>
                <a:latin typeface="Calibri" panose="020F0502020204030204" pitchFamily="34" charset="0"/>
              </a:rPr>
              <a:t>PHIL 114 SLOs 1,2,3 (class not being offered)</a:t>
            </a:r>
          </a:p>
          <a:p>
            <a:pPr lvl="1"/>
            <a:endParaRPr lang="en-US" sz="2000" b="0" i="0" u="none" strike="noStrike"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8C95600A-8A67-0BB1-AB9A-D254D444A76A}"/>
              </a:ext>
            </a:extLst>
          </p:cNvPr>
          <p:cNvSpPr txBox="1"/>
          <p:nvPr/>
        </p:nvSpPr>
        <p:spPr>
          <a:xfrm>
            <a:off x="5231197" y="3578760"/>
            <a:ext cx="6162943" cy="1708160"/>
          </a:xfrm>
          <a:prstGeom prst="rect">
            <a:avLst/>
          </a:prstGeom>
          <a:noFill/>
          <a:ln w="28575">
            <a:solidFill>
              <a:schemeClr val="accent1"/>
            </a:solidFill>
          </a:ln>
        </p:spPr>
        <p:txBody>
          <a:bodyPr wrap="square" rtlCol="0">
            <a:spAutoFit/>
          </a:bodyPr>
          <a:lstStyle/>
          <a:p>
            <a:pPr algn="ctr" defTabSz="795528">
              <a:spcAft>
                <a:spcPts val="600"/>
              </a:spcAft>
            </a:pPr>
            <a:r>
              <a:rPr lang="en-US" b="1" u="sng" kern="1200" dirty="0">
                <a:solidFill>
                  <a:schemeClr val="tx1"/>
                </a:solidFill>
                <a:latin typeface="+mn-lt"/>
                <a:ea typeface="+mn-ea"/>
                <a:cs typeface="+mn-cs"/>
              </a:rPr>
              <a:t>Curriculum</a:t>
            </a:r>
          </a:p>
          <a:p>
            <a:pPr marL="285750" indent="-285750" defTabSz="795528">
              <a:spcAft>
                <a:spcPts val="600"/>
              </a:spcAft>
              <a:buFont typeface="Arial" panose="020B0604020202020204" pitchFamily="34" charset="0"/>
              <a:buChar char="•"/>
            </a:pPr>
            <a:r>
              <a:rPr lang="en-US" dirty="0"/>
              <a:t>PHIL 105 &amp; 105H Critical Thinking and Writing</a:t>
            </a:r>
          </a:p>
          <a:p>
            <a:pPr marL="285750" indent="-285750" defTabSz="795528">
              <a:spcAft>
                <a:spcPts val="600"/>
              </a:spcAft>
              <a:buFont typeface="Arial" panose="020B0604020202020204" pitchFamily="34" charset="0"/>
              <a:buChar char="•"/>
            </a:pPr>
            <a:r>
              <a:rPr lang="en-US" dirty="0"/>
              <a:t>PHIL 116 Inductive Logic and Probability Theory (Will check when it can first be offered.)</a:t>
            </a:r>
          </a:p>
          <a:p>
            <a:pPr marL="285750" indent="-285750" defTabSz="795528">
              <a:spcAft>
                <a:spcPts val="600"/>
              </a:spcAft>
              <a:buFont typeface="Arial" panose="020B0604020202020204" pitchFamily="34" charset="0"/>
              <a:buChar char="•"/>
            </a:pPr>
            <a:r>
              <a:rPr lang="en-US" dirty="0"/>
              <a:t>Inactivate PHIL 114</a:t>
            </a:r>
          </a:p>
        </p:txBody>
      </p:sp>
      <p:sp>
        <p:nvSpPr>
          <p:cNvPr id="6" name="Rectangle 5">
            <a:extLst>
              <a:ext uri="{FF2B5EF4-FFF2-40B4-BE49-F238E27FC236}">
                <a16:creationId xmlns:a16="http://schemas.microsoft.com/office/drawing/2014/main" id="{01F9B5AC-0234-C1AC-6F8E-8849ED3E018C}"/>
              </a:ext>
            </a:extLst>
          </p:cNvPr>
          <p:cNvSpPr/>
          <p:nvPr/>
        </p:nvSpPr>
        <p:spPr>
          <a:xfrm>
            <a:off x="5288296" y="5472295"/>
            <a:ext cx="6105843" cy="923330"/>
          </a:xfrm>
          <a:prstGeom prst="rect">
            <a:avLst/>
          </a:prstGeom>
          <a:ln w="31750">
            <a:solidFill>
              <a:schemeClr val="accent5"/>
            </a:solidFill>
          </a:ln>
        </p:spPr>
        <p:txBody>
          <a:bodyPr wrap="square">
            <a:spAutoFit/>
          </a:bodyPr>
          <a:lstStyle/>
          <a:p>
            <a:r>
              <a:rPr lang="en-US" b="1" u="sng" dirty="0">
                <a:latin typeface="Calibri" panose="020F0502020204030204" pitchFamily="34" charset="0"/>
                <a:ea typeface="Calibri" panose="020F0502020204030204" pitchFamily="34" charset="0"/>
              </a:rPr>
              <a:t>Program Review</a:t>
            </a:r>
            <a:endParaRPr lang="en-US" u="sng"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Last completed: Spring 2019 - Randy</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Next due: Spring 2025 - Roberto</a:t>
            </a:r>
          </a:p>
        </p:txBody>
      </p:sp>
      <p:sp>
        <p:nvSpPr>
          <p:cNvPr id="7" name="Rectangle 6">
            <a:extLst>
              <a:ext uri="{FF2B5EF4-FFF2-40B4-BE49-F238E27FC236}">
                <a16:creationId xmlns:a16="http://schemas.microsoft.com/office/drawing/2014/main" id="{0B9DB0EB-7AC6-A8AE-8040-E86C2DD09F72}"/>
              </a:ext>
            </a:extLst>
          </p:cNvPr>
          <p:cNvSpPr/>
          <p:nvPr/>
        </p:nvSpPr>
        <p:spPr>
          <a:xfrm>
            <a:off x="5231197" y="1962759"/>
            <a:ext cx="6162941" cy="1477328"/>
          </a:xfrm>
          <a:prstGeom prst="rect">
            <a:avLst/>
          </a:prstGeom>
          <a:ln w="31750">
            <a:solidFill>
              <a:schemeClr val="accent5"/>
            </a:solidFill>
          </a:ln>
        </p:spPr>
        <p:txBody>
          <a:bodyPr wrap="square">
            <a:spAutoFit/>
          </a:bodyPr>
          <a:lstStyle/>
          <a:p>
            <a:r>
              <a:rPr lang="en-US" b="1" u="sng" dirty="0">
                <a:latin typeface="Calibri" panose="020F0502020204030204" pitchFamily="34" charset="0"/>
                <a:ea typeface="Calibri" panose="020F0502020204030204" pitchFamily="34" charset="0"/>
              </a:rPr>
              <a:t>Committee Assignments - Spring</a:t>
            </a:r>
            <a:endParaRPr lang="en-US" u="sng"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Division Council – Felipe</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BSS Curriculum Committee – Roberto (DCC Chair!)</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BSS SLO Assessment Committee – Randy</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rPr>
              <a:t>Annual Plan – Felipe</a:t>
            </a:r>
          </a:p>
        </p:txBody>
      </p:sp>
      <p:sp>
        <p:nvSpPr>
          <p:cNvPr id="11" name="TextBox 10">
            <a:extLst>
              <a:ext uri="{FF2B5EF4-FFF2-40B4-BE49-F238E27FC236}">
                <a16:creationId xmlns:a16="http://schemas.microsoft.com/office/drawing/2014/main" id="{BA6FDCDF-4F75-4AC5-95A1-A3940F72F778}"/>
              </a:ext>
            </a:extLst>
          </p:cNvPr>
          <p:cNvSpPr txBox="1"/>
          <p:nvPr/>
        </p:nvSpPr>
        <p:spPr>
          <a:xfrm>
            <a:off x="4664467" y="191315"/>
            <a:ext cx="7527531" cy="1477328"/>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PHIL 114 has not been offered in a while – Department agreed to inactivate it. PHIL 116 new course – Roberto was told that it could be offered this Fall, but Associate Dean mentioned that he should double check that information since Lori, the Articulation Officer, needs to wait for UC/IGETC approvals, which usually takes additional year.</a:t>
            </a:r>
          </a:p>
        </p:txBody>
      </p:sp>
    </p:spTree>
    <p:extLst>
      <p:ext uri="{BB962C8B-B14F-4D97-AF65-F5344CB8AC3E}">
        <p14:creationId xmlns:p14="http://schemas.microsoft.com/office/powerpoint/2010/main" val="417953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C8538-5561-7093-3AAE-4B46D485FE30}"/>
              </a:ext>
            </a:extLst>
          </p:cNvPr>
          <p:cNvPicPr>
            <a:picLocks noChangeAspect="1"/>
          </p:cNvPicPr>
          <p:nvPr/>
        </p:nvPicPr>
        <p:blipFill>
          <a:blip r:embed="rId2"/>
          <a:stretch>
            <a:fillRect/>
          </a:stretch>
        </p:blipFill>
        <p:spPr>
          <a:xfrm>
            <a:off x="5787719" y="650559"/>
            <a:ext cx="6265748" cy="4340176"/>
          </a:xfrm>
          <a:prstGeom prst="rect">
            <a:avLst/>
          </a:prstGeom>
        </p:spPr>
      </p:pic>
      <p:pic>
        <p:nvPicPr>
          <p:cNvPr id="5" name="Picture 4">
            <a:extLst>
              <a:ext uri="{FF2B5EF4-FFF2-40B4-BE49-F238E27FC236}">
                <a16:creationId xmlns:a16="http://schemas.microsoft.com/office/drawing/2014/main" id="{1770C219-BAD6-5655-A86B-246E37F06550}"/>
              </a:ext>
            </a:extLst>
          </p:cNvPr>
          <p:cNvPicPr>
            <a:picLocks noChangeAspect="1"/>
          </p:cNvPicPr>
          <p:nvPr/>
        </p:nvPicPr>
        <p:blipFill>
          <a:blip r:embed="rId3"/>
          <a:stretch>
            <a:fillRect/>
          </a:stretch>
        </p:blipFill>
        <p:spPr>
          <a:xfrm>
            <a:off x="138532" y="0"/>
            <a:ext cx="5262367" cy="6858000"/>
          </a:xfrm>
          <a:prstGeom prst="rect">
            <a:avLst/>
          </a:prstGeom>
        </p:spPr>
      </p:pic>
      <p:sp>
        <p:nvSpPr>
          <p:cNvPr id="6" name="TextBox 5">
            <a:extLst>
              <a:ext uri="{FF2B5EF4-FFF2-40B4-BE49-F238E27FC236}">
                <a16:creationId xmlns:a16="http://schemas.microsoft.com/office/drawing/2014/main" id="{1E6462E5-138E-6881-5DDC-7FF2842D86F5}"/>
              </a:ext>
            </a:extLst>
          </p:cNvPr>
          <p:cNvSpPr txBox="1"/>
          <p:nvPr/>
        </p:nvSpPr>
        <p:spPr>
          <a:xfrm>
            <a:off x="7810001" y="215315"/>
            <a:ext cx="2221185" cy="400110"/>
          </a:xfrm>
          <a:prstGeom prst="rect">
            <a:avLst/>
          </a:prstGeom>
          <a:noFill/>
        </p:spPr>
        <p:txBody>
          <a:bodyPr wrap="none" rtlCol="0">
            <a:spAutoFit/>
          </a:bodyPr>
          <a:lstStyle/>
          <a:p>
            <a:r>
              <a:rPr lang="en-US" sz="2000" dirty="0" err="1"/>
              <a:t>CalGETC</a:t>
            </a:r>
            <a:r>
              <a:rPr lang="en-US" sz="2000" dirty="0"/>
              <a:t> – Fall 2025</a:t>
            </a:r>
          </a:p>
        </p:txBody>
      </p:sp>
      <p:sp>
        <p:nvSpPr>
          <p:cNvPr id="7" name="Rectangle 6">
            <a:extLst>
              <a:ext uri="{FF2B5EF4-FFF2-40B4-BE49-F238E27FC236}">
                <a16:creationId xmlns:a16="http://schemas.microsoft.com/office/drawing/2014/main" id="{977A26A3-29CC-86F2-657B-13957AAE201D}"/>
              </a:ext>
            </a:extLst>
          </p:cNvPr>
          <p:cNvSpPr/>
          <p:nvPr/>
        </p:nvSpPr>
        <p:spPr>
          <a:xfrm>
            <a:off x="138532" y="2215662"/>
            <a:ext cx="4873083" cy="89681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6971D0-99CE-1AF5-A24F-28D4E5681FD9}"/>
              </a:ext>
            </a:extLst>
          </p:cNvPr>
          <p:cNvSpPr/>
          <p:nvPr/>
        </p:nvSpPr>
        <p:spPr>
          <a:xfrm>
            <a:off x="5845666" y="2157378"/>
            <a:ext cx="5747788" cy="68580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11ADC8F-ED87-50AD-AF25-4361058E1067}"/>
              </a:ext>
            </a:extLst>
          </p:cNvPr>
          <p:cNvCxnSpPr>
            <a:cxnSpLocks/>
            <a:endCxn id="8" idx="1"/>
          </p:cNvCxnSpPr>
          <p:nvPr/>
        </p:nvCxnSpPr>
        <p:spPr>
          <a:xfrm>
            <a:off x="5011615" y="2500278"/>
            <a:ext cx="83405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744F23-4B5B-FC8F-DDC4-E8832CA96BE7}"/>
              </a:ext>
            </a:extLst>
          </p:cNvPr>
          <p:cNvSpPr txBox="1"/>
          <p:nvPr/>
        </p:nvSpPr>
        <p:spPr>
          <a:xfrm>
            <a:off x="2575073" y="1074246"/>
            <a:ext cx="824265" cy="307777"/>
          </a:xfrm>
          <a:prstGeom prst="rect">
            <a:avLst/>
          </a:prstGeom>
          <a:noFill/>
        </p:spPr>
        <p:txBody>
          <a:bodyPr wrap="none" rtlCol="0">
            <a:spAutoFit/>
          </a:bodyPr>
          <a:lstStyle/>
          <a:p>
            <a:r>
              <a:rPr lang="en-US" sz="1400" dirty="0">
                <a:solidFill>
                  <a:srgbClr val="C00000"/>
                </a:solidFill>
              </a:rPr>
              <a:t>PHIL 105</a:t>
            </a:r>
          </a:p>
        </p:txBody>
      </p:sp>
      <p:sp>
        <p:nvSpPr>
          <p:cNvPr id="12" name="TextBox 11">
            <a:extLst>
              <a:ext uri="{FF2B5EF4-FFF2-40B4-BE49-F238E27FC236}">
                <a16:creationId xmlns:a16="http://schemas.microsoft.com/office/drawing/2014/main" id="{A68FB2D3-74BD-37E4-4DD8-A1F0D8B49706}"/>
              </a:ext>
            </a:extLst>
          </p:cNvPr>
          <p:cNvSpPr txBox="1"/>
          <p:nvPr/>
        </p:nvSpPr>
        <p:spPr>
          <a:xfrm>
            <a:off x="8473292" y="1421530"/>
            <a:ext cx="1279517" cy="307777"/>
          </a:xfrm>
          <a:prstGeom prst="rect">
            <a:avLst/>
          </a:prstGeom>
          <a:noFill/>
        </p:spPr>
        <p:txBody>
          <a:bodyPr wrap="none" rtlCol="0">
            <a:spAutoFit/>
          </a:bodyPr>
          <a:lstStyle/>
          <a:p>
            <a:r>
              <a:rPr lang="en-US" sz="1400" dirty="0">
                <a:solidFill>
                  <a:srgbClr val="C00000"/>
                </a:solidFill>
              </a:rPr>
              <a:t>PHIL 105/105H</a:t>
            </a:r>
          </a:p>
        </p:txBody>
      </p:sp>
      <p:sp>
        <p:nvSpPr>
          <p:cNvPr id="15" name="TextBox 14">
            <a:extLst>
              <a:ext uri="{FF2B5EF4-FFF2-40B4-BE49-F238E27FC236}">
                <a16:creationId xmlns:a16="http://schemas.microsoft.com/office/drawing/2014/main" id="{A74F3077-F203-53CE-7D8A-710F652B77E6}"/>
              </a:ext>
            </a:extLst>
          </p:cNvPr>
          <p:cNvSpPr txBox="1"/>
          <p:nvPr/>
        </p:nvSpPr>
        <p:spPr>
          <a:xfrm>
            <a:off x="8473292" y="2933808"/>
            <a:ext cx="1685077" cy="307777"/>
          </a:xfrm>
          <a:prstGeom prst="rect">
            <a:avLst/>
          </a:prstGeom>
          <a:noFill/>
        </p:spPr>
        <p:txBody>
          <a:bodyPr wrap="none" rtlCol="0">
            <a:spAutoFit/>
          </a:bodyPr>
          <a:lstStyle/>
          <a:p>
            <a:r>
              <a:rPr lang="en-US" sz="1400" dirty="0">
                <a:solidFill>
                  <a:srgbClr val="C00000"/>
                </a:solidFill>
              </a:rPr>
              <a:t>PHIL/POLI 117 3 or 4</a:t>
            </a:r>
          </a:p>
        </p:txBody>
      </p:sp>
      <p:sp>
        <p:nvSpPr>
          <p:cNvPr id="16" name="TextBox 15">
            <a:extLst>
              <a:ext uri="{FF2B5EF4-FFF2-40B4-BE49-F238E27FC236}">
                <a16:creationId xmlns:a16="http://schemas.microsoft.com/office/drawing/2014/main" id="{E498C39D-3D69-F142-D3B7-ED5982906391}"/>
              </a:ext>
            </a:extLst>
          </p:cNvPr>
          <p:cNvSpPr txBox="1"/>
          <p:nvPr/>
        </p:nvSpPr>
        <p:spPr>
          <a:xfrm>
            <a:off x="2575073" y="3458522"/>
            <a:ext cx="1685077" cy="307777"/>
          </a:xfrm>
          <a:prstGeom prst="rect">
            <a:avLst/>
          </a:prstGeom>
          <a:noFill/>
        </p:spPr>
        <p:txBody>
          <a:bodyPr wrap="none" rtlCol="0">
            <a:spAutoFit/>
          </a:bodyPr>
          <a:lstStyle/>
          <a:p>
            <a:r>
              <a:rPr lang="en-US" sz="1400" dirty="0">
                <a:solidFill>
                  <a:srgbClr val="C00000"/>
                </a:solidFill>
              </a:rPr>
              <a:t>PHIL/POLI 117 3 or 4</a:t>
            </a:r>
          </a:p>
        </p:txBody>
      </p:sp>
      <p:sp>
        <p:nvSpPr>
          <p:cNvPr id="13" name="TextBox 12">
            <a:extLst>
              <a:ext uri="{FF2B5EF4-FFF2-40B4-BE49-F238E27FC236}">
                <a16:creationId xmlns:a16="http://schemas.microsoft.com/office/drawing/2014/main" id="{678D8A69-3871-4EDE-AE99-66268105E98B}"/>
              </a:ext>
            </a:extLst>
          </p:cNvPr>
          <p:cNvSpPr txBox="1"/>
          <p:nvPr/>
        </p:nvSpPr>
        <p:spPr>
          <a:xfrm>
            <a:off x="5610161" y="5559246"/>
            <a:ext cx="6581839" cy="1200329"/>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Effective Fall 2025, IGETC will become </a:t>
            </a:r>
            <a:r>
              <a:rPr lang="en-US" dirty="0" err="1">
                <a:solidFill>
                  <a:srgbClr val="FF0000"/>
                </a:solidFill>
              </a:rPr>
              <a:t>CalGETC</a:t>
            </a:r>
            <a:r>
              <a:rPr lang="en-US" dirty="0">
                <a:solidFill>
                  <a:srgbClr val="FF0000"/>
                </a:solidFill>
              </a:rPr>
              <a:t>. Department should check with Lori, the Articulation Officer, regarding PHIL 105/105H being grandfathered in or if it should be revised for the new </a:t>
            </a:r>
            <a:r>
              <a:rPr lang="en-US" dirty="0" err="1">
                <a:solidFill>
                  <a:srgbClr val="FF0000"/>
                </a:solidFill>
              </a:rPr>
              <a:t>CalGETC</a:t>
            </a:r>
            <a:r>
              <a:rPr lang="en-US" dirty="0">
                <a:solidFill>
                  <a:srgbClr val="FF0000"/>
                </a:solidFill>
              </a:rPr>
              <a:t>. </a:t>
            </a:r>
          </a:p>
        </p:txBody>
      </p:sp>
    </p:spTree>
    <p:extLst>
      <p:ext uri="{BB962C8B-B14F-4D97-AF65-F5344CB8AC3E}">
        <p14:creationId xmlns:p14="http://schemas.microsoft.com/office/powerpoint/2010/main" val="304214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3EFF1-E3B3-1A40-9683-5DC08610D3A9}"/>
              </a:ext>
            </a:extLst>
          </p:cNvPr>
          <p:cNvSpPr>
            <a:spLocks noGrp="1"/>
          </p:cNvSpPr>
          <p:nvPr>
            <p:ph type="title"/>
          </p:nvPr>
        </p:nvSpPr>
        <p:spPr>
          <a:xfrm>
            <a:off x="1050551" y="356195"/>
            <a:ext cx="4400679" cy="877729"/>
          </a:xfrm>
        </p:spPr>
        <p:txBody>
          <a:bodyPr anchor="ctr">
            <a:normAutofit fontScale="90000"/>
          </a:bodyPr>
          <a:lstStyle/>
          <a:p>
            <a:r>
              <a:rPr lang="en-US" sz="4000" dirty="0">
                <a:solidFill>
                  <a:srgbClr val="FFFFFF"/>
                </a:solidFill>
              </a:rPr>
              <a:t>Philosophy 106 – Introduction to Symbolic Logic</a:t>
            </a:r>
          </a:p>
        </p:txBody>
      </p:sp>
      <p:pic>
        <p:nvPicPr>
          <p:cNvPr id="3" name="Picture 2">
            <a:extLst>
              <a:ext uri="{FF2B5EF4-FFF2-40B4-BE49-F238E27FC236}">
                <a16:creationId xmlns:a16="http://schemas.microsoft.com/office/drawing/2014/main" id="{AC65079E-197C-CBF6-7F0F-196119F77521}"/>
              </a:ext>
            </a:extLst>
          </p:cNvPr>
          <p:cNvPicPr>
            <a:picLocks noChangeAspect="1"/>
          </p:cNvPicPr>
          <p:nvPr/>
        </p:nvPicPr>
        <p:blipFill>
          <a:blip r:embed="rId3"/>
          <a:stretch>
            <a:fillRect/>
          </a:stretch>
        </p:blipFill>
        <p:spPr>
          <a:xfrm>
            <a:off x="5678138" y="193667"/>
            <a:ext cx="6376016" cy="6470666"/>
          </a:xfrm>
          <a:prstGeom prst="rect">
            <a:avLst/>
          </a:prstGeom>
        </p:spPr>
      </p:pic>
      <p:sp>
        <p:nvSpPr>
          <p:cNvPr id="4" name="TextBox 3">
            <a:extLst>
              <a:ext uri="{FF2B5EF4-FFF2-40B4-BE49-F238E27FC236}">
                <a16:creationId xmlns:a16="http://schemas.microsoft.com/office/drawing/2014/main" id="{72F97E3B-4E0B-03A7-9833-C7954D3B61BD}"/>
              </a:ext>
            </a:extLst>
          </p:cNvPr>
          <p:cNvSpPr txBox="1"/>
          <p:nvPr/>
        </p:nvSpPr>
        <p:spPr>
          <a:xfrm>
            <a:off x="230797" y="1738483"/>
            <a:ext cx="4850973" cy="2639505"/>
          </a:xfrm>
          <a:prstGeom prst="rect">
            <a:avLst/>
          </a:prstGeom>
          <a:noFill/>
        </p:spPr>
        <p:txBody>
          <a:bodyPr wrap="square" rtlCol="0">
            <a:spAutoFit/>
          </a:bodyPr>
          <a:lstStyle/>
          <a:p>
            <a:pPr>
              <a:lnSpc>
                <a:spcPct val="150000"/>
              </a:lnSpc>
            </a:pPr>
            <a:r>
              <a:rPr lang="en-US" sz="1600" dirty="0"/>
              <a:t>PHIL 106 is not listed on </a:t>
            </a:r>
            <a:r>
              <a:rPr lang="en-US" sz="1600" dirty="0" err="1"/>
              <a:t>Assist.org</a:t>
            </a:r>
            <a:r>
              <a:rPr lang="en-US" sz="1600" dirty="0"/>
              <a:t> on the IGETC pattern. Listed as meeting CSU GE A3 Critical Thinking.  This means it meet the CSU Critical Thinking GE, but not the UC Critical Thinking GE.  Need to talk with Lori </a:t>
            </a:r>
            <a:r>
              <a:rPr lang="en-US" sz="1600" dirty="0" err="1"/>
              <a:t>Suekawa</a:t>
            </a:r>
            <a:r>
              <a:rPr lang="en-US" sz="1600" dirty="0"/>
              <a:t> re: finding a “Cal-GETC home” for this class.  Find out if it needs revision this Spring for submission for consideration next Fall.</a:t>
            </a:r>
          </a:p>
        </p:txBody>
      </p:sp>
      <p:sp>
        <p:nvSpPr>
          <p:cNvPr id="5" name="Rectangle 4">
            <a:extLst>
              <a:ext uri="{FF2B5EF4-FFF2-40B4-BE49-F238E27FC236}">
                <a16:creationId xmlns:a16="http://schemas.microsoft.com/office/drawing/2014/main" id="{10E48AA9-109E-B178-E732-B579A63E8229}"/>
              </a:ext>
            </a:extLst>
          </p:cNvPr>
          <p:cNvSpPr/>
          <p:nvPr/>
        </p:nvSpPr>
        <p:spPr>
          <a:xfrm>
            <a:off x="5715000" y="3956538"/>
            <a:ext cx="5732585" cy="38686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88E83A-B737-4A73-9A9D-97B3A9BC7B4D}"/>
              </a:ext>
            </a:extLst>
          </p:cNvPr>
          <p:cNvSpPr txBox="1"/>
          <p:nvPr/>
        </p:nvSpPr>
        <p:spPr>
          <a:xfrm>
            <a:off x="226908" y="4325333"/>
            <a:ext cx="5224322" cy="2585323"/>
          </a:xfrm>
          <a:prstGeom prst="rect">
            <a:avLst/>
          </a:prstGeom>
          <a:solidFill>
            <a:schemeClr val="bg1"/>
          </a:solidFill>
          <a:ln w="15875">
            <a:solidFill>
              <a:srgbClr val="C00000"/>
            </a:solidFill>
          </a:ln>
        </p:spPr>
        <p:txBody>
          <a:bodyPr wrap="square" rtlCol="0">
            <a:spAutoFit/>
          </a:bodyPr>
          <a:lstStyle/>
          <a:p>
            <a:r>
              <a:rPr lang="en-US" b="1" u="sng" dirty="0">
                <a:solidFill>
                  <a:srgbClr val="FF0000"/>
                </a:solidFill>
              </a:rPr>
              <a:t>Meeting Notes</a:t>
            </a:r>
            <a:r>
              <a:rPr lang="en-US" dirty="0">
                <a:solidFill>
                  <a:srgbClr val="FF0000"/>
                </a:solidFill>
              </a:rPr>
              <a:t>: Concern re: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PHIL 106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since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it’s not listed in any IGETC area currently, which means it won’t have a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CalGETC</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area. This course is required for the AA-T. Discussion ensued about it being revised to fit </a:t>
            </a:r>
            <a:r>
              <a:rPr lang="en-US"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CalGETC</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Either review it or inactivate it. 106 is required for majors. Also computer science majors are taking it. Roberto plans to work on updating the course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hopes that it can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get accepted for math requirement.</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436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09C8696D27F54C912F6334C0C86124" ma:contentTypeVersion="18" ma:contentTypeDescription="Create a new document." ma:contentTypeScope="" ma:versionID="17a11490a98d358c7aa5d0d0f55e8a24">
  <xsd:schema xmlns:xsd="http://www.w3.org/2001/XMLSchema" xmlns:xs="http://www.w3.org/2001/XMLSchema" xmlns:p="http://schemas.microsoft.com/office/2006/metadata/properties" xmlns:ns3="1ed1f6e4-7056-445f-b8a1-f8fc28a3129e" xmlns:ns4="a275ee7f-4a42-4572-85bc-f7d73946e7cd" targetNamespace="http://schemas.microsoft.com/office/2006/metadata/properties" ma:root="true" ma:fieldsID="e0c03f707b16aa75d26ca1bd9d613f57" ns3:_="" ns4:_="">
    <xsd:import namespace="1ed1f6e4-7056-445f-b8a1-f8fc28a3129e"/>
    <xsd:import namespace="a275ee7f-4a42-4572-85bc-f7d73946e7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1f6e4-7056-445f-b8a1-f8fc28a31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5ee7f-4a42-4572-85bc-f7d73946e7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d1f6e4-7056-445f-b8a1-f8fc28a3129e" xsi:nil="true"/>
  </documentManagement>
</p:properties>
</file>

<file path=customXml/itemProps1.xml><?xml version="1.0" encoding="utf-8"?>
<ds:datastoreItem xmlns:ds="http://schemas.openxmlformats.org/officeDocument/2006/customXml" ds:itemID="{03272F6B-6F66-4591-9F30-01323F86D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d1f6e4-7056-445f-b8a1-f8fc28a3129e"/>
    <ds:schemaRef ds:uri="a275ee7f-4a42-4572-85bc-f7d73946e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19AEB0-81CF-491A-BCAC-B5A3569464E4}">
  <ds:schemaRefs>
    <ds:schemaRef ds:uri="http://schemas.microsoft.com/sharepoint/v3/contenttype/forms"/>
  </ds:schemaRefs>
</ds:datastoreItem>
</file>

<file path=customXml/itemProps3.xml><?xml version="1.0" encoding="utf-8"?>
<ds:datastoreItem xmlns:ds="http://schemas.openxmlformats.org/officeDocument/2006/customXml" ds:itemID="{6411BCA8-18D5-4035-99A4-D9907DB4E608}">
  <ds:schemaRefs>
    <ds:schemaRef ds:uri="http://schemas.openxmlformats.org/package/2006/metadata/core-properties"/>
    <ds:schemaRef ds:uri="1ed1f6e4-7056-445f-b8a1-f8fc28a3129e"/>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a275ee7f-4a42-4572-85bc-f7d73946e7c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18206</TotalTime>
  <Words>1445</Words>
  <Application>Microsoft Office PowerPoint</Application>
  <PresentationFormat>Widescreen</PresentationFormat>
  <Paragraphs>126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Symbol</vt:lpstr>
      <vt:lpstr>Office Theme</vt:lpstr>
      <vt:lpstr>Philosophy Dept. Meeting</vt:lpstr>
      <vt:lpstr>Philosophy Department</vt:lpstr>
      <vt:lpstr>PowerPoint Presentation</vt:lpstr>
      <vt:lpstr> Philosophy Department</vt:lpstr>
      <vt:lpstr>Modality in PHIL Classes (Spring Week Two)</vt:lpstr>
      <vt:lpstr>Annual Plan and Comprehensive Integrated Plan</vt:lpstr>
      <vt:lpstr>Program Business</vt:lpstr>
      <vt:lpstr>PowerPoint Presentation</vt:lpstr>
      <vt:lpstr>Philosophy 106 – Introduction to Symbolic Logic</vt:lpstr>
      <vt:lpstr>CSU GE (old) and Cal-GETC (new in Fall 2025</vt:lpstr>
      <vt:lpstr>PowerPoint Presentation</vt:lpstr>
      <vt:lpstr>Philosophy Club and Announcements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Gold, Christina</dc:creator>
  <cp:lastModifiedBy>Zugic, Irena</cp:lastModifiedBy>
  <cp:revision>19</cp:revision>
  <cp:lastPrinted>2023-11-05T12:43:25Z</cp:lastPrinted>
  <dcterms:created xsi:type="dcterms:W3CDTF">2021-02-06T12:58:35Z</dcterms:created>
  <dcterms:modified xsi:type="dcterms:W3CDTF">2024-04-26T22:30:37Z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0x0101008A09C8696D27F54C912F6334C0C86124</vt:lpwstr>
  </property>
</Properties>
</file>