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79" r:id="rId4"/>
    <p:sldId id="271" r:id="rId5"/>
    <p:sldId id="270" r:id="rId6"/>
    <p:sldId id="272" r:id="rId7"/>
    <p:sldId id="273" r:id="rId8"/>
    <p:sldId id="274" r:id="rId9"/>
    <p:sldId id="275" r:id="rId10"/>
    <p:sldId id="276" r:id="rId11"/>
    <p:sldId id="277" r:id="rId12"/>
    <p:sldId id="282" r:id="rId13"/>
    <p:sldId id="278" r:id="rId14"/>
    <p:sldId id="281" r:id="rId15"/>
    <p:sldId id="280" r:id="rId16"/>
  </p:sldIdLst>
  <p:sldSz cx="6858000" cy="51435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482"/>
    <p:restoredTop sz="94593"/>
  </p:normalViewPr>
  <p:slideViewPr>
    <p:cSldViewPr>
      <p:cViewPr varScale="1">
        <p:scale>
          <a:sx n="156" d="100"/>
          <a:sy n="156" d="100"/>
        </p:scale>
        <p:origin x="1008" y="168"/>
      </p:cViewPr>
      <p:guideLst>
        <p:guide orient="horz" pos="16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9BD6C8-134F-D04E-9294-435DB2F76C97}" type="datetimeFigureOut">
              <a:rPr lang="en-US" smtClean="0"/>
              <a:t>4/6/22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8F0BFE-0488-934F-9DE5-1F4903F0DC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3191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Review each project element and how it will be used – emphasize the building placement to shield residents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8F0BFE-0488-934F-9DE5-1F4903F0DCE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79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8F0BFE-0488-934F-9DE5-1F4903F0DCE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8705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8F0BFE-0488-934F-9DE5-1F4903F0DCE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2842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8F0BFE-0488-934F-9DE5-1F4903F0DCE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60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8F0BFE-0488-934F-9DE5-1F4903F0DCE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1998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8F0BFE-0488-934F-9DE5-1F4903F0DCE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49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8F0BFE-0488-934F-9DE5-1F4903F0DCE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3766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597820"/>
            <a:ext cx="5829300" cy="1102519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2914650"/>
            <a:ext cx="48006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3BEF7-A5C2-4974-ADB1-9FE90311D06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77737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D94A1-339D-4B92-9455-B84448A20669}" type="datetimeFigureOut">
              <a:rPr lang="en-US" smtClean="0"/>
              <a:t>4/6/22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43150" y="4767263"/>
            <a:ext cx="2171700" cy="2738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3BEF7-A5C2-4974-ADB1-9FE90311D06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6506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205979"/>
            <a:ext cx="154305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205979"/>
            <a:ext cx="451485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D94A1-339D-4B92-9455-B84448A20669}" type="datetimeFigureOut">
              <a:rPr lang="en-US" smtClean="0"/>
              <a:t>4/6/22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43150" y="4767263"/>
            <a:ext cx="2171700" cy="2738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3BEF7-A5C2-4974-ADB1-9FE90311D06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11293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3BEF7-A5C2-4974-ADB1-9FE90311D06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00050" y="971550"/>
            <a:ext cx="6057900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33343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3305176"/>
            <a:ext cx="5829300" cy="1021556"/>
          </a:xfrm>
        </p:spPr>
        <p:txBody>
          <a:bodyPr anchor="t"/>
          <a:lstStyle>
            <a:lvl1pPr algn="l">
              <a:defRPr sz="3000" b="1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2180035"/>
            <a:ext cx="58293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3BEF7-A5C2-4974-ADB1-9FE90311D06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09714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1200151"/>
            <a:ext cx="3028950" cy="3394472"/>
          </a:xfrm>
        </p:spPr>
        <p:txBody>
          <a:bodyPr/>
          <a:lstStyle>
            <a:lvl1pPr>
              <a:defRPr sz="2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5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1200151"/>
            <a:ext cx="3028950" cy="3394472"/>
          </a:xfrm>
        </p:spPr>
        <p:txBody>
          <a:bodyPr/>
          <a:lstStyle>
            <a:lvl1pPr>
              <a:defRPr sz="2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5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3BEF7-A5C2-4974-ADB1-9FE90311D06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00050" y="971550"/>
            <a:ext cx="6057900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46290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1151335"/>
            <a:ext cx="3030141" cy="479822"/>
          </a:xfrm>
        </p:spPr>
        <p:txBody>
          <a:bodyPr anchor="b"/>
          <a:lstStyle>
            <a:lvl1pPr marL="0" indent="0">
              <a:buNone/>
              <a:defRPr sz="1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1631156"/>
            <a:ext cx="3030141" cy="2963466"/>
          </a:xfrm>
        </p:spPr>
        <p:txBody>
          <a:bodyPr/>
          <a:lstStyle>
            <a:lvl1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5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70" y="1151335"/>
            <a:ext cx="3031331" cy="479822"/>
          </a:xfrm>
        </p:spPr>
        <p:txBody>
          <a:bodyPr anchor="b"/>
          <a:lstStyle>
            <a:lvl1pPr marL="0" indent="0">
              <a:buNone/>
              <a:defRPr sz="1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70" y="1631156"/>
            <a:ext cx="3031331" cy="2963466"/>
          </a:xfrm>
        </p:spPr>
        <p:txBody>
          <a:bodyPr/>
          <a:lstStyle>
            <a:lvl1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5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3BEF7-A5C2-4974-ADB1-9FE90311D06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400050" y="971550"/>
            <a:ext cx="6057900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06424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3BEF7-A5C2-4974-ADB1-9FE90311D06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457200" y="971550"/>
            <a:ext cx="6057900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342900" y="4767263"/>
            <a:ext cx="3314700" cy="273844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18647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D94A1-339D-4B92-9455-B84448A20669}" type="datetimeFigureOut">
              <a:rPr lang="en-US" smtClean="0"/>
              <a:t>4/6/22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343150" y="4767263"/>
            <a:ext cx="2171700" cy="2738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3BEF7-A5C2-4974-ADB1-9FE90311D06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83309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1" y="204787"/>
            <a:ext cx="2256235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204789"/>
            <a:ext cx="3833813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1" y="1076327"/>
            <a:ext cx="2256235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D94A1-339D-4B92-9455-B84448A20669}" type="datetimeFigureOut">
              <a:rPr lang="en-US" smtClean="0"/>
              <a:t>4/6/22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343150" y="4767263"/>
            <a:ext cx="2171700" cy="2738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3BEF7-A5C2-4974-ADB1-9FE90311D06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95050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3600450"/>
            <a:ext cx="41148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459581"/>
            <a:ext cx="41148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4025504"/>
            <a:ext cx="41148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D94A1-339D-4B92-9455-B84448A20669}" type="datetimeFigureOut">
              <a:rPr lang="en-US" smtClean="0"/>
              <a:t>4/6/22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343150" y="4767263"/>
            <a:ext cx="2171700" cy="2738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3BEF7-A5C2-4974-ADB1-9FE90311D06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37626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52975"/>
            <a:ext cx="6858000" cy="39014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205979"/>
            <a:ext cx="61722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1200151"/>
            <a:ext cx="61722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4767263"/>
            <a:ext cx="16002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E3BEF7-A5C2-4974-ADB1-9FE90311D06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4767263"/>
            <a:ext cx="33147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US" sz="900" b="0" i="0" u="none" strike="noStrike" baseline="0" smtClean="0">
                <a:solidFill>
                  <a:schemeClr val="bg1"/>
                </a:solidFill>
              </a:defRPr>
            </a:lvl1pPr>
          </a:lstStyle>
          <a:p>
            <a:endParaRPr lang="en-US" dirty="0"/>
          </a:p>
          <a:p>
            <a:r>
              <a:rPr lang="en-US" dirty="0"/>
              <a:t>Board of Trustees Agenda – February 26, 2018 </a:t>
            </a:r>
          </a:p>
        </p:txBody>
      </p:sp>
    </p:spTree>
    <p:extLst>
      <p:ext uri="{BB962C8B-B14F-4D97-AF65-F5344CB8AC3E}">
        <p14:creationId xmlns:p14="http://schemas.microsoft.com/office/powerpoint/2010/main" val="93212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843088"/>
            <a:ext cx="6057900" cy="1714500"/>
          </a:xfrm>
        </p:spPr>
        <p:txBody>
          <a:bodyPr>
            <a:noAutofit/>
          </a:bodyPr>
          <a:lstStyle/>
          <a:p>
            <a:pPr algn="l"/>
            <a:r>
              <a:rPr lang="en-US" sz="4000" dirty="0"/>
              <a:t>Public Safety Training Center</a:t>
            </a:r>
            <a:br>
              <a:rPr lang="en-US" sz="1800" dirty="0"/>
            </a:br>
            <a:br>
              <a:rPr lang="en-US" sz="1800" b="1" dirty="0"/>
            </a:br>
            <a:r>
              <a:rPr lang="en-US" sz="1800" dirty="0"/>
              <a:t>COMMUNITY PRESENTATION</a:t>
            </a:r>
            <a:br>
              <a:rPr lang="en-US" sz="1800"/>
            </a:br>
            <a:r>
              <a:rPr lang="en-US" sz="1800"/>
              <a:t>April 6, </a:t>
            </a:r>
            <a:r>
              <a:rPr lang="en-US" sz="1800" dirty="0"/>
              <a:t>2022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628650" y="2743200"/>
            <a:ext cx="5657850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666750"/>
            <a:ext cx="2237110" cy="285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43280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, engineering drawing&#10;&#10;Description automatically generated">
            <a:extLst>
              <a:ext uri="{FF2B5EF4-FFF2-40B4-BE49-F238E27FC236}">
                <a16:creationId xmlns:a16="http://schemas.microsoft.com/office/drawing/2014/main" id="{3526A4E0-BB02-914D-AC21-CF2C3637EA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47650"/>
            <a:ext cx="6858000" cy="489857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14D8A47-0694-9948-9416-9C66AD55F6B4}"/>
              </a:ext>
            </a:extLst>
          </p:cNvPr>
          <p:cNvSpPr/>
          <p:nvPr/>
        </p:nvSpPr>
        <p:spPr>
          <a:xfrm>
            <a:off x="76200" y="4441371"/>
            <a:ext cx="1676400" cy="2095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21049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iagram, engineering drawing&#10;&#10;Description automatically generated">
            <a:extLst>
              <a:ext uri="{FF2B5EF4-FFF2-40B4-BE49-F238E27FC236}">
                <a16:creationId xmlns:a16="http://schemas.microsoft.com/office/drawing/2014/main" id="{523898DD-968A-8945-839E-91BBC3FCA5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47650"/>
            <a:ext cx="6858000" cy="4898571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E911820A-7DC0-ED49-B58A-4A3C484F9122}"/>
              </a:ext>
            </a:extLst>
          </p:cNvPr>
          <p:cNvSpPr/>
          <p:nvPr/>
        </p:nvSpPr>
        <p:spPr>
          <a:xfrm>
            <a:off x="76200" y="4441371"/>
            <a:ext cx="1676400" cy="2095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2760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Typical Day at PSTC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" y="1276350"/>
            <a:ext cx="5143500" cy="31242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/>
              <a:t>0600-0700:  Student Arrival</a:t>
            </a:r>
          </a:p>
          <a:p>
            <a:pPr marL="0" indent="0">
              <a:buNone/>
            </a:pPr>
            <a:r>
              <a:rPr lang="en-US" sz="2000" dirty="0"/>
              <a:t>0700:            Flag Detail</a:t>
            </a:r>
          </a:p>
          <a:p>
            <a:pPr marL="0" indent="0">
              <a:buNone/>
            </a:pPr>
            <a:r>
              <a:rPr lang="en-US" sz="2000" dirty="0"/>
              <a:t>0730-0830:  Physical Fitness</a:t>
            </a:r>
          </a:p>
          <a:p>
            <a:pPr marL="0" indent="0">
              <a:buNone/>
            </a:pPr>
            <a:r>
              <a:rPr lang="en-US" sz="2000" dirty="0"/>
              <a:t>0900-1200:  Classroom or Training Ground</a:t>
            </a:r>
          </a:p>
          <a:p>
            <a:pPr marL="0" indent="0">
              <a:buNone/>
            </a:pPr>
            <a:r>
              <a:rPr lang="en-US" sz="2000" dirty="0"/>
              <a:t>1200-1300:  Lunch</a:t>
            </a:r>
          </a:p>
          <a:p>
            <a:pPr marL="0" indent="0">
              <a:buNone/>
            </a:pPr>
            <a:r>
              <a:rPr lang="en-US" sz="2000" dirty="0"/>
              <a:t>1300-1600:  Classroom or Training Ground</a:t>
            </a:r>
          </a:p>
          <a:p>
            <a:pPr marL="0" indent="0">
              <a:buNone/>
            </a:pPr>
            <a:r>
              <a:rPr lang="en-US" sz="2000" dirty="0"/>
              <a:t>1600-1700:  Clean Up</a:t>
            </a:r>
          </a:p>
        </p:txBody>
      </p:sp>
      <p:pic>
        <p:nvPicPr>
          <p:cNvPr id="8" name="Picture 7" descr="A picture containing road, outdoor, person, skating&#10;&#10;Description automatically generated">
            <a:extLst>
              <a:ext uri="{FF2B5EF4-FFF2-40B4-BE49-F238E27FC236}">
                <a16:creationId xmlns:a16="http://schemas.microsoft.com/office/drawing/2014/main" id="{55193742-09E8-6147-BEF4-2E5C049B9ED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334" t="394" r="23231" b="290"/>
          <a:stretch/>
        </p:blipFill>
        <p:spPr>
          <a:xfrm>
            <a:off x="5638800" y="0"/>
            <a:ext cx="1210235" cy="4803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1139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Benefits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" y="1276350"/>
            <a:ext cx="5143500" cy="3124200"/>
          </a:xfrm>
        </p:spPr>
        <p:txBody>
          <a:bodyPr>
            <a:noAutofit/>
          </a:bodyPr>
          <a:lstStyle/>
          <a:p>
            <a:pPr marL="431006">
              <a:spcBef>
                <a:spcPts val="300"/>
              </a:spcBef>
            </a:pPr>
            <a:r>
              <a:rPr lang="en-US" sz="2000" dirty="0"/>
              <a:t>South Bay Fire Departments Stay Local</a:t>
            </a:r>
          </a:p>
          <a:p>
            <a:pPr marL="431006">
              <a:spcBef>
                <a:spcPts val="300"/>
              </a:spcBef>
            </a:pPr>
            <a:r>
              <a:rPr lang="en-US" sz="2000" dirty="0"/>
              <a:t>Faster Emergency Response Times</a:t>
            </a:r>
          </a:p>
          <a:p>
            <a:pPr marL="431006">
              <a:spcBef>
                <a:spcPts val="300"/>
              </a:spcBef>
            </a:pPr>
            <a:r>
              <a:rPr lang="en-US" sz="2000" dirty="0"/>
              <a:t>More Firefighter / EMT Training Opportunities for South Bay Departments</a:t>
            </a:r>
          </a:p>
          <a:p>
            <a:pPr marL="431006">
              <a:spcBef>
                <a:spcPts val="300"/>
              </a:spcBef>
            </a:pPr>
            <a:r>
              <a:rPr lang="en-US" sz="2000" dirty="0"/>
              <a:t>Helps Attract the Best and Brightest to South Bay Fire Departments</a:t>
            </a:r>
          </a:p>
          <a:p>
            <a:pPr marL="431006">
              <a:spcBef>
                <a:spcPts val="300"/>
              </a:spcBef>
            </a:pPr>
            <a:r>
              <a:rPr lang="en-US" sz="2000" dirty="0"/>
              <a:t>Local Recruits Can Train Nearby</a:t>
            </a:r>
          </a:p>
          <a:p>
            <a:pPr marL="431006">
              <a:spcBef>
                <a:spcPts val="300"/>
              </a:spcBef>
            </a:pPr>
            <a:r>
              <a:rPr lang="en-US" sz="2000" dirty="0"/>
              <a:t>Open House / Field Trip Opportunities for the Public</a:t>
            </a:r>
            <a:endParaRPr lang="en-US" sz="1600" dirty="0"/>
          </a:p>
        </p:txBody>
      </p:sp>
      <p:pic>
        <p:nvPicPr>
          <p:cNvPr id="6" name="Picture 5" descr="A picture containing person, sky, outdoor, group&#10;&#10;Description automatically generated">
            <a:extLst>
              <a:ext uri="{FF2B5EF4-FFF2-40B4-BE49-F238E27FC236}">
                <a16:creationId xmlns:a16="http://schemas.microsoft.com/office/drawing/2014/main" id="{F4C215A1-8DD5-0C43-A059-E093CF3915E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92" r="38329"/>
          <a:stretch/>
        </p:blipFill>
        <p:spPr>
          <a:xfrm>
            <a:off x="5638800" y="0"/>
            <a:ext cx="1219200" cy="4803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61970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469;p41">
            <a:extLst>
              <a:ext uri="{FF2B5EF4-FFF2-40B4-BE49-F238E27FC236}">
                <a16:creationId xmlns:a16="http://schemas.microsoft.com/office/drawing/2014/main" id="{6E65D81D-590F-3C4C-9A88-D7BA38268E79}"/>
              </a:ext>
            </a:extLst>
          </p:cNvPr>
          <p:cNvSpPr txBox="1"/>
          <p:nvPr/>
        </p:nvSpPr>
        <p:spPr>
          <a:xfrm>
            <a:off x="428100" y="1200150"/>
            <a:ext cx="1553100" cy="9583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1" dirty="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JULY 2021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" sz="900" dirty="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dirty="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Community outreach, stakeholder review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dirty="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begins</a:t>
            </a:r>
            <a:endParaRPr sz="900" dirty="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Timeline </a:t>
            </a:r>
            <a:r>
              <a:rPr lang="en-US" sz="2000" dirty="0"/>
              <a:t>(Phase 1 Estimate)</a:t>
            </a:r>
          </a:p>
        </p:txBody>
      </p:sp>
      <p:grpSp>
        <p:nvGrpSpPr>
          <p:cNvPr id="7" name="Google Shape;448;p41">
            <a:extLst>
              <a:ext uri="{FF2B5EF4-FFF2-40B4-BE49-F238E27FC236}">
                <a16:creationId xmlns:a16="http://schemas.microsoft.com/office/drawing/2014/main" id="{1F79CF0D-1EF0-4445-84C4-45B9BC1C7C94}"/>
              </a:ext>
            </a:extLst>
          </p:cNvPr>
          <p:cNvGrpSpPr/>
          <p:nvPr/>
        </p:nvGrpSpPr>
        <p:grpSpPr>
          <a:xfrm>
            <a:off x="922349" y="2082870"/>
            <a:ext cx="571547" cy="608657"/>
            <a:chOff x="1786339" y="1703401"/>
            <a:chExt cx="473400" cy="473400"/>
          </a:xfrm>
        </p:grpSpPr>
        <p:sp>
          <p:nvSpPr>
            <p:cNvPr id="8" name="Google Shape;449;p41">
              <a:extLst>
                <a:ext uri="{FF2B5EF4-FFF2-40B4-BE49-F238E27FC236}">
                  <a16:creationId xmlns:a16="http://schemas.microsoft.com/office/drawing/2014/main" id="{A6A9C980-71DE-CD41-8D46-7AF537E41E30}"/>
                </a:ext>
              </a:extLst>
            </p:cNvPr>
            <p:cNvSpPr/>
            <p:nvPr/>
          </p:nvSpPr>
          <p:spPr>
            <a:xfrm rot="8100000">
              <a:off x="1855667" y="1772729"/>
              <a:ext cx="334744" cy="334744"/>
            </a:xfrm>
            <a:prstGeom prst="teardrop">
              <a:avLst>
                <a:gd name="adj" fmla="val 10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450;p41">
              <a:extLst>
                <a:ext uri="{FF2B5EF4-FFF2-40B4-BE49-F238E27FC236}">
                  <a16:creationId xmlns:a16="http://schemas.microsoft.com/office/drawing/2014/main" id="{0857EA60-88FE-DA46-8F23-14AECA263916}"/>
                </a:ext>
              </a:extLst>
            </p:cNvPr>
            <p:cNvSpPr/>
            <p:nvPr/>
          </p:nvSpPr>
          <p:spPr>
            <a:xfrm>
              <a:off x="1955989" y="1866499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 dirty="0">
                  <a:solidFill>
                    <a:schemeClr val="dk1"/>
                  </a:solidFill>
                  <a:latin typeface="Barlow"/>
                  <a:ea typeface="Barlow"/>
                  <a:cs typeface="Barlow"/>
                  <a:sym typeface="Barlow"/>
                </a:rPr>
                <a:t>1</a:t>
              </a:r>
              <a:endParaRPr sz="600" dirty="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</p:grpSp>
      <p:grpSp>
        <p:nvGrpSpPr>
          <p:cNvPr id="10" name="Google Shape;451;p41">
            <a:extLst>
              <a:ext uri="{FF2B5EF4-FFF2-40B4-BE49-F238E27FC236}">
                <a16:creationId xmlns:a16="http://schemas.microsoft.com/office/drawing/2014/main" id="{217582B5-0D7A-F048-908C-F6AD0584CA5B}"/>
              </a:ext>
            </a:extLst>
          </p:cNvPr>
          <p:cNvGrpSpPr/>
          <p:nvPr/>
        </p:nvGrpSpPr>
        <p:grpSpPr>
          <a:xfrm>
            <a:off x="2645624" y="2082870"/>
            <a:ext cx="571547" cy="608657"/>
            <a:chOff x="3814414" y="1703401"/>
            <a:chExt cx="473400" cy="473400"/>
          </a:xfrm>
        </p:grpSpPr>
        <p:sp>
          <p:nvSpPr>
            <p:cNvPr id="11" name="Google Shape;452;p41">
              <a:extLst>
                <a:ext uri="{FF2B5EF4-FFF2-40B4-BE49-F238E27FC236}">
                  <a16:creationId xmlns:a16="http://schemas.microsoft.com/office/drawing/2014/main" id="{40E0D291-1509-D44D-8EA2-70E28C63B148}"/>
                </a:ext>
              </a:extLst>
            </p:cNvPr>
            <p:cNvSpPr/>
            <p:nvPr/>
          </p:nvSpPr>
          <p:spPr>
            <a:xfrm rot="8100000">
              <a:off x="3883742" y="1772729"/>
              <a:ext cx="334744" cy="334744"/>
            </a:xfrm>
            <a:prstGeom prst="teardrop">
              <a:avLst>
                <a:gd name="adj" fmla="val 10000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453;p41">
              <a:extLst>
                <a:ext uri="{FF2B5EF4-FFF2-40B4-BE49-F238E27FC236}">
                  <a16:creationId xmlns:a16="http://schemas.microsoft.com/office/drawing/2014/main" id="{6EC190AB-4756-DD4A-8BBB-6032ECB02517}"/>
                </a:ext>
              </a:extLst>
            </p:cNvPr>
            <p:cNvSpPr/>
            <p:nvPr/>
          </p:nvSpPr>
          <p:spPr>
            <a:xfrm>
              <a:off x="3984064" y="1866499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1"/>
                  </a:solidFill>
                  <a:latin typeface="Barlow"/>
                  <a:ea typeface="Barlow"/>
                  <a:cs typeface="Barlow"/>
                  <a:sym typeface="Barlow"/>
                </a:rPr>
                <a:t>3</a:t>
              </a:r>
              <a:endParaRPr sz="6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</p:grpSp>
      <p:grpSp>
        <p:nvGrpSpPr>
          <p:cNvPr id="13" name="Google Shape;454;p41">
            <a:extLst>
              <a:ext uri="{FF2B5EF4-FFF2-40B4-BE49-F238E27FC236}">
                <a16:creationId xmlns:a16="http://schemas.microsoft.com/office/drawing/2014/main" id="{778A4D36-87C8-AA4C-AFC4-5346BE7D159B}"/>
              </a:ext>
            </a:extLst>
          </p:cNvPr>
          <p:cNvGrpSpPr/>
          <p:nvPr/>
        </p:nvGrpSpPr>
        <p:grpSpPr>
          <a:xfrm>
            <a:off x="4445099" y="2082870"/>
            <a:ext cx="571547" cy="608657"/>
            <a:chOff x="5842489" y="1703401"/>
            <a:chExt cx="473400" cy="473400"/>
          </a:xfrm>
        </p:grpSpPr>
        <p:sp>
          <p:nvSpPr>
            <p:cNvPr id="14" name="Google Shape;455;p41">
              <a:extLst>
                <a:ext uri="{FF2B5EF4-FFF2-40B4-BE49-F238E27FC236}">
                  <a16:creationId xmlns:a16="http://schemas.microsoft.com/office/drawing/2014/main" id="{6F843DEB-5031-6B46-89DE-B92A40151354}"/>
                </a:ext>
              </a:extLst>
            </p:cNvPr>
            <p:cNvSpPr/>
            <p:nvPr/>
          </p:nvSpPr>
          <p:spPr>
            <a:xfrm rot="8100000">
              <a:off x="5911817" y="1772729"/>
              <a:ext cx="334744" cy="334744"/>
            </a:xfrm>
            <a:prstGeom prst="teardrop">
              <a:avLst>
                <a:gd name="adj" fmla="val 100000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456;p41">
              <a:extLst>
                <a:ext uri="{FF2B5EF4-FFF2-40B4-BE49-F238E27FC236}">
                  <a16:creationId xmlns:a16="http://schemas.microsoft.com/office/drawing/2014/main" id="{215C9EBF-A446-5441-895B-B2C4531F21C9}"/>
                </a:ext>
              </a:extLst>
            </p:cNvPr>
            <p:cNvSpPr/>
            <p:nvPr/>
          </p:nvSpPr>
          <p:spPr>
            <a:xfrm>
              <a:off x="6012139" y="1866499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1"/>
                  </a:solidFill>
                  <a:latin typeface="Barlow"/>
                  <a:ea typeface="Barlow"/>
                  <a:cs typeface="Barlow"/>
                  <a:sym typeface="Barlow"/>
                </a:rPr>
                <a:t>5</a:t>
              </a:r>
              <a:endParaRPr sz="6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</p:grpSp>
      <p:grpSp>
        <p:nvGrpSpPr>
          <p:cNvPr id="16" name="Google Shape;457;p41">
            <a:extLst>
              <a:ext uri="{FF2B5EF4-FFF2-40B4-BE49-F238E27FC236}">
                <a16:creationId xmlns:a16="http://schemas.microsoft.com/office/drawing/2014/main" id="{A1E94529-910D-D348-90DB-63014E017904}"/>
              </a:ext>
            </a:extLst>
          </p:cNvPr>
          <p:cNvGrpSpPr/>
          <p:nvPr/>
        </p:nvGrpSpPr>
        <p:grpSpPr>
          <a:xfrm>
            <a:off x="5254824" y="3135770"/>
            <a:ext cx="571547" cy="608657"/>
            <a:chOff x="6880814" y="3576300"/>
            <a:chExt cx="473400" cy="473400"/>
          </a:xfrm>
        </p:grpSpPr>
        <p:sp>
          <p:nvSpPr>
            <p:cNvPr id="17" name="Google Shape;458;p41">
              <a:extLst>
                <a:ext uri="{FF2B5EF4-FFF2-40B4-BE49-F238E27FC236}">
                  <a16:creationId xmlns:a16="http://schemas.microsoft.com/office/drawing/2014/main" id="{3FDE28D3-C073-6B4C-AC48-BAFCE2EBCB08}"/>
                </a:ext>
              </a:extLst>
            </p:cNvPr>
            <p:cNvSpPr/>
            <p:nvPr/>
          </p:nvSpPr>
          <p:spPr>
            <a:xfrm rot="-2700000">
              <a:off x="6950142" y="3645628"/>
              <a:ext cx="334744" cy="334744"/>
            </a:xfrm>
            <a:prstGeom prst="teardrop">
              <a:avLst>
                <a:gd name="adj" fmla="val 100000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459;p41">
              <a:extLst>
                <a:ext uri="{FF2B5EF4-FFF2-40B4-BE49-F238E27FC236}">
                  <a16:creationId xmlns:a16="http://schemas.microsoft.com/office/drawing/2014/main" id="{A61FC416-4F7C-D94B-8CC5-62BEE2C3DB9F}"/>
                </a:ext>
              </a:extLst>
            </p:cNvPr>
            <p:cNvSpPr/>
            <p:nvPr/>
          </p:nvSpPr>
          <p:spPr>
            <a:xfrm flipH="1">
              <a:off x="7050464" y="3752502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1"/>
                  </a:solidFill>
                  <a:latin typeface="Barlow"/>
                  <a:ea typeface="Barlow"/>
                  <a:cs typeface="Barlow"/>
                  <a:sym typeface="Barlow"/>
                </a:rPr>
                <a:t>6</a:t>
              </a:r>
              <a:endParaRPr sz="6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</p:grpSp>
      <p:grpSp>
        <p:nvGrpSpPr>
          <p:cNvPr id="19" name="Google Shape;460;p41">
            <a:extLst>
              <a:ext uri="{FF2B5EF4-FFF2-40B4-BE49-F238E27FC236}">
                <a16:creationId xmlns:a16="http://schemas.microsoft.com/office/drawing/2014/main" id="{9FA51361-765D-CB40-B07C-575886694C8B}"/>
              </a:ext>
            </a:extLst>
          </p:cNvPr>
          <p:cNvGrpSpPr/>
          <p:nvPr/>
        </p:nvGrpSpPr>
        <p:grpSpPr>
          <a:xfrm>
            <a:off x="3531549" y="3135770"/>
            <a:ext cx="571547" cy="608657"/>
            <a:chOff x="4852739" y="3576300"/>
            <a:chExt cx="473400" cy="473400"/>
          </a:xfrm>
        </p:grpSpPr>
        <p:sp>
          <p:nvSpPr>
            <p:cNvPr id="20" name="Google Shape;461;p41">
              <a:extLst>
                <a:ext uri="{FF2B5EF4-FFF2-40B4-BE49-F238E27FC236}">
                  <a16:creationId xmlns:a16="http://schemas.microsoft.com/office/drawing/2014/main" id="{760F289A-650E-7846-B69D-E16F6DA896F1}"/>
                </a:ext>
              </a:extLst>
            </p:cNvPr>
            <p:cNvSpPr/>
            <p:nvPr/>
          </p:nvSpPr>
          <p:spPr>
            <a:xfrm rot="-2700000">
              <a:off x="4922067" y="3645628"/>
              <a:ext cx="334744" cy="334744"/>
            </a:xfrm>
            <a:prstGeom prst="teardrop">
              <a:avLst>
                <a:gd name="adj" fmla="val 100000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462;p41">
              <a:extLst>
                <a:ext uri="{FF2B5EF4-FFF2-40B4-BE49-F238E27FC236}">
                  <a16:creationId xmlns:a16="http://schemas.microsoft.com/office/drawing/2014/main" id="{95418691-13C6-A44F-BBB9-7E397D463E70}"/>
                </a:ext>
              </a:extLst>
            </p:cNvPr>
            <p:cNvSpPr/>
            <p:nvPr/>
          </p:nvSpPr>
          <p:spPr>
            <a:xfrm flipH="1">
              <a:off x="5022389" y="3752502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1"/>
                  </a:solidFill>
                  <a:latin typeface="Barlow"/>
                  <a:ea typeface="Barlow"/>
                  <a:cs typeface="Barlow"/>
                  <a:sym typeface="Barlow"/>
                </a:rPr>
                <a:t>4</a:t>
              </a:r>
              <a:endParaRPr sz="6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</p:grpSp>
      <p:grpSp>
        <p:nvGrpSpPr>
          <p:cNvPr id="22" name="Google Shape;463;p41">
            <a:extLst>
              <a:ext uri="{FF2B5EF4-FFF2-40B4-BE49-F238E27FC236}">
                <a16:creationId xmlns:a16="http://schemas.microsoft.com/office/drawing/2014/main" id="{F33A9996-C9F2-F747-8BEC-F76DE29C002D}"/>
              </a:ext>
            </a:extLst>
          </p:cNvPr>
          <p:cNvGrpSpPr/>
          <p:nvPr/>
        </p:nvGrpSpPr>
        <p:grpSpPr>
          <a:xfrm>
            <a:off x="1808274" y="3135770"/>
            <a:ext cx="571547" cy="608657"/>
            <a:chOff x="2824664" y="3576300"/>
            <a:chExt cx="473400" cy="473400"/>
          </a:xfrm>
        </p:grpSpPr>
        <p:sp>
          <p:nvSpPr>
            <p:cNvPr id="23" name="Google Shape;464;p41">
              <a:extLst>
                <a:ext uri="{FF2B5EF4-FFF2-40B4-BE49-F238E27FC236}">
                  <a16:creationId xmlns:a16="http://schemas.microsoft.com/office/drawing/2014/main" id="{4AEF886E-8EF3-2447-AB2F-7D59F7527FC0}"/>
                </a:ext>
              </a:extLst>
            </p:cNvPr>
            <p:cNvSpPr/>
            <p:nvPr/>
          </p:nvSpPr>
          <p:spPr>
            <a:xfrm rot="-2700000">
              <a:off x="2893992" y="3645628"/>
              <a:ext cx="334744" cy="334744"/>
            </a:xfrm>
            <a:prstGeom prst="teardrop">
              <a:avLst>
                <a:gd name="adj" fmla="val 10000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465;p41">
              <a:extLst>
                <a:ext uri="{FF2B5EF4-FFF2-40B4-BE49-F238E27FC236}">
                  <a16:creationId xmlns:a16="http://schemas.microsoft.com/office/drawing/2014/main" id="{3ABD0180-4E68-9843-BFBC-8845907A6B6D}"/>
                </a:ext>
              </a:extLst>
            </p:cNvPr>
            <p:cNvSpPr/>
            <p:nvPr/>
          </p:nvSpPr>
          <p:spPr>
            <a:xfrm flipH="1">
              <a:off x="2994314" y="3752502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1"/>
                  </a:solidFill>
                  <a:latin typeface="Barlow"/>
                  <a:ea typeface="Barlow"/>
                  <a:cs typeface="Barlow"/>
                  <a:sym typeface="Barlow"/>
                </a:rPr>
                <a:t>2</a:t>
              </a:r>
              <a:endParaRPr sz="6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</p:grpSp>
      <p:sp>
        <p:nvSpPr>
          <p:cNvPr id="25" name="Google Shape;469;p41">
            <a:extLst>
              <a:ext uri="{FF2B5EF4-FFF2-40B4-BE49-F238E27FC236}">
                <a16:creationId xmlns:a16="http://schemas.microsoft.com/office/drawing/2014/main" id="{736261D7-7C77-D54C-BD7A-701ADF54C722}"/>
              </a:ext>
            </a:extLst>
          </p:cNvPr>
          <p:cNvSpPr txBox="1"/>
          <p:nvPr/>
        </p:nvSpPr>
        <p:spPr>
          <a:xfrm>
            <a:off x="1295400" y="3867150"/>
            <a:ext cx="15531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 algn="ctr"/>
            <a:r>
              <a:rPr lang="en-US" sz="900" b="1" dirty="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February 2022</a:t>
            </a:r>
          </a:p>
          <a:p>
            <a:pPr lvl="0" algn="ctr"/>
            <a:endParaRPr lang="en-US" sz="900" dirty="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  <a:p>
            <a:pPr lvl="0" algn="ctr"/>
            <a:r>
              <a:rPr lang="en-US" sz="900" dirty="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Agency review </a:t>
            </a:r>
          </a:p>
          <a:p>
            <a:pPr lvl="0" algn="ctr"/>
            <a:r>
              <a:rPr lang="en-US" sz="900" dirty="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(Division of State Architect)</a:t>
            </a:r>
          </a:p>
        </p:txBody>
      </p:sp>
      <p:sp>
        <p:nvSpPr>
          <p:cNvPr id="26" name="Google Shape;470;p41">
            <a:extLst>
              <a:ext uri="{FF2B5EF4-FFF2-40B4-BE49-F238E27FC236}">
                <a16:creationId xmlns:a16="http://schemas.microsoft.com/office/drawing/2014/main" id="{B32C46DE-A7A5-C74D-8387-8EC9B1C909CB}"/>
              </a:ext>
            </a:extLst>
          </p:cNvPr>
          <p:cNvSpPr txBox="1"/>
          <p:nvPr/>
        </p:nvSpPr>
        <p:spPr>
          <a:xfrm>
            <a:off x="3048000" y="3867150"/>
            <a:ext cx="15531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 algn="ctr"/>
            <a:r>
              <a:rPr lang="en-US" sz="900" b="1" dirty="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AUGUST 2022</a:t>
            </a:r>
          </a:p>
          <a:p>
            <a:pPr lvl="0" algn="ctr"/>
            <a:endParaRPr lang="en-US" sz="900" dirty="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  <a:p>
            <a:pPr lvl="0" algn="ctr"/>
            <a:r>
              <a:rPr lang="en-US" sz="900" dirty="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Bidding, contract award</a:t>
            </a:r>
          </a:p>
        </p:txBody>
      </p:sp>
      <p:sp>
        <p:nvSpPr>
          <p:cNvPr id="27" name="Google Shape;471;p41">
            <a:extLst>
              <a:ext uri="{FF2B5EF4-FFF2-40B4-BE49-F238E27FC236}">
                <a16:creationId xmlns:a16="http://schemas.microsoft.com/office/drawing/2014/main" id="{7BCB67A9-3E8B-214D-83DE-2D73273BFF0B}"/>
              </a:ext>
            </a:extLst>
          </p:cNvPr>
          <p:cNvSpPr txBox="1"/>
          <p:nvPr/>
        </p:nvSpPr>
        <p:spPr>
          <a:xfrm>
            <a:off x="4771500" y="3867150"/>
            <a:ext cx="15531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 algn="ctr"/>
            <a:r>
              <a:rPr lang="en-US" sz="9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MARCH </a:t>
            </a:r>
            <a:r>
              <a:rPr lang="en-US" sz="900" b="1" dirty="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2023</a:t>
            </a:r>
          </a:p>
          <a:p>
            <a:pPr lvl="0" algn="ctr"/>
            <a:endParaRPr lang="en-US" sz="900" dirty="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  <a:p>
            <a:pPr lvl="0" algn="ctr"/>
            <a:r>
              <a:rPr lang="en-US" sz="900" dirty="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Public Safety Training Center opens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4D86F78D-684B-114E-B227-1E8ABBC8DBFF}"/>
              </a:ext>
            </a:extLst>
          </p:cNvPr>
          <p:cNvCxnSpPr>
            <a:cxnSpLocks/>
          </p:cNvCxnSpPr>
          <p:nvPr/>
        </p:nvCxnSpPr>
        <p:spPr>
          <a:xfrm>
            <a:off x="-266054" y="2861071"/>
            <a:ext cx="8463815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Google Shape;469;p41">
            <a:extLst>
              <a:ext uri="{FF2B5EF4-FFF2-40B4-BE49-F238E27FC236}">
                <a16:creationId xmlns:a16="http://schemas.microsoft.com/office/drawing/2014/main" id="{6CF34AFE-FE04-7C46-BD29-CC3E129B5F5E}"/>
              </a:ext>
            </a:extLst>
          </p:cNvPr>
          <p:cNvSpPr txBox="1"/>
          <p:nvPr/>
        </p:nvSpPr>
        <p:spPr>
          <a:xfrm>
            <a:off x="2133600" y="1355370"/>
            <a:ext cx="1553100" cy="9174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1" dirty="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JUNE 2022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" sz="900" dirty="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dirty="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Division of State Architect Approval</a:t>
            </a:r>
            <a:endParaRPr sz="900" dirty="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34" name="Google Shape;469;p41">
            <a:extLst>
              <a:ext uri="{FF2B5EF4-FFF2-40B4-BE49-F238E27FC236}">
                <a16:creationId xmlns:a16="http://schemas.microsoft.com/office/drawing/2014/main" id="{8182A778-C312-1E47-86ED-E26F18B33C08}"/>
              </a:ext>
            </a:extLst>
          </p:cNvPr>
          <p:cNvSpPr txBox="1"/>
          <p:nvPr/>
        </p:nvSpPr>
        <p:spPr>
          <a:xfrm>
            <a:off x="3962400" y="1501873"/>
            <a:ext cx="1553100" cy="9174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1" dirty="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AUGUST 2022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" sz="900" dirty="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dirty="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Construction begins</a:t>
            </a:r>
            <a:endParaRPr sz="900" dirty="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</p:spTree>
    <p:extLst>
      <p:ext uri="{BB962C8B-B14F-4D97-AF65-F5344CB8AC3E}">
        <p14:creationId xmlns:p14="http://schemas.microsoft.com/office/powerpoint/2010/main" val="6761541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7200" dirty="0"/>
              <a:t>Questions?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628650" y="2743200"/>
            <a:ext cx="5657850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CDDA8272-7595-3341-86E7-CAF6BFBFFA16}"/>
              </a:ext>
            </a:extLst>
          </p:cNvPr>
          <p:cNvSpPr txBox="1"/>
          <p:nvPr/>
        </p:nvSpPr>
        <p:spPr>
          <a:xfrm>
            <a:off x="1190445" y="3079630"/>
            <a:ext cx="43491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To make comments or for more information:</a:t>
            </a:r>
          </a:p>
          <a:p>
            <a:r>
              <a:rPr lang="en-US" dirty="0" err="1"/>
              <a:t>publicsafetytrainingcenter@elcamino.edu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81011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The Public Safety Training Center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" y="1276350"/>
            <a:ext cx="5143500" cy="3124200"/>
          </a:xfrm>
        </p:spPr>
        <p:txBody>
          <a:bodyPr>
            <a:normAutofit/>
          </a:bodyPr>
          <a:lstStyle/>
          <a:p>
            <a:pPr marL="431006">
              <a:spcBef>
                <a:spcPts val="300"/>
              </a:spcBef>
            </a:pPr>
            <a:r>
              <a:rPr lang="en-US" sz="1800" dirty="0"/>
              <a:t>California Fire Marshal approved</a:t>
            </a:r>
          </a:p>
          <a:p>
            <a:pPr marL="431006">
              <a:spcBef>
                <a:spcPts val="300"/>
              </a:spcBef>
            </a:pPr>
            <a:r>
              <a:rPr lang="en-US" sz="1800" dirty="0"/>
              <a:t>Has trained South Bay firefighters for 50+ years</a:t>
            </a:r>
          </a:p>
          <a:p>
            <a:pPr marL="431006">
              <a:spcBef>
                <a:spcPts val="300"/>
              </a:spcBef>
            </a:pPr>
            <a:r>
              <a:rPr lang="en-US" sz="1800" dirty="0"/>
              <a:t>Graduates of the El Camino Public Safety Training Center have been hired throughout the county, state and nation</a:t>
            </a:r>
          </a:p>
          <a:p>
            <a:pPr marL="431006">
              <a:spcBef>
                <a:spcPts val="300"/>
              </a:spcBef>
            </a:pPr>
            <a:r>
              <a:rPr lang="en-US" sz="1800" dirty="0"/>
              <a:t>Trains 70-80 recruits each year</a:t>
            </a:r>
          </a:p>
          <a:p>
            <a:pPr marL="431006">
              <a:spcBef>
                <a:spcPts val="300"/>
              </a:spcBef>
            </a:pPr>
            <a:r>
              <a:rPr lang="en-US" sz="1800" dirty="0"/>
              <a:t>One of only four such facilities in the area</a:t>
            </a:r>
          </a:p>
          <a:p>
            <a:pPr marL="731044" lvl="1">
              <a:spcBef>
                <a:spcPts val="300"/>
              </a:spcBef>
            </a:pPr>
            <a:endParaRPr lang="en-US" sz="1500" dirty="0"/>
          </a:p>
          <a:p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E679957-9E7F-8B41-9580-E99C2E00284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76" t="-397" r="34447" b="460"/>
          <a:stretch/>
        </p:blipFill>
        <p:spPr>
          <a:xfrm>
            <a:off x="5638800" y="-19050"/>
            <a:ext cx="1219200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15043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Need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" y="1276350"/>
            <a:ext cx="5143500" cy="3352800"/>
          </a:xfrm>
        </p:spPr>
        <p:txBody>
          <a:bodyPr>
            <a:normAutofit/>
          </a:bodyPr>
          <a:lstStyle/>
          <a:p>
            <a:pPr marL="431006">
              <a:spcBef>
                <a:spcPts val="300"/>
              </a:spcBef>
            </a:pPr>
            <a:r>
              <a:rPr lang="en-US" sz="1800" dirty="0"/>
              <a:t>Fire Departments from throughout the South Bay currently travel 25 miles away to Rio Hondo College to train</a:t>
            </a:r>
          </a:p>
          <a:p>
            <a:pPr marL="731044" lvl="1">
              <a:spcBef>
                <a:spcPts val="300"/>
              </a:spcBef>
            </a:pPr>
            <a:r>
              <a:rPr lang="en-US" sz="1500" dirty="0"/>
              <a:t>Longer response times</a:t>
            </a:r>
          </a:p>
          <a:p>
            <a:pPr marL="731044" lvl="1">
              <a:spcBef>
                <a:spcPts val="300"/>
              </a:spcBef>
            </a:pPr>
            <a:r>
              <a:rPr lang="en-US" sz="1500" dirty="0"/>
              <a:t>Less efficient</a:t>
            </a:r>
          </a:p>
          <a:p>
            <a:pPr marL="731044" lvl="1">
              <a:spcBef>
                <a:spcPts val="300"/>
              </a:spcBef>
            </a:pPr>
            <a:r>
              <a:rPr lang="en-US" sz="1500" dirty="0"/>
              <a:t>More expensive</a:t>
            </a:r>
          </a:p>
          <a:p>
            <a:pPr marL="431006">
              <a:spcBef>
                <a:spcPts val="300"/>
              </a:spcBef>
            </a:pPr>
            <a:r>
              <a:rPr lang="en-US" sz="1800" dirty="0"/>
              <a:t>Local firefighter and EMT recruits have to leave the South Bay to complete their educations</a:t>
            </a:r>
          </a:p>
          <a:p>
            <a:pPr marL="431006">
              <a:spcBef>
                <a:spcPts val="300"/>
              </a:spcBef>
            </a:pPr>
            <a:r>
              <a:rPr lang="en-US" sz="1800" dirty="0"/>
              <a:t>El Camino College’s Public Safety Training Center needs expanded facilities to handle increasing demand for the program</a:t>
            </a:r>
          </a:p>
          <a:p>
            <a:pPr marL="731044" lvl="1">
              <a:spcBef>
                <a:spcPts val="300"/>
              </a:spcBef>
            </a:pPr>
            <a:endParaRPr lang="en-US" sz="1500" dirty="0"/>
          </a:p>
          <a:p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E679957-9E7F-8B41-9580-E99C2E00284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553" t="-397" r="16670" b="460"/>
          <a:stretch/>
        </p:blipFill>
        <p:spPr>
          <a:xfrm>
            <a:off x="5638800" y="-19050"/>
            <a:ext cx="1219200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4596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Project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" y="1276350"/>
            <a:ext cx="5143500" cy="3124200"/>
          </a:xfrm>
        </p:spPr>
        <p:txBody>
          <a:bodyPr>
            <a:noAutofit/>
          </a:bodyPr>
          <a:lstStyle/>
          <a:p>
            <a:pPr marL="431006">
              <a:spcBef>
                <a:spcPts val="300"/>
              </a:spcBef>
            </a:pPr>
            <a:r>
              <a:rPr lang="en-US" sz="2000" dirty="0"/>
              <a:t>Located on existing parking lot</a:t>
            </a:r>
          </a:p>
          <a:p>
            <a:pPr marL="431006">
              <a:spcBef>
                <a:spcPts val="300"/>
              </a:spcBef>
            </a:pPr>
            <a:r>
              <a:rPr lang="en-US" sz="2000" dirty="0"/>
              <a:t>Proposed PSTC facilities:</a:t>
            </a:r>
          </a:p>
          <a:p>
            <a:pPr marL="731044" lvl="1">
              <a:spcBef>
                <a:spcPts val="300"/>
              </a:spcBef>
            </a:pPr>
            <a:r>
              <a:rPr lang="en-US" sz="1600" dirty="0"/>
              <a:t>New Classrooms</a:t>
            </a:r>
          </a:p>
          <a:p>
            <a:pPr marL="731044" lvl="1">
              <a:spcBef>
                <a:spcPts val="300"/>
              </a:spcBef>
            </a:pPr>
            <a:r>
              <a:rPr lang="en-US" sz="1600" dirty="0"/>
              <a:t>Showers / Lockers / Restrooms</a:t>
            </a:r>
          </a:p>
          <a:p>
            <a:pPr marL="731044" lvl="1">
              <a:spcBef>
                <a:spcPts val="300"/>
              </a:spcBef>
            </a:pPr>
            <a:r>
              <a:rPr lang="en-US" sz="1600" dirty="0"/>
              <a:t>Multipurpose Room</a:t>
            </a:r>
          </a:p>
          <a:p>
            <a:pPr marL="731044" lvl="1">
              <a:spcBef>
                <a:spcPts val="300"/>
              </a:spcBef>
            </a:pPr>
            <a:r>
              <a:rPr lang="en-US" sz="1600" dirty="0"/>
              <a:t>Fire Tower</a:t>
            </a:r>
          </a:p>
          <a:p>
            <a:pPr marL="731044" lvl="1">
              <a:spcBef>
                <a:spcPts val="300"/>
              </a:spcBef>
            </a:pPr>
            <a:r>
              <a:rPr lang="en-US" sz="1600" dirty="0"/>
              <a:t>Burn Room</a:t>
            </a:r>
          </a:p>
          <a:p>
            <a:pPr marL="731044" lvl="1">
              <a:spcBef>
                <a:spcPts val="300"/>
              </a:spcBef>
            </a:pPr>
            <a:r>
              <a:rPr lang="en-US" sz="1600" dirty="0"/>
              <a:t>Fire Apparatus Storage Building (Five Bays)</a:t>
            </a:r>
          </a:p>
          <a:p>
            <a:pPr marL="731044" lvl="1">
              <a:spcBef>
                <a:spcPts val="300"/>
              </a:spcBef>
            </a:pPr>
            <a:r>
              <a:rPr lang="en-US" sz="1600" dirty="0"/>
              <a:t>Administration Office</a:t>
            </a:r>
          </a:p>
          <a:p>
            <a:pPr marL="731044" lvl="1">
              <a:spcBef>
                <a:spcPts val="300"/>
              </a:spcBef>
            </a:pPr>
            <a:r>
              <a:rPr lang="en-US" sz="1600" dirty="0"/>
              <a:t>Physical Training</a:t>
            </a:r>
          </a:p>
        </p:txBody>
      </p:sp>
      <p:pic>
        <p:nvPicPr>
          <p:cNvPr id="5" name="Picture 4" descr="A group of firefighters putting out a fire&#10;&#10;Description automatically generated with low confidence">
            <a:extLst>
              <a:ext uri="{FF2B5EF4-FFF2-40B4-BE49-F238E27FC236}">
                <a16:creationId xmlns:a16="http://schemas.microsoft.com/office/drawing/2014/main" id="{B62EAE37-97F5-D247-AA95-14059D3A000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22" t="856" r="45000" b="-396"/>
          <a:stretch/>
        </p:blipFill>
        <p:spPr>
          <a:xfrm>
            <a:off x="5638800" y="0"/>
            <a:ext cx="1219200" cy="478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5498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iagram&#10;&#10;Description automatically generated">
            <a:extLst>
              <a:ext uri="{FF2B5EF4-FFF2-40B4-BE49-F238E27FC236}">
                <a16:creationId xmlns:a16="http://schemas.microsoft.com/office/drawing/2014/main" id="{E6E1A426-0F6C-9941-9DD5-17257EA9E07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7" t="7539" r="6410" b="13095"/>
          <a:stretch/>
        </p:blipFill>
        <p:spPr>
          <a:xfrm>
            <a:off x="2627" y="0"/>
            <a:ext cx="6855373" cy="44005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352126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, engineering drawing&#10;&#10;Description automatically generated">
            <a:extLst>
              <a:ext uri="{FF2B5EF4-FFF2-40B4-BE49-F238E27FC236}">
                <a16:creationId xmlns:a16="http://schemas.microsoft.com/office/drawing/2014/main" id="{F1B519CF-F26F-E647-815F-10A4C5E789F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00" b="-722"/>
          <a:stretch/>
        </p:blipFill>
        <p:spPr>
          <a:xfrm>
            <a:off x="0" y="285751"/>
            <a:ext cx="6858000" cy="44196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E58C9425-84B8-FB4C-9E09-EED9B45EA3E3}"/>
              </a:ext>
            </a:extLst>
          </p:cNvPr>
          <p:cNvSpPr/>
          <p:nvPr/>
        </p:nvSpPr>
        <p:spPr>
          <a:xfrm>
            <a:off x="76200" y="4476750"/>
            <a:ext cx="1676400" cy="76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5235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iagram, engineering drawing&#10;&#10;Description automatically generated">
            <a:extLst>
              <a:ext uri="{FF2B5EF4-FFF2-40B4-BE49-F238E27FC236}">
                <a16:creationId xmlns:a16="http://schemas.microsoft.com/office/drawing/2014/main" id="{0A841C5A-DAA5-AC4C-9829-FE18D84E0ED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5" b="1"/>
          <a:stretch/>
        </p:blipFill>
        <p:spPr>
          <a:xfrm>
            <a:off x="0" y="-247650"/>
            <a:ext cx="6858000" cy="48768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2B93E9D-6CD9-B645-91E0-A75F4E3604E1}"/>
              </a:ext>
            </a:extLst>
          </p:cNvPr>
          <p:cNvSpPr/>
          <p:nvPr/>
        </p:nvSpPr>
        <p:spPr>
          <a:xfrm>
            <a:off x="76200" y="4419600"/>
            <a:ext cx="1676400" cy="2095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61244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application, PowerPoint&#10;&#10;Description automatically generated">
            <a:extLst>
              <a:ext uri="{FF2B5EF4-FFF2-40B4-BE49-F238E27FC236}">
                <a16:creationId xmlns:a16="http://schemas.microsoft.com/office/drawing/2014/main" id="{CBF976DD-8FB3-774A-848E-DC11677BC95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"/>
          <a:stretch/>
        </p:blipFill>
        <p:spPr>
          <a:xfrm>
            <a:off x="0" y="-247650"/>
            <a:ext cx="6858000" cy="488768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ECE0E5F-A087-1C40-AA96-9B13C8D73299}"/>
              </a:ext>
            </a:extLst>
          </p:cNvPr>
          <p:cNvSpPr/>
          <p:nvPr/>
        </p:nvSpPr>
        <p:spPr>
          <a:xfrm>
            <a:off x="76200" y="4419600"/>
            <a:ext cx="1676400" cy="2095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34522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ngineering drawing&#10;&#10;Description automatically generated">
            <a:extLst>
              <a:ext uri="{FF2B5EF4-FFF2-40B4-BE49-F238E27FC236}">
                <a16:creationId xmlns:a16="http://schemas.microsoft.com/office/drawing/2014/main" id="{A2500DD4-7AF5-5C46-A0CC-046AB393F85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1"/>
          <a:stretch/>
        </p:blipFill>
        <p:spPr>
          <a:xfrm>
            <a:off x="0" y="-247650"/>
            <a:ext cx="6858000" cy="4898571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D8C7A10-18E0-9048-8AB1-89DA68F7672A}"/>
              </a:ext>
            </a:extLst>
          </p:cNvPr>
          <p:cNvSpPr/>
          <p:nvPr/>
        </p:nvSpPr>
        <p:spPr>
          <a:xfrm>
            <a:off x="76200" y="4441371"/>
            <a:ext cx="1676400" cy="2095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55823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1194</TotalTime>
  <Words>336</Words>
  <Application>Microsoft Macintosh PowerPoint</Application>
  <PresentationFormat>Custom</PresentationFormat>
  <Paragraphs>78</Paragraphs>
  <Slides>15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Barlow</vt:lpstr>
      <vt:lpstr>Calibri</vt:lpstr>
      <vt:lpstr>Office Theme</vt:lpstr>
      <vt:lpstr>Public Safety Training Center  COMMUNITY PRESENTATION April 6, 2022</vt:lpstr>
      <vt:lpstr>The Public Safety Training Center</vt:lpstr>
      <vt:lpstr>The Need</vt:lpstr>
      <vt:lpstr>The Project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Typical Day at PSTC</vt:lpstr>
      <vt:lpstr>The Benefits</vt:lpstr>
      <vt:lpstr>The Timeline (Phase 1 Estimate)</vt:lpstr>
      <vt:lpstr>Questions?</vt:lpstr>
    </vt:vector>
  </TitlesOfParts>
  <Company>El Camino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Sydney Maleman</cp:lastModifiedBy>
  <cp:revision>119</cp:revision>
  <dcterms:created xsi:type="dcterms:W3CDTF">2018-02-21T16:13:04Z</dcterms:created>
  <dcterms:modified xsi:type="dcterms:W3CDTF">2022-04-06T17:27:55Z</dcterms:modified>
</cp:coreProperties>
</file>