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4" r:id="rId1"/>
  </p:sldMasterIdLst>
  <p:notesMasterIdLst>
    <p:notesMasterId r:id="rId32"/>
  </p:notesMasterIdLst>
  <p:handoutMasterIdLst>
    <p:handoutMasterId r:id="rId33"/>
  </p:handoutMasterIdLst>
  <p:sldIdLst>
    <p:sldId id="288" r:id="rId2"/>
    <p:sldId id="274" r:id="rId3"/>
    <p:sldId id="295" r:id="rId4"/>
    <p:sldId id="296" r:id="rId5"/>
    <p:sldId id="280" r:id="rId6"/>
    <p:sldId id="278" r:id="rId7"/>
    <p:sldId id="279" r:id="rId8"/>
    <p:sldId id="286" r:id="rId9"/>
    <p:sldId id="299" r:id="rId10"/>
    <p:sldId id="300" r:id="rId11"/>
    <p:sldId id="261" r:id="rId12"/>
    <p:sldId id="289" r:id="rId13"/>
    <p:sldId id="262" r:id="rId14"/>
    <p:sldId id="297" r:id="rId15"/>
    <p:sldId id="298" r:id="rId16"/>
    <p:sldId id="290" r:id="rId17"/>
    <p:sldId id="291" r:id="rId18"/>
    <p:sldId id="293" r:id="rId19"/>
    <p:sldId id="292" r:id="rId20"/>
    <p:sldId id="266" r:id="rId21"/>
    <p:sldId id="267" r:id="rId22"/>
    <p:sldId id="268" r:id="rId23"/>
    <p:sldId id="269" r:id="rId24"/>
    <p:sldId id="270" r:id="rId25"/>
    <p:sldId id="271" r:id="rId26"/>
    <p:sldId id="272" r:id="rId27"/>
    <p:sldId id="294" r:id="rId28"/>
    <p:sldId id="265" r:id="rId29"/>
    <p:sldId id="287" r:id="rId30"/>
    <p:sldId id="276"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CC99FF"/>
    <a:srgbClr val="FFCCFF"/>
    <a:srgbClr val="FFCCCC"/>
    <a:srgbClr val="FF9999"/>
    <a:srgbClr val="B31D7A"/>
    <a:srgbClr val="FFFF99"/>
    <a:srgbClr val="BF02CE"/>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80058" autoAdjust="0"/>
  </p:normalViewPr>
  <p:slideViewPr>
    <p:cSldViewPr snapToGrid="0">
      <p:cViewPr varScale="1">
        <p:scale>
          <a:sx n="50" d="100"/>
          <a:sy n="50" d="100"/>
        </p:scale>
        <p:origin x="780" y="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F3C991-4878-4956-B92B-3B7C2865397E}" type="datetimeFigureOut">
              <a:rPr lang="en-US" smtClean="0"/>
              <a:t>8/7/2019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234DFC1-BE8D-41F0-BC96-53079E8F9A39}" type="slidenum">
              <a:rPr lang="en-US" smtClean="0"/>
              <a:t>‹#›</a:t>
            </a:fld>
            <a:endParaRPr lang="en-US"/>
          </a:p>
        </p:txBody>
      </p:sp>
    </p:spTree>
    <p:extLst>
      <p:ext uri="{BB962C8B-B14F-4D97-AF65-F5344CB8AC3E}">
        <p14:creationId xmlns:p14="http://schemas.microsoft.com/office/powerpoint/2010/main" val="1143974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789D71C-C6D2-4937-B7FC-C5C0C9AF21D7}" type="datetimeFigureOut">
              <a:rPr lang="en-US" smtClean="0"/>
              <a:t>8/7/2019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0A95B24-3099-4271-B6FC-74B60346853C}" type="slidenum">
              <a:rPr lang="en-US" smtClean="0"/>
              <a:t>‹#›</a:t>
            </a:fld>
            <a:endParaRPr lang="en-US"/>
          </a:p>
        </p:txBody>
      </p:sp>
    </p:spTree>
    <p:extLst>
      <p:ext uri="{BB962C8B-B14F-4D97-AF65-F5344CB8AC3E}">
        <p14:creationId xmlns:p14="http://schemas.microsoft.com/office/powerpoint/2010/main" val="359840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just saw, the withdrawal survey offered some insight into why students drop and don’t succeed; Guided Pathways offers solutions for the obstacles students face to increase student success and equity.  Here is El Camino’s Vision for Guided Pathways implementation.</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a:t>
            </a:fld>
            <a:endParaRPr lang="en-US"/>
          </a:p>
        </p:txBody>
      </p:sp>
    </p:spTree>
    <p:extLst>
      <p:ext uri="{BB962C8B-B14F-4D97-AF65-F5344CB8AC3E}">
        <p14:creationId xmlns:p14="http://schemas.microsoft.com/office/powerpoint/2010/main" val="319939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before going through</a:t>
            </a:r>
            <a:r>
              <a:rPr lang="en-US" baseline="0" dirty="0" smtClean="0"/>
              <a:t> our meta-majors, here are some ways that they will be used.  </a:t>
            </a:r>
            <a:r>
              <a:rPr lang="en-US" dirty="0" smtClean="0"/>
              <a:t>One way that we will be applying meta-majors in the coming year is to publish</a:t>
            </a:r>
            <a:r>
              <a:rPr lang="en-US" baseline="0" dirty="0" smtClean="0"/>
              <a:t> them online for our students.  They will be able to choose a meta-major, and then see all the majors associated with it, in addition to career information and program maps.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13</a:t>
            </a:fld>
            <a:endParaRPr lang="en-US"/>
          </a:p>
        </p:txBody>
      </p:sp>
    </p:spTree>
    <p:extLst>
      <p:ext uri="{BB962C8B-B14F-4D97-AF65-F5344CB8AC3E}">
        <p14:creationId xmlns:p14="http://schemas.microsoft.com/office/powerpoint/2010/main" val="195669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users enter program pathways mapper, they first see all the meta-majors that are available.  This is an example from Bakersfield College.  They can then click on a meta-major to see the degrees and certificates </a:t>
            </a:r>
            <a:r>
              <a:rPr lang="en-US" baseline="0" dirty="0" smtClean="0"/>
              <a:t>available—for example, “health sciences”.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14</a:t>
            </a:fld>
            <a:endParaRPr lang="en-US"/>
          </a:p>
        </p:txBody>
      </p:sp>
    </p:spTree>
    <p:extLst>
      <p:ext uri="{BB962C8B-B14F-4D97-AF65-F5344CB8AC3E}">
        <p14:creationId xmlns:p14="http://schemas.microsoft.com/office/powerpoint/2010/main" val="374803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users choose a</a:t>
            </a:r>
            <a:r>
              <a:rPr lang="en-US" baseline="0" dirty="0" smtClean="0"/>
              <a:t> major, one of the first things they see is the career and salary information.  This is for Kinesiology majors.  </a:t>
            </a:r>
            <a:r>
              <a:rPr lang="en-US" baseline="0" dirty="0" smtClean="0"/>
              <a:t>They can see salary information, information about how the career is growing, and some possible careers.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15</a:t>
            </a:fld>
            <a:endParaRPr lang="en-US"/>
          </a:p>
        </p:txBody>
      </p:sp>
    </p:spTree>
    <p:extLst>
      <p:ext uri="{BB962C8B-B14F-4D97-AF65-F5344CB8AC3E}">
        <p14:creationId xmlns:p14="http://schemas.microsoft.com/office/powerpoint/2010/main" val="52537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 program map for a </a:t>
            </a:r>
            <a:r>
              <a:rPr lang="en-US" baseline="0" dirty="0" smtClean="0"/>
              <a:t>kinesiology transfer degree from Bakersfield College, where program pathways mapper was developed.  Notice that students are able to choose how long they want to take to complete a degree, using a drop-down menu. This increases equity by showing students a path that reflects possible paths they might actually take.  The program map gives them a semester-by-semester plan, and each course is color coded—purple for core courses, green for gen </a:t>
            </a:r>
            <a:r>
              <a:rPr lang="en-US" baseline="0" dirty="0" err="1" smtClean="0"/>
              <a:t>ed</a:t>
            </a:r>
            <a:r>
              <a:rPr lang="en-US" baseline="0" dirty="0" smtClean="0"/>
              <a:t>, and yellow for electives.  We will be working on putting your program maps online—grouped by meta-major—during the fall semester, so keep those program maps coming!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16</a:t>
            </a:fld>
            <a:endParaRPr lang="en-US"/>
          </a:p>
        </p:txBody>
      </p:sp>
    </p:spTree>
    <p:extLst>
      <p:ext uri="{BB962C8B-B14F-4D97-AF65-F5344CB8AC3E}">
        <p14:creationId xmlns:p14="http://schemas.microsoft.com/office/powerpoint/2010/main" val="403492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way that we’re going to use meta-majors here at El Camino College is to form success teams for each meta-major in order to provide targeted, proactive support so that students are able to make the best decision about which path to enter as well as stay on the path.  This strategy is also equity-minded by providing support for students wherever they’re at.  </a:t>
            </a:r>
          </a:p>
          <a:p>
            <a:endParaRPr lang="en-US" baseline="0" dirty="0" smtClean="0"/>
          </a:p>
          <a:p>
            <a:r>
              <a:rPr lang="en-US" baseline="0" dirty="0" smtClean="0"/>
              <a:t>The success teams will consist of</a:t>
            </a:r>
          </a:p>
          <a:p>
            <a:r>
              <a:rPr lang="en-US" baseline="0" dirty="0" smtClean="0"/>
              <a:t>--counselors who will be assigned to particular meta-majors; </a:t>
            </a:r>
          </a:p>
          <a:p>
            <a:r>
              <a:rPr lang="en-US" baseline="0" dirty="0" smtClean="0"/>
              <a:t>--instructional faculty who will represent the majors within that meta-major;</a:t>
            </a:r>
          </a:p>
          <a:p>
            <a:r>
              <a:rPr lang="en-US" baseline="0" dirty="0" smtClean="0"/>
              <a:t>--peer advisors who can really help inform the group about the student experience;</a:t>
            </a:r>
          </a:p>
          <a:p>
            <a:r>
              <a:rPr lang="en-US" baseline="0" dirty="0" smtClean="0"/>
              <a:t>--a data coach, who will help identify data about where resources should be targeted as well as how best to help students; </a:t>
            </a:r>
          </a:p>
          <a:p>
            <a:r>
              <a:rPr lang="en-US" baseline="0" dirty="0" smtClean="0"/>
              <a:t>--a financial aid representative; </a:t>
            </a:r>
          </a:p>
          <a:p>
            <a:r>
              <a:rPr lang="en-US" baseline="0" dirty="0" smtClean="0"/>
              <a:t>--and an administrator</a:t>
            </a:r>
          </a:p>
          <a:p>
            <a:endParaRPr lang="en-US" baseline="0" dirty="0" smtClean="0"/>
          </a:p>
          <a:p>
            <a:r>
              <a:rPr lang="en-US" baseline="0" dirty="0" smtClean="0"/>
              <a:t>Some activities that these success teams will do are: </a:t>
            </a:r>
          </a:p>
          <a:p>
            <a:r>
              <a:rPr lang="en-US" baseline="0" dirty="0" smtClean="0"/>
              <a:t>--plan career events; </a:t>
            </a:r>
          </a:p>
          <a:p>
            <a:r>
              <a:rPr lang="en-US" baseline="0" dirty="0" smtClean="0"/>
              <a:t>--design learning experiences such as linked courses, or thematic courses for general </a:t>
            </a:r>
            <a:r>
              <a:rPr lang="en-US" baseline="0" dirty="0" err="1" smtClean="0"/>
              <a:t>ed</a:t>
            </a:r>
            <a:r>
              <a:rPr lang="en-US" baseline="0" dirty="0" smtClean="0"/>
              <a:t> requirements; </a:t>
            </a:r>
          </a:p>
          <a:p>
            <a:r>
              <a:rPr lang="en-US" baseline="0" dirty="0" smtClean="0"/>
              <a:t>--identify success barriers and plan interventions to help students overcome these; </a:t>
            </a:r>
          </a:p>
          <a:p>
            <a:r>
              <a:rPr lang="en-US" baseline="0" dirty="0" smtClean="0"/>
              <a:t>--and promote the use of ECC Connect to bring everyone together</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17</a:t>
            </a:fld>
            <a:endParaRPr lang="en-US"/>
          </a:p>
        </p:txBody>
      </p:sp>
    </p:spTree>
    <p:extLst>
      <p:ext uri="{BB962C8B-B14F-4D97-AF65-F5344CB8AC3E}">
        <p14:creationId xmlns:p14="http://schemas.microsoft.com/office/powerpoint/2010/main" val="200253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your big questions might be—how</a:t>
            </a:r>
            <a:r>
              <a:rPr lang="en-US" baseline="0" dirty="0" smtClean="0"/>
              <a:t> will Guided Pathways, and meta-majors in particular, change things here at El Camino College?  Here are some answers: </a:t>
            </a:r>
          </a:p>
          <a:p>
            <a:r>
              <a:rPr lang="en-US" baseline="0" dirty="0" smtClean="0"/>
              <a:t>--Some things that will remain the same are that faculty will still teach the same courses; students can still choose a specific major; student services programs will still exist to provide support to </a:t>
            </a:r>
            <a:r>
              <a:rPr lang="en-US" baseline="0" dirty="0" smtClean="0"/>
              <a:t>students. </a:t>
            </a:r>
            <a:r>
              <a:rPr lang="en-US" baseline="0" dirty="0" smtClean="0"/>
              <a:t>However, the differences are that: </a:t>
            </a:r>
          </a:p>
          <a:p>
            <a:r>
              <a:rPr lang="en-US" baseline="0" dirty="0" smtClean="0"/>
              <a:t>--faculty will have more opportunities to collaborate in terms of linked courses, or themed courses for general ed.</a:t>
            </a:r>
          </a:p>
          <a:p>
            <a:r>
              <a:rPr lang="en-US" baseline="0" dirty="0" smtClean="0"/>
              <a:t>--while students can still choose a specific major, they will all be associated with a meta-major;</a:t>
            </a:r>
          </a:p>
          <a:p>
            <a:r>
              <a:rPr lang="en-US" baseline="0" dirty="0" smtClean="0"/>
              <a:t>--the support we provide to students in our meta-majors will be more targeted, proactive and data-driven because of the implementation of success teams;</a:t>
            </a:r>
          </a:p>
          <a:p>
            <a:r>
              <a:rPr lang="en-US" baseline="0" dirty="0" smtClean="0"/>
              <a:t>--finally, academic divisions will co-exist with success teams; however, our academic division structure will be under review this year.</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18</a:t>
            </a:fld>
            <a:endParaRPr lang="en-US"/>
          </a:p>
        </p:txBody>
      </p:sp>
    </p:spTree>
    <p:extLst>
      <p:ext uri="{BB962C8B-B14F-4D97-AF65-F5344CB8AC3E}">
        <p14:creationId xmlns:p14="http://schemas.microsoft.com/office/powerpoint/2010/main" val="344075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our timeline for implementation of Guided Pathways: </a:t>
            </a:r>
          </a:p>
          <a:p>
            <a:r>
              <a:rPr lang="en-US" baseline="0" dirty="0" smtClean="0"/>
              <a:t>--this year, 2019-2020, we are going to bring “Program Pathways Mapper” online and pilot our success teams to see what strategies we can apply here at El Camino.  We are going to dig in to the data, and flesh out the idea of using data coaches and how they can be used in these success teams. In addition, because ECC Connect and Canvas are so important in holding everything together, we have an incentive program this year to get more people to use these tools.  There’s a flyer in your folder to find out how to participate! </a:t>
            </a:r>
          </a:p>
          <a:p>
            <a:endParaRPr lang="en-US" baseline="0" dirty="0" smtClean="0"/>
          </a:p>
          <a:p>
            <a:r>
              <a:rPr lang="en-US" dirty="0" smtClean="0"/>
              <a:t>Next academic year, you will see </a:t>
            </a:r>
            <a:r>
              <a:rPr lang="en-US" baseline="0" dirty="0" smtClean="0"/>
              <a:t>“Program Pathways Mapper”  and “Success Teams” fully implemented.  And you will all be using ECC Connect and Canvas to bring everyone together.</a:t>
            </a:r>
          </a:p>
          <a:p>
            <a:endParaRPr lang="en-US" baseline="0" dirty="0" smtClean="0"/>
          </a:p>
          <a:p>
            <a:r>
              <a:rPr lang="en-US" baseline="0" dirty="0" smtClean="0"/>
              <a:t>The impact of these changes will be more students completing degrees and certificates with fewer unnecessary units.  The learning that students experience in courses will be more integrated, and the support they receive will be more proactive and specific to their needs.  </a:t>
            </a:r>
          </a:p>
          <a:p>
            <a:endParaRPr lang="en-US" baseline="0" dirty="0" smtClean="0"/>
          </a:p>
          <a:p>
            <a:r>
              <a:rPr lang="en-US" baseline="0" dirty="0" smtClean="0"/>
              <a:t>Now, without further ado, we present our meta-majors!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19</a:t>
            </a:fld>
            <a:endParaRPr lang="en-US"/>
          </a:p>
        </p:txBody>
      </p:sp>
    </p:spTree>
    <p:extLst>
      <p:ext uri="{BB962C8B-B14F-4D97-AF65-F5344CB8AC3E}">
        <p14:creationId xmlns:p14="http://schemas.microsoft.com/office/powerpoint/2010/main" val="1524262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meta-major</a:t>
            </a:r>
            <a:r>
              <a:rPr lang="en-US" baseline="0" dirty="0" smtClean="0"/>
              <a:t> includes language and communication majors.</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20</a:t>
            </a:fld>
            <a:endParaRPr lang="en-US"/>
          </a:p>
        </p:txBody>
      </p:sp>
    </p:spTree>
    <p:extLst>
      <p:ext uri="{BB962C8B-B14F-4D97-AF65-F5344CB8AC3E}">
        <p14:creationId xmlns:p14="http://schemas.microsoft.com/office/powerpoint/2010/main" val="2940260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meta-major</a:t>
            </a:r>
            <a:r>
              <a:rPr lang="en-US" baseline="0" dirty="0" smtClean="0"/>
              <a:t> includes many of the sciences and mathematics.</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21</a:t>
            </a:fld>
            <a:endParaRPr lang="en-US"/>
          </a:p>
        </p:txBody>
      </p:sp>
    </p:spTree>
    <p:extLst>
      <p:ext uri="{BB962C8B-B14F-4D97-AF65-F5344CB8AC3E}">
        <p14:creationId xmlns:p14="http://schemas.microsoft.com/office/powerpoint/2010/main" val="1873613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contains the</a:t>
            </a:r>
            <a:r>
              <a:rPr lang="en-US" baseline="0" dirty="0" smtClean="0"/>
              <a:t> majors associated with health and wellness.</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22</a:t>
            </a:fld>
            <a:endParaRPr lang="en-US"/>
          </a:p>
        </p:txBody>
      </p:sp>
    </p:spTree>
    <p:extLst>
      <p:ext uri="{BB962C8B-B14F-4D97-AF65-F5344CB8AC3E}">
        <p14:creationId xmlns:p14="http://schemas.microsoft.com/office/powerpoint/2010/main" val="143950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a:t>
            </a:fld>
            <a:endParaRPr lang="en-US"/>
          </a:p>
        </p:txBody>
      </p:sp>
    </p:spTree>
    <p:extLst>
      <p:ext uri="{BB962C8B-B14F-4D97-AF65-F5344CB8AC3E}">
        <p14:creationId xmlns:p14="http://schemas.microsoft.com/office/powerpoint/2010/main" val="1893025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meta-major</a:t>
            </a:r>
            <a:r>
              <a:rPr lang="en-US" baseline="0" dirty="0" smtClean="0"/>
              <a:t> includes the business and law-associated majors.</a:t>
            </a:r>
          </a:p>
          <a:p>
            <a:endParaRPr lang="en-US" baseline="0" dirty="0" smtClean="0"/>
          </a:p>
          <a:p>
            <a:r>
              <a:rPr lang="en-US" baseline="0" dirty="0" smtClean="0"/>
              <a:t>These first four meta-majors will meet in the first breakout session.</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23</a:t>
            </a:fld>
            <a:endParaRPr lang="en-US"/>
          </a:p>
        </p:txBody>
      </p:sp>
    </p:spTree>
    <p:extLst>
      <p:ext uri="{BB962C8B-B14F-4D97-AF65-F5344CB8AC3E}">
        <p14:creationId xmlns:p14="http://schemas.microsoft.com/office/powerpoint/2010/main" val="1789216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meta-major includes most of the social and behavioral sciences.</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24</a:t>
            </a:fld>
            <a:endParaRPr lang="en-US"/>
          </a:p>
        </p:txBody>
      </p:sp>
    </p:spTree>
    <p:extLst>
      <p:ext uri="{BB962C8B-B14F-4D97-AF65-F5344CB8AC3E}">
        <p14:creationId xmlns:p14="http://schemas.microsoft.com/office/powerpoint/2010/main" val="878713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meta-major with</a:t>
            </a:r>
            <a:r>
              <a:rPr lang="en-US" baseline="0" dirty="0" smtClean="0"/>
              <a:t> the more applied technologies.</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25</a:t>
            </a:fld>
            <a:endParaRPr lang="en-US"/>
          </a:p>
        </p:txBody>
      </p:sp>
    </p:spTree>
    <p:extLst>
      <p:ext uri="{BB962C8B-B14F-4D97-AF65-F5344CB8AC3E}">
        <p14:creationId xmlns:p14="http://schemas.microsoft.com/office/powerpoint/2010/main" val="35769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meta-major includes the fine and applied arts.</a:t>
            </a:r>
          </a:p>
          <a:p>
            <a:endParaRPr lang="en-US" dirty="0" smtClean="0"/>
          </a:p>
          <a:p>
            <a:r>
              <a:rPr lang="en-US" dirty="0" smtClean="0"/>
              <a:t>These last three meta-majors will meet in the second breakout session.</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26</a:t>
            </a:fld>
            <a:endParaRPr lang="en-US"/>
          </a:p>
        </p:txBody>
      </p:sp>
    </p:spTree>
    <p:extLst>
      <p:ext uri="{BB962C8B-B14F-4D97-AF65-F5344CB8AC3E}">
        <p14:creationId xmlns:p14="http://schemas.microsoft.com/office/powerpoint/2010/main" val="3717384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there we have it—El</a:t>
            </a:r>
            <a:r>
              <a:rPr lang="en-US" baseline="0" dirty="0" smtClean="0"/>
              <a:t> Camino College’s meta-majors!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27</a:t>
            </a:fld>
            <a:endParaRPr lang="en-US"/>
          </a:p>
        </p:txBody>
      </p:sp>
    </p:spTree>
    <p:extLst>
      <p:ext uri="{BB962C8B-B14F-4D97-AF65-F5344CB8AC3E}">
        <p14:creationId xmlns:p14="http://schemas.microsoft.com/office/powerpoint/2010/main" val="1648457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for what YOU can do to help implement Guided Pathways on our campus: </a:t>
            </a:r>
          </a:p>
          <a:p>
            <a:r>
              <a:rPr lang="en-US" baseline="0" dirty="0" smtClean="0"/>
              <a:t>First, you can come to today’s meta-majors breakout sessions.  In the first session, we will have the “pink” (languages), “blue” (math and sciences), “green” (health sciences, physical education, and recreation), and “grey” (business and law-related majors).  In our second session, we will have “orange” (social and behavioral sciences), “yellow” (the technology and industry-related majors), and “purple” (the fine and applied arts majors). </a:t>
            </a:r>
          </a:p>
          <a:p>
            <a:endParaRPr lang="en-US" baseline="0" dirty="0" smtClean="0"/>
          </a:p>
          <a:p>
            <a:r>
              <a:rPr lang="en-US" baseline="0" dirty="0" smtClean="0"/>
              <a:t>Next, please consider joining and meta-major success team!  These will be piloted this year!  The things you can do on a success team are think about possible barriers to student success, identify opportunities for linked courses or learning communities, and brainstorm ways to help and engage students.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28</a:t>
            </a:fld>
            <a:endParaRPr lang="en-US"/>
          </a:p>
        </p:txBody>
      </p:sp>
    </p:spTree>
    <p:extLst>
      <p:ext uri="{BB962C8B-B14F-4D97-AF65-F5344CB8AC3E}">
        <p14:creationId xmlns:p14="http://schemas.microsoft.com/office/powerpoint/2010/main" val="3646015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please use your student engagement toolbox!  These tools include ECC Connect and Canvas.</a:t>
            </a:r>
            <a:r>
              <a:rPr lang="en-US" baseline="0" dirty="0" smtClean="0"/>
              <a:t>  As mentioned before, we have an incentive program this year to encourage use of these tools.  </a:t>
            </a:r>
            <a:r>
              <a:rPr lang="en-US" baseline="0" dirty="0" err="1" smtClean="0"/>
              <a:t>THe</a:t>
            </a:r>
            <a:r>
              <a:rPr lang="en-US" baseline="0" dirty="0" smtClean="0"/>
              <a:t> requirements for instructional faculty are to use Canvas to take attendance and keep grades, and ECC Connect to send progress reports.  For counseling faculty, the requirements are to create </a:t>
            </a:r>
            <a:r>
              <a:rPr lang="en-US" baseline="0" dirty="0" err="1" smtClean="0"/>
              <a:t>ed</a:t>
            </a:r>
            <a:r>
              <a:rPr lang="en-US" baseline="0" dirty="0" smtClean="0"/>
              <a:t> plans and respond to flags raised by instructors in ECC Connect.  If you fulfill these requirements, you can earn $100 this semester—this is for anybody to take advantage of, even if you already use these tools!   If you’re interested in finding out more about the incentive program, or need a little help getting started with Canvas or ECC Connect, please attend the “Student Engagement Toolbox” information session during today’s breakouts! </a:t>
            </a:r>
          </a:p>
        </p:txBody>
      </p:sp>
      <p:sp>
        <p:nvSpPr>
          <p:cNvPr id="4" name="Slide Number Placeholder 3"/>
          <p:cNvSpPr>
            <a:spLocks noGrp="1"/>
          </p:cNvSpPr>
          <p:nvPr>
            <p:ph type="sldNum" sz="quarter" idx="10"/>
          </p:nvPr>
        </p:nvSpPr>
        <p:spPr/>
        <p:txBody>
          <a:bodyPr/>
          <a:lstStyle/>
          <a:p>
            <a:fld id="{E0A95B24-3099-4271-B6FC-74B60346853C}" type="slidenum">
              <a:rPr lang="en-US" smtClean="0"/>
              <a:t>29</a:t>
            </a:fld>
            <a:endParaRPr lang="en-US"/>
          </a:p>
        </p:txBody>
      </p:sp>
    </p:spTree>
    <p:extLst>
      <p:ext uri="{BB962C8B-B14F-4D97-AF65-F5344CB8AC3E}">
        <p14:creationId xmlns:p14="http://schemas.microsoft.com/office/powerpoint/2010/main" val="95161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here’s</a:t>
            </a:r>
            <a:r>
              <a:rPr lang="en-US" baseline="0" dirty="0" smtClean="0"/>
              <a:t> </a:t>
            </a:r>
            <a:r>
              <a:rPr lang="en-US" baseline="0" dirty="0" smtClean="0"/>
              <a:t>President Maloney to </a:t>
            </a:r>
            <a:r>
              <a:rPr lang="en-US" baseline="0" dirty="0" smtClean="0"/>
              <a:t>conclude our presentation.</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30</a:t>
            </a:fld>
            <a:endParaRPr lang="en-US"/>
          </a:p>
        </p:txBody>
      </p:sp>
    </p:spTree>
    <p:extLst>
      <p:ext uri="{BB962C8B-B14F-4D97-AF65-F5344CB8AC3E}">
        <p14:creationId xmlns:p14="http://schemas.microsoft.com/office/powerpoint/2010/main" val="12165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3</a:t>
            </a:fld>
            <a:endParaRPr lang="en-US"/>
          </a:p>
        </p:txBody>
      </p:sp>
    </p:spTree>
    <p:extLst>
      <p:ext uri="{BB962C8B-B14F-4D97-AF65-F5344CB8AC3E}">
        <p14:creationId xmlns:p14="http://schemas.microsoft.com/office/powerpoint/2010/main" val="206923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4</a:t>
            </a:fld>
            <a:endParaRPr lang="en-US"/>
          </a:p>
        </p:txBody>
      </p:sp>
    </p:spTree>
    <p:extLst>
      <p:ext uri="{BB962C8B-B14F-4D97-AF65-F5344CB8AC3E}">
        <p14:creationId xmlns:p14="http://schemas.microsoft.com/office/powerpoint/2010/main" val="397277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been working on Guided Pathways for the last two years.  As a reminder, the Guided Pathways approach includes four pillars:  clarify the path, enter the path, stay on the path, and ensure learning.  This past year, you may have participated in a card-sorting activity to determine our meta-majors, or you may have worked on a program map for a degree or certificate in your program.  Before we get to our update, we just wanted to go over a few more general things about Guided Pathways to refresh your memory.</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8</a:t>
            </a:fld>
            <a:endParaRPr lang="en-US"/>
          </a:p>
        </p:txBody>
      </p:sp>
    </p:spTree>
    <p:extLst>
      <p:ext uri="{BB962C8B-B14F-4D97-AF65-F5344CB8AC3E}">
        <p14:creationId xmlns:p14="http://schemas.microsoft.com/office/powerpoint/2010/main" val="23956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Guided Pathways</a:t>
            </a:r>
            <a:r>
              <a:rPr lang="en-US" baseline="0" dirty="0" smtClean="0"/>
              <a:t> is a research-based approach to redesigning community colleges that: </a:t>
            </a:r>
          </a:p>
          <a:p>
            <a:r>
              <a:rPr lang="en-US" baseline="0" dirty="0" smtClean="0"/>
              <a:t>--reduces confusion for students; </a:t>
            </a:r>
          </a:p>
          <a:p>
            <a:r>
              <a:rPr lang="en-US" baseline="0" dirty="0" smtClean="0"/>
              <a:t>--and increases proactive support for students to complete their educational goals; </a:t>
            </a:r>
          </a:p>
          <a:p>
            <a:r>
              <a:rPr lang="en-US" baseline="0" dirty="0" smtClean="0"/>
              <a:t>Using the ideas of guided pathways, we: </a:t>
            </a:r>
          </a:p>
          <a:p>
            <a:r>
              <a:rPr lang="en-US" baseline="0" dirty="0" smtClean="0"/>
              <a:t>--design pathways that encourage guided exploration; </a:t>
            </a:r>
          </a:p>
          <a:p>
            <a:r>
              <a:rPr lang="en-US" baseline="0" dirty="0" smtClean="0"/>
              <a:t>--design learning experiences in which students build on their knowledge from course to course; </a:t>
            </a:r>
          </a:p>
          <a:p>
            <a:r>
              <a:rPr lang="en-US" baseline="0" dirty="0" smtClean="0"/>
              <a:t>Also remember that: </a:t>
            </a:r>
          </a:p>
          <a:p>
            <a:r>
              <a:rPr lang="en-US" baseline="0" dirty="0" smtClean="0"/>
              <a:t>--Guided Pathways is a nationwide movement based on decades of research on community colleges.</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9</a:t>
            </a:fld>
            <a:endParaRPr lang="en-US"/>
          </a:p>
        </p:txBody>
      </p:sp>
    </p:spTree>
    <p:extLst>
      <p:ext uri="{BB962C8B-B14F-4D97-AF65-F5344CB8AC3E}">
        <p14:creationId xmlns:p14="http://schemas.microsoft.com/office/powerpoint/2010/main" val="343678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leads to some things that Guided Pathways is not: </a:t>
            </a:r>
          </a:p>
          <a:p>
            <a:r>
              <a:rPr lang="en-US" dirty="0" smtClean="0"/>
              <a:t>--NOT local</a:t>
            </a:r>
            <a:r>
              <a:rPr lang="en-US" baseline="0" dirty="0" smtClean="0"/>
              <a:t> </a:t>
            </a:r>
            <a:r>
              <a:rPr lang="en-US" baseline="0" dirty="0" smtClean="0"/>
              <a:t>only to California (it’s a nationwide effort);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NOT a </a:t>
            </a:r>
            <a:r>
              <a:rPr lang="en-US" baseline="0" dirty="0" smtClean="0"/>
              <a:t>way to reduce programs; </a:t>
            </a:r>
            <a:endParaRPr lang="en-US" dirty="0" smtClean="0"/>
          </a:p>
          <a:p>
            <a:r>
              <a:rPr lang="en-US" baseline="0" dirty="0" smtClean="0"/>
              <a:t>--and it is NOT an </a:t>
            </a:r>
            <a:r>
              <a:rPr lang="en-US" baseline="0" dirty="0" smtClean="0"/>
              <a:t>initiative with a limited shelf-life</a:t>
            </a:r>
          </a:p>
        </p:txBody>
      </p:sp>
      <p:sp>
        <p:nvSpPr>
          <p:cNvPr id="4" name="Slide Number Placeholder 3"/>
          <p:cNvSpPr>
            <a:spLocks noGrp="1"/>
          </p:cNvSpPr>
          <p:nvPr>
            <p:ph type="sldNum" sz="quarter" idx="10"/>
          </p:nvPr>
        </p:nvSpPr>
        <p:spPr/>
        <p:txBody>
          <a:bodyPr/>
          <a:lstStyle/>
          <a:p>
            <a:fld id="{E0A95B24-3099-4271-B6FC-74B60346853C}" type="slidenum">
              <a:rPr lang="en-US" smtClean="0"/>
              <a:t>10</a:t>
            </a:fld>
            <a:endParaRPr lang="en-US"/>
          </a:p>
        </p:txBody>
      </p:sp>
    </p:spTree>
    <p:extLst>
      <p:ext uri="{BB962C8B-B14F-4D97-AF65-F5344CB8AC3E}">
        <p14:creationId xmlns:p14="http://schemas.microsoft.com/office/powerpoint/2010/main" val="226572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big development that took place over this past year is the development of meta-majors.  As a reminder, meta-majors are groups of related majors with similar requirements,</a:t>
            </a:r>
            <a:r>
              <a:rPr lang="en-US" baseline="0" dirty="0" smtClean="0"/>
              <a:t> outcomes, or methodologies. Meta-majors are a way to reduce confusion and “clarify the path” for students by placing majors into a </a:t>
            </a:r>
            <a:r>
              <a:rPr lang="en-US" baseline="0" dirty="0" smtClean="0"/>
              <a:t>small number of </a:t>
            </a:r>
            <a:r>
              <a:rPr lang="en-US" baseline="0" dirty="0" smtClean="0"/>
              <a:t>more general categories.  We determined our meta-majors through card-sorting activities conducted last semester.  We had a summit in January, card sorting events scheduled throughout the semester, and we also visited classrooms and faculty meetings.  In all, 130 different groups consisting of a mixture of faculty, staff, administrators, and students participated; 75% of the participants were students.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11</a:t>
            </a:fld>
            <a:endParaRPr lang="en-US"/>
          </a:p>
        </p:txBody>
      </p:sp>
    </p:spTree>
    <p:extLst>
      <p:ext uri="{BB962C8B-B14F-4D97-AF65-F5344CB8AC3E}">
        <p14:creationId xmlns:p14="http://schemas.microsoft.com/office/powerpoint/2010/main" val="152628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received a flyer in the mail a few weeks ago that looked like this. </a:t>
            </a:r>
            <a:r>
              <a:rPr lang="en-US" baseline="0" dirty="0" smtClean="0"/>
              <a:t>These are our meta-majors. </a:t>
            </a:r>
            <a:r>
              <a:rPr lang="en-US" dirty="0" smtClean="0"/>
              <a:t>You </a:t>
            </a:r>
            <a:r>
              <a:rPr lang="en-US" dirty="0" smtClean="0"/>
              <a:t>don’t have to try to read it on this screen—we</a:t>
            </a:r>
            <a:r>
              <a:rPr lang="en-US" baseline="0" dirty="0" smtClean="0"/>
              <a:t> will go through each </a:t>
            </a:r>
            <a:r>
              <a:rPr lang="en-US" baseline="0" dirty="0" smtClean="0"/>
              <a:t>one-by-one </a:t>
            </a:r>
            <a:r>
              <a:rPr lang="en-US" baseline="0" dirty="0" smtClean="0"/>
              <a:t>in a minute. </a:t>
            </a:r>
            <a:r>
              <a:rPr lang="en-US" baseline="0" dirty="0" smtClean="0"/>
              <a:t>The </a:t>
            </a:r>
            <a:r>
              <a:rPr lang="en-US" baseline="0" dirty="0" smtClean="0"/>
              <a:t>color associated with each one is only for today—one of the tasks of the meta-major breakout sessions in the afternoon is to come up with names for the meta-majors.  So, don’t be too concerned about the color.  </a:t>
            </a:r>
            <a:endParaRPr lang="en-US" dirty="0"/>
          </a:p>
        </p:txBody>
      </p:sp>
      <p:sp>
        <p:nvSpPr>
          <p:cNvPr id="4" name="Slide Number Placeholder 3"/>
          <p:cNvSpPr>
            <a:spLocks noGrp="1"/>
          </p:cNvSpPr>
          <p:nvPr>
            <p:ph type="sldNum" sz="quarter" idx="10"/>
          </p:nvPr>
        </p:nvSpPr>
        <p:spPr/>
        <p:txBody>
          <a:bodyPr/>
          <a:lstStyle/>
          <a:p>
            <a:fld id="{E0A95B24-3099-4271-B6FC-74B60346853C}" type="slidenum">
              <a:rPr lang="en-US" smtClean="0"/>
              <a:t>12</a:t>
            </a:fld>
            <a:endParaRPr lang="en-US"/>
          </a:p>
        </p:txBody>
      </p:sp>
    </p:spTree>
    <p:extLst>
      <p:ext uri="{BB962C8B-B14F-4D97-AF65-F5344CB8AC3E}">
        <p14:creationId xmlns:p14="http://schemas.microsoft.com/office/powerpoint/2010/main" val="366877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443F8A-69E5-4563-A93F-0BA686E37F60}"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44614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00630-26F9-42BD-B3C6-186D5B75C42D}"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826655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96A5A-4184-4325-84FB-6629B0FD8C98}"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17947389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62F27-25C3-49BE-A4B7-694685D9656B}"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3091269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8085F-5CE3-4B01-A24E-BD9AB6D4EF97}"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5655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870390-F8D7-44F4-8B13-21878112D478}" type="datetime1">
              <a:rPr lang="en-US" smtClean="0"/>
              <a:t>8/7/2019</a:t>
            </a:fld>
            <a:endParaRPr lang="en-US" dirty="0"/>
          </a:p>
        </p:txBody>
      </p:sp>
      <p:sp>
        <p:nvSpPr>
          <p:cNvPr id="6" name="Footer Placeholder 5"/>
          <p:cNvSpPr>
            <a:spLocks noGrp="1"/>
          </p:cNvSpPr>
          <p:nvPr>
            <p:ph type="ftr" sz="quarter" idx="11"/>
          </p:nvPr>
        </p:nvSpPr>
        <p:spPr/>
        <p:txBody>
          <a:body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08241705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624A6B-7C0B-490B-94A4-EE524C919263}" type="datetime1">
              <a:rPr lang="en-US" smtClean="0"/>
              <a:t>8/7/2019</a:t>
            </a:fld>
            <a:endParaRPr lang="en-US" dirty="0"/>
          </a:p>
        </p:txBody>
      </p:sp>
      <p:sp>
        <p:nvSpPr>
          <p:cNvPr id="8" name="Footer Placeholder 7"/>
          <p:cNvSpPr>
            <a:spLocks noGrp="1"/>
          </p:cNvSpPr>
          <p:nvPr>
            <p:ph type="ftr" sz="quarter" idx="11"/>
          </p:nvPr>
        </p:nvSpPr>
        <p:spPr/>
        <p:txBody>
          <a:bodyPr/>
          <a:lstStyle/>
          <a:p>
            <a:r>
              <a:rPr lang="en-US" smtClean="0"/>
              <a:t>Guided Pathways</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3483687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80AC02-EA18-4871-862F-8AAAA60252BF}" type="datetime1">
              <a:rPr lang="en-US" smtClean="0"/>
              <a:t>8/7/2019</a:t>
            </a:fld>
            <a:endParaRPr lang="en-US" dirty="0"/>
          </a:p>
        </p:txBody>
      </p:sp>
      <p:sp>
        <p:nvSpPr>
          <p:cNvPr id="4" name="Footer Placeholder 3"/>
          <p:cNvSpPr>
            <a:spLocks noGrp="1"/>
          </p:cNvSpPr>
          <p:nvPr>
            <p:ph type="ftr" sz="quarter" idx="11"/>
          </p:nvPr>
        </p:nvSpPr>
        <p:spPr/>
        <p:txBody>
          <a:bodyPr/>
          <a:lstStyle/>
          <a:p>
            <a:r>
              <a:rPr lang="en-US" smtClean="0"/>
              <a:t>Guided Pathways</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9418731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53B594-6ADF-4124-9392-866A19544E97}" type="datetime1">
              <a:rPr lang="en-US" smtClean="0"/>
              <a:t>8/7/2019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Guided Pathways</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538273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12EA9BA-9443-4666-9BB1-1497CBD4DD0B}" type="datetime1">
              <a:rPr lang="en-US" smtClean="0"/>
              <a:t>8/7/2019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16716980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3B162-C150-41FF-AD0A-1D7068D6294A}" type="datetime1">
              <a:rPr lang="en-US" smtClean="0"/>
              <a:t>8/7/2019</a:t>
            </a:fld>
            <a:endParaRPr lang="en-US" dirty="0"/>
          </a:p>
        </p:txBody>
      </p:sp>
      <p:sp>
        <p:nvSpPr>
          <p:cNvPr id="6" name="Footer Placeholder 5"/>
          <p:cNvSpPr>
            <a:spLocks noGrp="1"/>
          </p:cNvSpPr>
          <p:nvPr>
            <p:ph type="ftr" sz="quarter" idx="11"/>
          </p:nvPr>
        </p:nvSpPr>
        <p:spPr/>
        <p:txBody>
          <a:body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562581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9C869AE-8E9A-4706-AA0E-395FD1E2FB93}" type="datetime1">
              <a:rPr lang="en-US" smtClean="0"/>
              <a:t>8/7/2019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Guided Pathways</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28FB93-0A08-4E7D-8E63-9EFA29F1E093}"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90414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Guided Pathways, Meta-majors, and the Vision for El Camino College</a:t>
            </a:r>
          </a:p>
        </p:txBody>
      </p:sp>
      <p:sp>
        <p:nvSpPr>
          <p:cNvPr id="3" name="Subtitle 2"/>
          <p:cNvSpPr>
            <a:spLocks noGrp="1"/>
          </p:cNvSpPr>
          <p:nvPr>
            <p:ph type="subTitle" idx="1"/>
          </p:nvPr>
        </p:nvSpPr>
        <p:spPr>
          <a:xfrm>
            <a:off x="2349038" y="4455621"/>
            <a:ext cx="7543800" cy="1640379"/>
          </a:xfrm>
        </p:spPr>
        <p:txBody>
          <a:bodyPr>
            <a:normAutofit/>
          </a:bodyPr>
          <a:lstStyle/>
          <a:p>
            <a:r>
              <a:rPr lang="en-US" sz="1800" dirty="0"/>
              <a:t>Maria Garcia, Guided Pathways Coordinator</a:t>
            </a:r>
          </a:p>
          <a:p>
            <a:r>
              <a:rPr lang="en-US" sz="1800" dirty="0"/>
              <a:t>Janice Pon-Ishikawa, Guided Pathways Coordinator</a:t>
            </a:r>
          </a:p>
          <a:p>
            <a:r>
              <a:rPr lang="en-US" sz="1800" dirty="0"/>
              <a:t>Jenny Simon, Guided Pathways Coordinator</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286000" y="685800"/>
            <a:ext cx="1371600" cy="1371600"/>
          </a:xfrm>
          <a:prstGeom prst="rect">
            <a:avLst/>
          </a:prstGeom>
        </p:spPr>
      </p:pic>
      <p:sp>
        <p:nvSpPr>
          <p:cNvPr id="5" name="Date Placeholder 4"/>
          <p:cNvSpPr>
            <a:spLocks noGrp="1"/>
          </p:cNvSpPr>
          <p:nvPr>
            <p:ph type="dt" sz="half" idx="10"/>
          </p:nvPr>
        </p:nvSpPr>
        <p:spPr/>
        <p:txBody>
          <a:bodyPr/>
          <a:lstStyle/>
          <a:p>
            <a:fld id="{3A6C2268-11F8-42AF-808C-2D6AF7328C01}" type="datetime1">
              <a:rPr lang="en-US" smtClean="0"/>
              <a:t>8/7/2019</a:t>
            </a:fld>
            <a:endParaRPr lang="en-US" dirty="0"/>
          </a:p>
        </p:txBody>
      </p:sp>
      <p:sp>
        <p:nvSpPr>
          <p:cNvPr id="6" name="Footer Placeholder 5"/>
          <p:cNvSpPr>
            <a:spLocks noGrp="1"/>
          </p:cNvSpPr>
          <p:nvPr>
            <p:ph type="ftr" sz="quarter" idx="11"/>
          </p:nvPr>
        </p:nvSpPr>
        <p:spPr/>
        <p:txBody>
          <a:body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1</a:t>
            </a:fld>
            <a:endParaRPr lang="en-US" dirty="0"/>
          </a:p>
        </p:txBody>
      </p:sp>
    </p:spTree>
    <p:extLst>
      <p:ext uri="{BB962C8B-B14F-4D97-AF65-F5344CB8AC3E}">
        <p14:creationId xmlns:p14="http://schemas.microsoft.com/office/powerpoint/2010/main" val="30876092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408112-4B96-4CFE-A104-08E4189D00E6}" type="datetime1">
              <a:rPr lang="en-US" smtClean="0"/>
              <a:t>8/7/2019</a:t>
            </a:fld>
            <a:endParaRPr lang="en-US" dirty="0"/>
          </a:p>
        </p:txBody>
      </p:sp>
      <p:sp>
        <p:nvSpPr>
          <p:cNvPr id="8" name="Footer Placeholder 7"/>
          <p:cNvSpPr>
            <a:spLocks noGrp="1"/>
          </p:cNvSpPr>
          <p:nvPr>
            <p:ph type="ftr" sz="quarter" idx="11"/>
          </p:nvPr>
        </p:nvSpPr>
        <p:spPr/>
        <p:txBody>
          <a:bodyPr/>
          <a:lstStyle/>
          <a:p>
            <a:r>
              <a:rPr lang="en-US" smtClean="0"/>
              <a:t>Guided Pathways</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10</a:t>
            </a:fld>
            <a:endParaRPr lang="en-US" dirty="0"/>
          </a:p>
        </p:txBody>
      </p:sp>
      <p:sp>
        <p:nvSpPr>
          <p:cNvPr id="2" name="Title 1"/>
          <p:cNvSpPr>
            <a:spLocks noGrp="1"/>
          </p:cNvSpPr>
          <p:nvPr>
            <p:ph type="title" idx="4294967295"/>
          </p:nvPr>
        </p:nvSpPr>
        <p:spPr>
          <a:xfrm>
            <a:off x="839787" y="-190036"/>
            <a:ext cx="10515600" cy="1325562"/>
          </a:xfrm>
        </p:spPr>
        <p:txBody>
          <a:bodyPr/>
          <a:lstStyle/>
          <a:p>
            <a:r>
              <a:rPr lang="en-US" dirty="0" smtClean="0"/>
              <a:t>What Guided Pathways is NOT…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512514"/>
            <a:ext cx="2072878" cy="23691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821" y="3685636"/>
            <a:ext cx="2711272" cy="180299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767" y="2546513"/>
            <a:ext cx="1878120" cy="1878120"/>
          </a:xfrm>
          <a:prstGeom prst="rect">
            <a:avLst/>
          </a:prstGeom>
        </p:spPr>
      </p:pic>
      <p:sp>
        <p:nvSpPr>
          <p:cNvPr id="7" name="TextBox 6"/>
          <p:cNvSpPr txBox="1"/>
          <p:nvPr/>
        </p:nvSpPr>
        <p:spPr>
          <a:xfrm>
            <a:off x="1447672" y="4027796"/>
            <a:ext cx="1978811" cy="461665"/>
          </a:xfrm>
          <a:prstGeom prst="rect">
            <a:avLst/>
          </a:prstGeom>
          <a:noFill/>
        </p:spPr>
        <p:txBody>
          <a:bodyPr wrap="square" rtlCol="0">
            <a:spAutoFit/>
          </a:bodyPr>
          <a:lstStyle/>
          <a:p>
            <a:r>
              <a:rPr lang="en-US" sz="2400" dirty="0" smtClean="0"/>
              <a:t>NOT only local</a:t>
            </a:r>
            <a:endParaRPr lang="en-US" sz="2400" dirty="0"/>
          </a:p>
        </p:txBody>
      </p:sp>
      <p:sp>
        <p:nvSpPr>
          <p:cNvPr id="11" name="TextBox 10"/>
          <p:cNvSpPr txBox="1"/>
          <p:nvPr/>
        </p:nvSpPr>
        <p:spPr>
          <a:xfrm>
            <a:off x="4322057" y="4505209"/>
            <a:ext cx="3610797" cy="461665"/>
          </a:xfrm>
          <a:prstGeom prst="rect">
            <a:avLst/>
          </a:prstGeom>
          <a:noFill/>
        </p:spPr>
        <p:txBody>
          <a:bodyPr wrap="none" rtlCol="0">
            <a:spAutoFit/>
          </a:bodyPr>
          <a:lstStyle/>
          <a:p>
            <a:r>
              <a:rPr lang="en-US" sz="2400" dirty="0" smtClean="0"/>
              <a:t>Does NOT reduce programs</a:t>
            </a:r>
            <a:endParaRPr lang="en-US" sz="2400" dirty="0"/>
          </a:p>
        </p:txBody>
      </p:sp>
      <p:sp>
        <p:nvSpPr>
          <p:cNvPr id="12" name="TextBox 11"/>
          <p:cNvSpPr txBox="1"/>
          <p:nvPr/>
        </p:nvSpPr>
        <p:spPr>
          <a:xfrm>
            <a:off x="8772272" y="5743376"/>
            <a:ext cx="3126369" cy="461665"/>
          </a:xfrm>
          <a:prstGeom prst="rect">
            <a:avLst/>
          </a:prstGeom>
          <a:noFill/>
        </p:spPr>
        <p:txBody>
          <a:bodyPr wrap="none" rtlCol="0">
            <a:spAutoFit/>
          </a:bodyPr>
          <a:lstStyle/>
          <a:p>
            <a:r>
              <a:rPr lang="en-US" sz="2400" dirty="0" smtClean="0"/>
              <a:t>NOT the latest initiative</a:t>
            </a:r>
            <a:endParaRPr lang="en-US" sz="2400" dirty="0"/>
          </a:p>
        </p:txBody>
      </p:sp>
    </p:spTree>
    <p:extLst>
      <p:ext uri="{BB962C8B-B14F-4D97-AF65-F5344CB8AC3E}">
        <p14:creationId xmlns:p14="http://schemas.microsoft.com/office/powerpoint/2010/main" val="10241385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a:t> </a:t>
            </a:r>
            <a:r>
              <a:rPr lang="en-US" dirty="0" smtClean="0"/>
              <a:t>                                       </a:t>
            </a:r>
            <a:r>
              <a:rPr lang="en-US" sz="5300" dirty="0" smtClean="0">
                <a:solidFill>
                  <a:schemeClr val="tx1"/>
                </a:solidFill>
              </a:rPr>
              <a:t>Meta-Majors</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749423" y="1890944"/>
            <a:ext cx="6814352" cy="4296792"/>
          </a:xfrm>
        </p:spPr>
        <p:txBody>
          <a:bodyPr>
            <a:normAutofit fontScale="77500" lnSpcReduction="20000"/>
          </a:bodyPr>
          <a:lstStyle/>
          <a:p>
            <a:r>
              <a:rPr lang="en-US" sz="3600" dirty="0" smtClean="0"/>
              <a:t>Meta-majors—clarifying the path for students</a:t>
            </a:r>
          </a:p>
          <a:p>
            <a:pPr lvl="1"/>
            <a:r>
              <a:rPr lang="en-US" sz="3200" dirty="0" smtClean="0"/>
              <a:t>Definition: groups of related majors with similar requirements, outcomes, or methodologies</a:t>
            </a:r>
            <a:endParaRPr lang="en-US" sz="3600" dirty="0"/>
          </a:p>
          <a:p>
            <a:r>
              <a:rPr lang="en-US" sz="3600" dirty="0" smtClean="0"/>
              <a:t>Data collected in Spring 2019</a:t>
            </a:r>
          </a:p>
          <a:p>
            <a:pPr lvl="1"/>
            <a:r>
              <a:rPr lang="en-US" sz="3600" dirty="0" smtClean="0"/>
              <a:t>January 2019 summit</a:t>
            </a:r>
          </a:p>
          <a:p>
            <a:pPr lvl="1"/>
            <a:r>
              <a:rPr lang="en-US" sz="3600" dirty="0" smtClean="0"/>
              <a:t>Card Sorting Events</a:t>
            </a:r>
          </a:p>
          <a:p>
            <a:pPr lvl="1"/>
            <a:r>
              <a:rPr lang="en-US" sz="3600" dirty="0" smtClean="0"/>
              <a:t>Classrooms</a:t>
            </a:r>
          </a:p>
          <a:p>
            <a:pPr lvl="1"/>
            <a:r>
              <a:rPr lang="en-US" sz="3600" dirty="0" smtClean="0"/>
              <a:t>Faculty meetings</a:t>
            </a:r>
          </a:p>
          <a:p>
            <a:r>
              <a:rPr lang="en-US" sz="3800" dirty="0" smtClean="0"/>
              <a:t>130 groups; 75% of participants were students</a:t>
            </a:r>
          </a:p>
          <a:p>
            <a:pPr lvl="1"/>
            <a:endParaRPr lang="en-US" dirty="0"/>
          </a:p>
        </p:txBody>
      </p:sp>
      <p:pic>
        <p:nvPicPr>
          <p:cNvPr id="4" name="Picture 3"/>
          <p:cNvPicPr>
            <a:picLocks noChangeAspect="1"/>
          </p:cNvPicPr>
          <p:nvPr/>
        </p:nvPicPr>
        <p:blipFill>
          <a:blip r:embed="rId3"/>
          <a:stretch>
            <a:fillRect/>
          </a:stretch>
        </p:blipFill>
        <p:spPr>
          <a:xfrm>
            <a:off x="749423" y="466423"/>
            <a:ext cx="4598334" cy="720693"/>
          </a:xfrm>
          <a:prstGeom prst="rect">
            <a:avLst/>
          </a:prstGeom>
        </p:spPr>
      </p:pic>
      <p:pic>
        <p:nvPicPr>
          <p:cNvPr id="4098" name="Picture 2" descr="Image result for guided pathways four pill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333" y="2498309"/>
            <a:ext cx="3466515" cy="2937872"/>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p:cNvSpPr/>
          <p:nvPr/>
        </p:nvSpPr>
        <p:spPr>
          <a:xfrm>
            <a:off x="8558074" y="5551344"/>
            <a:ext cx="470516" cy="6924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C67CA0A9-9430-4E50-AE54-30100A254984}" type="datetime1">
              <a:rPr lang="en-US" smtClean="0"/>
              <a:t>8/7/2019</a:t>
            </a:fld>
            <a:endParaRPr lang="en-US" dirty="0"/>
          </a:p>
        </p:txBody>
      </p:sp>
      <p:sp>
        <p:nvSpPr>
          <p:cNvPr id="7" name="Footer Placeholder 6"/>
          <p:cNvSpPr>
            <a:spLocks noGrp="1"/>
          </p:cNvSpPr>
          <p:nvPr>
            <p:ph type="ftr" sz="quarter" idx="11"/>
          </p:nvPr>
        </p:nvSpPr>
        <p:spPr/>
        <p:txBody>
          <a:bodyPr/>
          <a:lstStyle/>
          <a:p>
            <a:r>
              <a:rPr lang="en-US" smtClean="0"/>
              <a:t>Guided Pathways</a:t>
            </a:r>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11</a:t>
            </a:fld>
            <a:endParaRPr lang="en-US" dirty="0"/>
          </a:p>
        </p:txBody>
      </p:sp>
    </p:spTree>
    <p:extLst>
      <p:ext uri="{BB962C8B-B14F-4D97-AF65-F5344CB8AC3E}">
        <p14:creationId xmlns:p14="http://schemas.microsoft.com/office/powerpoint/2010/main" val="128568838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3B594-6ADF-4124-9392-866A19544E97}" type="datetime1">
              <a:rPr lang="en-US" smtClean="0"/>
              <a:t>8/7/2019</a:t>
            </a:fld>
            <a:endParaRPr lang="en-US" dirty="0"/>
          </a:p>
        </p:txBody>
      </p:sp>
      <p:sp>
        <p:nvSpPr>
          <p:cNvPr id="3" name="Footer Placeholder 2"/>
          <p:cNvSpPr>
            <a:spLocks noGrp="1"/>
          </p:cNvSpPr>
          <p:nvPr>
            <p:ph type="ftr" sz="quarter" idx="11"/>
          </p:nvPr>
        </p:nvSpPr>
        <p:spPr/>
        <p:txBody>
          <a:bodyPr/>
          <a:lstStyle/>
          <a:p>
            <a:r>
              <a:rPr lang="en-US" smtClean="0"/>
              <a:t>Guided Pathways</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2791326" y="0"/>
            <a:ext cx="6444552" cy="6208295"/>
          </a:xfrm>
          <a:prstGeom prst="rect">
            <a:avLst/>
          </a:prstGeom>
        </p:spPr>
      </p:pic>
    </p:spTree>
    <p:extLst>
      <p:ext uri="{BB962C8B-B14F-4D97-AF65-F5344CB8AC3E}">
        <p14:creationId xmlns:p14="http://schemas.microsoft.com/office/powerpoint/2010/main" val="156055564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the Path: “Program Pathways Mapper”</a:t>
            </a:r>
            <a:endParaRPr lang="en-US" dirty="0"/>
          </a:p>
        </p:txBody>
      </p:sp>
      <p:sp>
        <p:nvSpPr>
          <p:cNvPr id="3" name="Content Placeholder 2"/>
          <p:cNvSpPr>
            <a:spLocks noGrp="1"/>
          </p:cNvSpPr>
          <p:nvPr>
            <p:ph idx="1"/>
          </p:nvPr>
        </p:nvSpPr>
        <p:spPr>
          <a:xfrm>
            <a:off x="220986" y="2003179"/>
            <a:ext cx="10515600" cy="4351338"/>
          </a:xfrm>
        </p:spPr>
        <p:txBody>
          <a:bodyPr/>
          <a:lstStyle/>
          <a:p>
            <a:r>
              <a:rPr lang="en-US" dirty="0" smtClean="0"/>
              <a:t>Provides template and infrastructure for publishing meta-majors and program maps online</a:t>
            </a:r>
            <a:endParaRPr lang="en-US" dirty="0"/>
          </a:p>
        </p:txBody>
      </p:sp>
      <p:pic>
        <p:nvPicPr>
          <p:cNvPr id="9218" name="Picture 2" descr="Program Pathways Ma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415" y="2816772"/>
            <a:ext cx="8191500" cy="272415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712EBC4D-54AE-426A-AD9D-EBBD8292503D}"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13</a:t>
            </a:fld>
            <a:endParaRPr lang="en-US" dirty="0"/>
          </a:p>
        </p:txBody>
      </p:sp>
    </p:spTree>
    <p:extLst>
      <p:ext uri="{BB962C8B-B14F-4D97-AF65-F5344CB8AC3E}">
        <p14:creationId xmlns:p14="http://schemas.microsoft.com/office/powerpoint/2010/main" val="61136640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3B594-6ADF-4124-9392-866A19544E97}" type="datetime1">
              <a:rPr lang="en-US" smtClean="0"/>
              <a:t>8/7/2019</a:t>
            </a:fld>
            <a:endParaRPr lang="en-US" dirty="0"/>
          </a:p>
        </p:txBody>
      </p:sp>
      <p:sp>
        <p:nvSpPr>
          <p:cNvPr id="3" name="Footer Placeholder 2"/>
          <p:cNvSpPr>
            <a:spLocks noGrp="1"/>
          </p:cNvSpPr>
          <p:nvPr>
            <p:ph type="ftr" sz="quarter" idx="11"/>
          </p:nvPr>
        </p:nvSpPr>
        <p:spPr/>
        <p:txBody>
          <a:bodyPr/>
          <a:lstStyle/>
          <a:p>
            <a:r>
              <a:rPr lang="en-US" smtClean="0"/>
              <a:t>Guided Pathways</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14</a:t>
            </a:fld>
            <a:endParaRPr lang="en-US" dirty="0"/>
          </a:p>
        </p:txBody>
      </p:sp>
      <p:sp>
        <p:nvSpPr>
          <p:cNvPr id="6" name="TextBox 5"/>
          <p:cNvSpPr txBox="1"/>
          <p:nvPr/>
        </p:nvSpPr>
        <p:spPr>
          <a:xfrm>
            <a:off x="355600" y="685800"/>
            <a:ext cx="3435043" cy="830997"/>
          </a:xfrm>
          <a:prstGeom prst="rect">
            <a:avLst/>
          </a:prstGeom>
          <a:noFill/>
        </p:spPr>
        <p:txBody>
          <a:bodyPr wrap="none" rtlCol="0">
            <a:spAutoFit/>
          </a:bodyPr>
          <a:lstStyle/>
          <a:p>
            <a:r>
              <a:rPr lang="en-US" sz="4800" dirty="0" smtClean="0"/>
              <a:t>Meta-Majors</a:t>
            </a:r>
            <a:endParaRPr lang="en-US" sz="48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986" y="685800"/>
            <a:ext cx="7526298" cy="5272229"/>
          </a:xfrm>
          <a:prstGeom prst="rect">
            <a:avLst/>
          </a:prstGeom>
        </p:spPr>
      </p:pic>
      <p:sp>
        <p:nvSpPr>
          <p:cNvPr id="8" name="Right Arrow 7"/>
          <p:cNvSpPr/>
          <p:nvPr/>
        </p:nvSpPr>
        <p:spPr>
          <a:xfrm>
            <a:off x="3569551" y="1611578"/>
            <a:ext cx="447616" cy="406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839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3B594-6ADF-4124-9392-866A19544E97}" type="datetime1">
              <a:rPr lang="en-US" smtClean="0"/>
              <a:t>8/7/2019</a:t>
            </a:fld>
            <a:endParaRPr lang="en-US" dirty="0"/>
          </a:p>
        </p:txBody>
      </p:sp>
      <p:sp>
        <p:nvSpPr>
          <p:cNvPr id="3" name="Footer Placeholder 2"/>
          <p:cNvSpPr>
            <a:spLocks noGrp="1"/>
          </p:cNvSpPr>
          <p:nvPr>
            <p:ph type="ftr" sz="quarter" idx="11"/>
          </p:nvPr>
        </p:nvSpPr>
        <p:spPr/>
        <p:txBody>
          <a:bodyPr/>
          <a:lstStyle/>
          <a:p>
            <a:r>
              <a:rPr lang="en-US" smtClean="0"/>
              <a:t>Guided Pathways</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15</a:t>
            </a:fld>
            <a:endParaRPr lang="en-US" dirty="0"/>
          </a:p>
        </p:txBody>
      </p:sp>
      <p:sp>
        <p:nvSpPr>
          <p:cNvPr id="5" name="TextBox 4"/>
          <p:cNvSpPr txBox="1"/>
          <p:nvPr/>
        </p:nvSpPr>
        <p:spPr>
          <a:xfrm>
            <a:off x="317500" y="571500"/>
            <a:ext cx="7681783" cy="830997"/>
          </a:xfrm>
          <a:prstGeom prst="rect">
            <a:avLst/>
          </a:prstGeom>
          <a:noFill/>
        </p:spPr>
        <p:txBody>
          <a:bodyPr wrap="none" rtlCol="0">
            <a:spAutoFit/>
          </a:bodyPr>
          <a:lstStyle/>
          <a:p>
            <a:pPr algn="ctr"/>
            <a:r>
              <a:rPr lang="en-US" sz="4800" dirty="0" smtClean="0"/>
              <a:t>Career and Salary Information</a:t>
            </a:r>
            <a:endParaRPr lang="en-US" sz="48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214" y="1638300"/>
            <a:ext cx="9262994" cy="3975100"/>
          </a:xfrm>
          <a:prstGeom prst="rect">
            <a:avLst/>
          </a:prstGeom>
        </p:spPr>
      </p:pic>
      <p:sp>
        <p:nvSpPr>
          <p:cNvPr id="8" name="Down Arrow 7"/>
          <p:cNvSpPr/>
          <p:nvPr/>
        </p:nvSpPr>
        <p:spPr>
          <a:xfrm>
            <a:off x="2324100" y="1930400"/>
            <a:ext cx="394551"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9080500" y="1930400"/>
            <a:ext cx="394551"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143500" y="1930400"/>
            <a:ext cx="394551"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32203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689" y="240847"/>
            <a:ext cx="5751711" cy="6076121"/>
          </a:xfrm>
          <a:prstGeom prst="rect">
            <a:avLst/>
          </a:prstGeom>
        </p:spPr>
      </p:pic>
      <p:sp>
        <p:nvSpPr>
          <p:cNvPr id="3" name="Date Placeholder 2"/>
          <p:cNvSpPr>
            <a:spLocks noGrp="1"/>
          </p:cNvSpPr>
          <p:nvPr>
            <p:ph type="dt" sz="half" idx="10"/>
          </p:nvPr>
        </p:nvSpPr>
        <p:spPr/>
        <p:txBody>
          <a:bodyPr/>
          <a:lstStyle/>
          <a:p>
            <a:fld id="{BB43CC09-B7A5-4E7E-B57C-AE5EB86FF512}"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16</a:t>
            </a:fld>
            <a:endParaRPr lang="en-US" dirty="0"/>
          </a:p>
        </p:txBody>
      </p:sp>
      <p:sp>
        <p:nvSpPr>
          <p:cNvPr id="2" name="Title 1"/>
          <p:cNvSpPr>
            <a:spLocks noGrp="1"/>
          </p:cNvSpPr>
          <p:nvPr>
            <p:ph type="title" idx="4294967295"/>
          </p:nvPr>
        </p:nvSpPr>
        <p:spPr>
          <a:xfrm>
            <a:off x="0" y="250825"/>
            <a:ext cx="10364788" cy="876300"/>
          </a:xfrm>
        </p:spPr>
        <p:txBody>
          <a:bodyPr/>
          <a:lstStyle/>
          <a:p>
            <a:r>
              <a:rPr lang="en-US" dirty="0" smtClean="0"/>
              <a:t>Program Map</a:t>
            </a:r>
            <a:endParaRPr lang="en-US" dirty="0"/>
          </a:p>
        </p:txBody>
      </p:sp>
      <p:sp>
        <p:nvSpPr>
          <p:cNvPr id="7" name="TextBox 6"/>
          <p:cNvSpPr txBox="1"/>
          <p:nvPr/>
        </p:nvSpPr>
        <p:spPr>
          <a:xfrm>
            <a:off x="137095" y="1727200"/>
            <a:ext cx="277640" cy="584775"/>
          </a:xfrm>
          <a:prstGeom prst="rect">
            <a:avLst/>
          </a:prstGeom>
          <a:noFill/>
        </p:spPr>
        <p:txBody>
          <a:bodyPr wrap="none" rtlCol="0">
            <a:spAutoFit/>
          </a:bodyPr>
          <a:lstStyle/>
          <a:p>
            <a:r>
              <a:rPr lang="en-US" sz="3200" dirty="0" smtClean="0"/>
              <a:t> </a:t>
            </a:r>
            <a:endParaRPr lang="en-US" sz="3200" dirty="0"/>
          </a:p>
        </p:txBody>
      </p:sp>
      <p:sp>
        <p:nvSpPr>
          <p:cNvPr id="8" name="Oval 7"/>
          <p:cNvSpPr/>
          <p:nvPr/>
        </p:nvSpPr>
        <p:spPr>
          <a:xfrm>
            <a:off x="6301254" y="918669"/>
            <a:ext cx="873304" cy="441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39834" y="1127125"/>
            <a:ext cx="873304" cy="441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01254" y="1183722"/>
            <a:ext cx="873304" cy="441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62675" y="1206267"/>
            <a:ext cx="873304" cy="441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003811" y="1206268"/>
            <a:ext cx="873304" cy="441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346645" y="1854548"/>
            <a:ext cx="447616" cy="406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337906" y="3502554"/>
            <a:ext cx="447616" cy="406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337906" y="5150560"/>
            <a:ext cx="447616" cy="406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00284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Teams for Each Meta-Major:  Proactive Support for Students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“Success Teams” for each meta-major</a:t>
            </a:r>
          </a:p>
          <a:p>
            <a:pPr lvl="1"/>
            <a:r>
              <a:rPr lang="en-US" dirty="0" smtClean="0"/>
              <a:t>Counselors</a:t>
            </a:r>
          </a:p>
          <a:p>
            <a:pPr lvl="1"/>
            <a:r>
              <a:rPr lang="en-US" dirty="0" smtClean="0"/>
              <a:t>Instructional faculty</a:t>
            </a:r>
          </a:p>
          <a:p>
            <a:pPr lvl="1"/>
            <a:r>
              <a:rPr lang="en-US" dirty="0" smtClean="0"/>
              <a:t>Peer advisors</a:t>
            </a:r>
          </a:p>
          <a:p>
            <a:pPr lvl="1"/>
            <a:r>
              <a:rPr lang="en-US" dirty="0" smtClean="0"/>
              <a:t>Data coach</a:t>
            </a:r>
          </a:p>
          <a:p>
            <a:pPr lvl="1"/>
            <a:r>
              <a:rPr lang="en-US" dirty="0" smtClean="0"/>
              <a:t>Financial aid representative</a:t>
            </a:r>
          </a:p>
          <a:p>
            <a:pPr lvl="1"/>
            <a:r>
              <a:rPr lang="en-US" dirty="0" smtClean="0"/>
              <a:t>Administrator</a:t>
            </a:r>
          </a:p>
          <a:p>
            <a:r>
              <a:rPr lang="en-US" dirty="0" smtClean="0"/>
              <a:t>Activities: </a:t>
            </a:r>
          </a:p>
          <a:p>
            <a:pPr lvl="1"/>
            <a:r>
              <a:rPr lang="en-US" dirty="0" smtClean="0"/>
              <a:t>Career events</a:t>
            </a:r>
          </a:p>
          <a:p>
            <a:pPr lvl="1"/>
            <a:r>
              <a:rPr lang="en-US" dirty="0" smtClean="0"/>
              <a:t>Design learning experiences</a:t>
            </a:r>
          </a:p>
          <a:p>
            <a:pPr lvl="1"/>
            <a:r>
              <a:rPr lang="en-US" dirty="0" smtClean="0"/>
              <a:t>Identify success barriers and plan interventions</a:t>
            </a:r>
          </a:p>
          <a:p>
            <a:pPr lvl="1"/>
            <a:r>
              <a:rPr lang="en-US" dirty="0" smtClean="0"/>
              <a:t>Use ECC Connect to connect students, staff, instructional faculty and counselors</a:t>
            </a:r>
            <a:endParaRPr lang="en-US" dirty="0"/>
          </a:p>
        </p:txBody>
      </p:sp>
      <p:pic>
        <p:nvPicPr>
          <p:cNvPr id="6" name="Picture 2" descr="Image result for guided pathways four pill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598" y="2027792"/>
            <a:ext cx="3466515" cy="2937872"/>
          </a:xfrm>
          <a:prstGeom prst="rect">
            <a:avLst/>
          </a:prstGeom>
          <a:noFill/>
          <a:extLst>
            <a:ext uri="{909E8E84-426E-40DD-AFC4-6F175D3DCCD1}">
              <a14:hiddenFill xmlns:a14="http://schemas.microsoft.com/office/drawing/2010/main">
                <a:solidFill>
                  <a:srgbClr val="FFFFFF"/>
                </a:solidFill>
              </a14:hiddenFill>
            </a:ext>
          </a:extLst>
        </p:spPr>
      </p:pic>
      <p:sp>
        <p:nvSpPr>
          <p:cNvPr id="7" name="Up Arrow 6"/>
          <p:cNvSpPr/>
          <p:nvPr/>
        </p:nvSpPr>
        <p:spPr>
          <a:xfrm>
            <a:off x="7652552" y="5100601"/>
            <a:ext cx="470516" cy="6924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A1119E8-8F9C-442F-AB2C-122FE56C90A9}"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17</a:t>
            </a:fld>
            <a:endParaRPr lang="en-US" dirty="0"/>
          </a:p>
        </p:txBody>
      </p:sp>
      <p:sp>
        <p:nvSpPr>
          <p:cNvPr id="10" name="Up Arrow 9"/>
          <p:cNvSpPr/>
          <p:nvPr/>
        </p:nvSpPr>
        <p:spPr>
          <a:xfrm>
            <a:off x="8508989" y="5100601"/>
            <a:ext cx="470516" cy="6924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6355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things remain the same or different with meta-majors?</a:t>
            </a:r>
            <a:endParaRPr lang="en-US" dirty="0"/>
          </a:p>
        </p:txBody>
      </p:sp>
      <p:sp>
        <p:nvSpPr>
          <p:cNvPr id="3" name="Content Placeholder 2"/>
          <p:cNvSpPr>
            <a:spLocks noGrp="1"/>
          </p:cNvSpPr>
          <p:nvPr>
            <p:ph sz="half" idx="1"/>
          </p:nvPr>
        </p:nvSpPr>
        <p:spPr/>
        <p:txBody>
          <a:bodyPr>
            <a:normAutofit lnSpcReduction="10000"/>
          </a:bodyPr>
          <a:lstStyle/>
          <a:p>
            <a:pPr algn="ctr"/>
            <a:r>
              <a:rPr lang="en-US" sz="2400" dirty="0" smtClean="0"/>
              <a:t>SAME</a:t>
            </a:r>
          </a:p>
          <a:p>
            <a:pPr>
              <a:buFont typeface="Wingdings" panose="05000000000000000000" pitchFamily="2" charset="2"/>
              <a:buChar char="v"/>
            </a:pPr>
            <a:r>
              <a:rPr lang="en-US" sz="2400" dirty="0" smtClean="0"/>
              <a:t>Faculty will still teach the same courses.</a:t>
            </a:r>
          </a:p>
          <a:p>
            <a:pPr>
              <a:buFont typeface="Wingdings" panose="05000000000000000000" pitchFamily="2" charset="2"/>
              <a:buChar char="v"/>
            </a:pPr>
            <a:r>
              <a:rPr lang="en-US" sz="2400" dirty="0" smtClean="0"/>
              <a:t>Students can still choose a specific major.</a:t>
            </a:r>
            <a:endParaRPr lang="en-US" sz="2400" dirty="0"/>
          </a:p>
          <a:p>
            <a:pPr>
              <a:buFont typeface="Wingdings" panose="05000000000000000000" pitchFamily="2" charset="2"/>
              <a:buChar char="v"/>
            </a:pPr>
            <a:r>
              <a:rPr lang="en-US" sz="2400" dirty="0" smtClean="0"/>
              <a:t>Student services will still provide support to students.	</a:t>
            </a:r>
          </a:p>
          <a:p>
            <a:endParaRPr lang="en-US" dirty="0"/>
          </a:p>
        </p:txBody>
      </p:sp>
      <p:sp>
        <p:nvSpPr>
          <p:cNvPr id="4" name="Content Placeholder 3"/>
          <p:cNvSpPr>
            <a:spLocks noGrp="1"/>
          </p:cNvSpPr>
          <p:nvPr>
            <p:ph sz="half" idx="2"/>
          </p:nvPr>
        </p:nvSpPr>
        <p:spPr/>
        <p:txBody>
          <a:bodyPr>
            <a:normAutofit lnSpcReduction="10000"/>
          </a:bodyPr>
          <a:lstStyle/>
          <a:p>
            <a:pPr algn="ctr"/>
            <a:r>
              <a:rPr lang="en-US" sz="2400" dirty="0" smtClean="0"/>
              <a:t>DIFFERENT</a:t>
            </a:r>
          </a:p>
          <a:p>
            <a:pPr>
              <a:buFont typeface="Wingdings" panose="05000000000000000000" pitchFamily="2" charset="2"/>
              <a:buChar char="v"/>
            </a:pPr>
            <a:r>
              <a:rPr lang="en-US" sz="2400" dirty="0" smtClean="0"/>
              <a:t>There will be more opportunities to collaborate.</a:t>
            </a:r>
          </a:p>
          <a:p>
            <a:pPr>
              <a:buFont typeface="Wingdings" panose="05000000000000000000" pitchFamily="2" charset="2"/>
              <a:buChar char="v"/>
            </a:pPr>
            <a:r>
              <a:rPr lang="en-US" sz="2400" dirty="0" smtClean="0"/>
              <a:t>All students will be associated with a meta-major.</a:t>
            </a:r>
          </a:p>
          <a:p>
            <a:pPr>
              <a:buFont typeface="Wingdings" panose="05000000000000000000" pitchFamily="2" charset="2"/>
              <a:buChar char="v"/>
            </a:pPr>
            <a:r>
              <a:rPr lang="en-US" sz="2400" dirty="0" smtClean="0"/>
              <a:t>The support provided will be more targeted, proactive, and data-driven with the “success teams.”</a:t>
            </a:r>
          </a:p>
          <a:p>
            <a:pPr>
              <a:buFont typeface="Wingdings" panose="05000000000000000000" pitchFamily="2" charset="2"/>
              <a:buChar char="v"/>
            </a:pPr>
            <a:r>
              <a:rPr lang="en-US" sz="2400" dirty="0" smtClean="0"/>
              <a:t>Academic divisions will co-exist with success teams.</a:t>
            </a:r>
            <a:endParaRPr lang="en-US" sz="2400" dirty="0"/>
          </a:p>
        </p:txBody>
      </p:sp>
      <p:sp>
        <p:nvSpPr>
          <p:cNvPr id="5" name="Date Placeholder 4"/>
          <p:cNvSpPr>
            <a:spLocks noGrp="1"/>
          </p:cNvSpPr>
          <p:nvPr>
            <p:ph type="dt" sz="half" idx="10"/>
          </p:nvPr>
        </p:nvSpPr>
        <p:spPr/>
        <p:txBody>
          <a:bodyPr/>
          <a:lstStyle/>
          <a:p>
            <a:fld id="{E8870390-F8D7-44F4-8B13-21878112D478}" type="datetime1">
              <a:rPr lang="en-US" smtClean="0"/>
              <a:t>8/7/2019</a:t>
            </a:fld>
            <a:endParaRPr lang="en-US" dirty="0"/>
          </a:p>
        </p:txBody>
      </p:sp>
      <p:sp>
        <p:nvSpPr>
          <p:cNvPr id="6" name="Footer Placeholder 5"/>
          <p:cNvSpPr>
            <a:spLocks noGrp="1"/>
          </p:cNvSpPr>
          <p:nvPr>
            <p:ph type="ftr" sz="quarter" idx="11"/>
          </p:nvPr>
        </p:nvSpPr>
        <p:spPr/>
        <p:txBody>
          <a:body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18</a:t>
            </a:fld>
            <a:endParaRPr lang="en-US" dirty="0"/>
          </a:p>
        </p:txBody>
      </p:sp>
    </p:spTree>
    <p:extLst>
      <p:ext uri="{BB962C8B-B14F-4D97-AF65-F5344CB8AC3E}">
        <p14:creationId xmlns:p14="http://schemas.microsoft.com/office/powerpoint/2010/main" val="359969176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Academic Year 2019-2020</a:t>
            </a:r>
          </a:p>
          <a:p>
            <a:pPr lvl="1"/>
            <a:r>
              <a:rPr lang="en-US" dirty="0" smtClean="0"/>
              <a:t>Program Pathways Mapper implementation</a:t>
            </a:r>
          </a:p>
          <a:p>
            <a:pPr lvl="1"/>
            <a:r>
              <a:rPr lang="en-US" dirty="0" smtClean="0"/>
              <a:t>Success Teams (including data coaches) piloted</a:t>
            </a:r>
          </a:p>
          <a:p>
            <a:pPr lvl="1"/>
            <a:r>
              <a:rPr lang="en-US" dirty="0" smtClean="0"/>
              <a:t>“Student Engagement Toolbox” incentive program </a:t>
            </a:r>
          </a:p>
          <a:p>
            <a:r>
              <a:rPr lang="en-US" dirty="0" smtClean="0"/>
              <a:t>Academic Year 2020-2021</a:t>
            </a:r>
          </a:p>
          <a:p>
            <a:pPr lvl="1"/>
            <a:r>
              <a:rPr lang="en-US" dirty="0" smtClean="0"/>
              <a:t>Program Pathways Mapper fully </a:t>
            </a:r>
            <a:r>
              <a:rPr lang="en-US" dirty="0"/>
              <a:t>i</a:t>
            </a:r>
            <a:r>
              <a:rPr lang="en-US" dirty="0" smtClean="0"/>
              <a:t>mplemented</a:t>
            </a:r>
          </a:p>
          <a:p>
            <a:pPr lvl="1"/>
            <a:r>
              <a:rPr lang="en-US" dirty="0" smtClean="0"/>
              <a:t>Success Teams fully implemented</a:t>
            </a:r>
          </a:p>
          <a:p>
            <a:pPr lvl="1"/>
            <a:r>
              <a:rPr lang="en-US" dirty="0" smtClean="0"/>
              <a:t>Student engagement tools used by all counseling </a:t>
            </a:r>
            <a:r>
              <a:rPr lang="en-US" dirty="0"/>
              <a:t>f</a:t>
            </a:r>
            <a:r>
              <a:rPr lang="en-US" dirty="0" smtClean="0"/>
              <a:t>aculty, instructional faculty and students </a:t>
            </a:r>
          </a:p>
          <a:p>
            <a:r>
              <a:rPr lang="en-US" dirty="0" smtClean="0"/>
              <a:t>Beyond…</a:t>
            </a:r>
          </a:p>
          <a:p>
            <a:pPr lvl="1"/>
            <a:r>
              <a:rPr lang="en-US" dirty="0" smtClean="0"/>
              <a:t>More degrees and certificates completed</a:t>
            </a:r>
          </a:p>
          <a:p>
            <a:pPr lvl="1"/>
            <a:r>
              <a:rPr lang="en-US" dirty="0" smtClean="0"/>
              <a:t>Fewer unnecessary units accumulated</a:t>
            </a:r>
          </a:p>
          <a:p>
            <a:pPr lvl="1"/>
            <a:r>
              <a:rPr lang="en-US" dirty="0" smtClean="0"/>
              <a:t>More integrated learning experiences</a:t>
            </a:r>
          </a:p>
          <a:p>
            <a:pPr lvl="1"/>
            <a:r>
              <a:rPr lang="en-US" dirty="0" smtClean="0"/>
              <a:t>More proactive and targeted support</a:t>
            </a:r>
          </a:p>
          <a:p>
            <a:pPr marL="457200" lvl="1" indent="0">
              <a:buNone/>
            </a:pPr>
            <a:endParaRPr lang="en-US" dirty="0" smtClean="0"/>
          </a:p>
          <a:p>
            <a:pPr lvl="1"/>
            <a:endParaRPr lang="en-US" dirty="0" smtClean="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711" y="3171577"/>
            <a:ext cx="2697517" cy="2697517"/>
          </a:xfrm>
          <a:prstGeom prst="rect">
            <a:avLst/>
          </a:prstGeom>
        </p:spPr>
      </p:pic>
      <p:sp>
        <p:nvSpPr>
          <p:cNvPr id="3" name="Date Placeholder 2"/>
          <p:cNvSpPr>
            <a:spLocks noGrp="1"/>
          </p:cNvSpPr>
          <p:nvPr>
            <p:ph type="dt" sz="half" idx="10"/>
          </p:nvPr>
        </p:nvSpPr>
        <p:spPr/>
        <p:txBody>
          <a:bodyPr/>
          <a:lstStyle/>
          <a:p>
            <a:fld id="{E88B0EDD-11F9-46ED-BB26-DBC8482193F6}" type="datetime1">
              <a:rPr lang="en-US" smtClean="0"/>
              <a:t>8/7/2019</a:t>
            </a:fld>
            <a:endParaRPr lang="en-US" dirty="0"/>
          </a:p>
        </p:txBody>
      </p:sp>
      <p:sp>
        <p:nvSpPr>
          <p:cNvPr id="4" name="Footer Placeholder 3"/>
          <p:cNvSpPr>
            <a:spLocks noGrp="1"/>
          </p:cNvSpPr>
          <p:nvPr>
            <p:ph type="ftr" sz="quarter" idx="11"/>
          </p:nvPr>
        </p:nvSpPr>
        <p:spPr/>
        <p:txBody>
          <a:body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19</a:t>
            </a:fld>
            <a:endParaRPr lang="en-US" dirty="0"/>
          </a:p>
        </p:txBody>
      </p:sp>
    </p:spTree>
    <p:extLst>
      <p:ext uri="{BB962C8B-B14F-4D97-AF65-F5344CB8AC3E}">
        <p14:creationId xmlns:p14="http://schemas.microsoft.com/office/powerpoint/2010/main" val="311120476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89577" y="1970843"/>
            <a:ext cx="5531130" cy="1077218"/>
          </a:xfrm>
          <a:prstGeom prst="rect">
            <a:avLst/>
          </a:prstGeom>
          <a:noFill/>
        </p:spPr>
        <p:txBody>
          <a:bodyPr wrap="none" rtlCol="0">
            <a:spAutoFit/>
          </a:bodyPr>
          <a:lstStyle/>
          <a:p>
            <a:r>
              <a:rPr lang="en-US" sz="3200" dirty="0" smtClean="0"/>
              <a:t>Dr. Jean Shankweiler</a:t>
            </a:r>
          </a:p>
          <a:p>
            <a:r>
              <a:rPr lang="en-US" sz="3200" dirty="0" smtClean="0"/>
              <a:t>Vice President, Academic Affairs</a:t>
            </a:r>
            <a:endParaRPr lang="en-US" sz="3200" dirty="0"/>
          </a:p>
        </p:txBody>
      </p:sp>
      <p:pic>
        <p:nvPicPr>
          <p:cNvPr id="4" name="Picture 3"/>
          <p:cNvPicPr>
            <a:picLocks noChangeAspect="1"/>
          </p:cNvPicPr>
          <p:nvPr/>
        </p:nvPicPr>
        <p:blipFill>
          <a:blip r:embed="rId3"/>
          <a:stretch>
            <a:fillRect/>
          </a:stretch>
        </p:blipFill>
        <p:spPr>
          <a:xfrm>
            <a:off x="1342886" y="1276188"/>
            <a:ext cx="4676775" cy="4848225"/>
          </a:xfrm>
          <a:prstGeom prst="rect">
            <a:avLst/>
          </a:prstGeom>
        </p:spPr>
      </p:pic>
      <p:sp>
        <p:nvSpPr>
          <p:cNvPr id="6" name="TextBox 5"/>
          <p:cNvSpPr txBox="1"/>
          <p:nvPr/>
        </p:nvSpPr>
        <p:spPr>
          <a:xfrm>
            <a:off x="6489578" y="3888419"/>
            <a:ext cx="5007006" cy="1938992"/>
          </a:xfrm>
          <a:prstGeom prst="rect">
            <a:avLst/>
          </a:prstGeom>
          <a:noFill/>
        </p:spPr>
        <p:txBody>
          <a:bodyPr wrap="square" rtlCol="0">
            <a:spAutoFit/>
          </a:bodyPr>
          <a:lstStyle/>
          <a:p>
            <a:r>
              <a:rPr lang="en-US" sz="2400" i="1" dirty="0" smtClean="0"/>
              <a:t>“Imagine a community college where </a:t>
            </a:r>
            <a:r>
              <a:rPr lang="en-US" sz="2400" i="1" dirty="0"/>
              <a:t>entering students choose among seven meta-majors rather than facing a list of over 200 degrees and certificates</a:t>
            </a:r>
            <a:r>
              <a:rPr lang="en-US" sz="2400" i="1" dirty="0" smtClean="0"/>
              <a:t>.” </a:t>
            </a:r>
          </a:p>
          <a:p>
            <a:r>
              <a:rPr lang="en-US" sz="2400" dirty="0" smtClean="0"/>
              <a:t> </a:t>
            </a:r>
            <a:endParaRPr lang="en-US" sz="2400" dirty="0"/>
          </a:p>
        </p:txBody>
      </p:sp>
      <p:sp>
        <p:nvSpPr>
          <p:cNvPr id="5" name="Footer Placeholder 5"/>
          <p:cNvSpPr>
            <a:spLocks noGrp="1"/>
          </p:cNvSpPr>
          <p:nvPr>
            <p:ph type="ftr" sz="quarter" idx="11"/>
          </p:nvPr>
        </p:nvSpPr>
        <p:spPr>
          <a:xfrm>
            <a:off x="3681273" y="6485206"/>
            <a:ext cx="3617103" cy="365125"/>
          </a:xfrm>
        </p:spPr>
        <p:txBody>
          <a:bodyPr/>
          <a:lstStyle/>
          <a:p>
            <a:r>
              <a:rPr lang="en-US" dirty="0" smtClean="0"/>
              <a:t>Guided Pathways</a:t>
            </a:r>
            <a:endParaRPr lang="en-US" dirty="0"/>
          </a:p>
        </p:txBody>
      </p:sp>
      <p:sp>
        <p:nvSpPr>
          <p:cNvPr id="2" name="Date Placeholder 1"/>
          <p:cNvSpPr>
            <a:spLocks noGrp="1"/>
          </p:cNvSpPr>
          <p:nvPr>
            <p:ph type="dt" sz="half" idx="10"/>
          </p:nvPr>
        </p:nvSpPr>
        <p:spPr/>
        <p:txBody>
          <a:bodyPr/>
          <a:lstStyle/>
          <a:p>
            <a:fld id="{FDA60D15-FB76-460B-9BC0-1010F910411B}" type="datetime1">
              <a:rPr lang="en-US" smtClean="0"/>
              <a:t>8/7/2019</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2</a:t>
            </a:fld>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sp>
        <p:nvSpPr>
          <p:cNvPr id="9" name="Rectangle 8"/>
          <p:cNvSpPr/>
          <p:nvPr/>
        </p:nvSpPr>
        <p:spPr>
          <a:xfrm>
            <a:off x="5977217" y="3244334"/>
            <a:ext cx="237566" cy="369332"/>
          </a:xfrm>
          <a:prstGeom prst="rect">
            <a:avLst/>
          </a:prstGeom>
        </p:spPr>
        <p:txBody>
          <a:bodyPr wrap="none">
            <a:spAutoFit/>
          </a:bodyPr>
          <a:lstStyle/>
          <a:p>
            <a:r>
              <a:rPr lang="en-US" dirty="0"/>
              <a:t> </a:t>
            </a:r>
          </a:p>
        </p:txBody>
      </p:sp>
      <p:sp>
        <p:nvSpPr>
          <p:cNvPr id="10" name="Rectangle 9"/>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73386080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Rectangle 1"/>
          <p:cNvSpPr/>
          <p:nvPr/>
        </p:nvSpPr>
        <p:spPr>
          <a:xfrm>
            <a:off x="2376612" y="816213"/>
            <a:ext cx="7441950" cy="4524315"/>
          </a:xfrm>
          <a:prstGeom prst="rect">
            <a:avLst/>
          </a:prstGeom>
        </p:spPr>
        <p:txBody>
          <a:bodyPr wrap="square">
            <a:spAutoFit/>
          </a:bodyPr>
          <a:lstStyle/>
          <a:p>
            <a:pPr lvl="0" algn="ctr"/>
            <a:r>
              <a:rPr lang="en-US" sz="3600" dirty="0" smtClean="0"/>
              <a:t>Communication </a:t>
            </a:r>
            <a:r>
              <a:rPr lang="en-US" sz="3600" dirty="0"/>
              <a:t>Studies</a:t>
            </a:r>
          </a:p>
          <a:p>
            <a:pPr lvl="0" algn="ctr"/>
            <a:r>
              <a:rPr lang="en-US" sz="3600" dirty="0"/>
              <a:t>English</a:t>
            </a:r>
          </a:p>
          <a:p>
            <a:pPr lvl="0" algn="ctr"/>
            <a:r>
              <a:rPr lang="en-US" sz="3600" dirty="0"/>
              <a:t>ESL</a:t>
            </a:r>
          </a:p>
          <a:p>
            <a:pPr lvl="0" algn="ctr"/>
            <a:r>
              <a:rPr lang="en-US" sz="3600" dirty="0"/>
              <a:t>French</a:t>
            </a:r>
          </a:p>
          <a:p>
            <a:pPr lvl="0" algn="ctr"/>
            <a:r>
              <a:rPr lang="en-US" sz="3600" dirty="0"/>
              <a:t>Japanese</a:t>
            </a:r>
          </a:p>
          <a:p>
            <a:pPr lvl="0" algn="ctr"/>
            <a:r>
              <a:rPr lang="en-US" sz="3600" dirty="0"/>
              <a:t>Journalism</a:t>
            </a:r>
          </a:p>
          <a:p>
            <a:pPr lvl="0" algn="ctr"/>
            <a:r>
              <a:rPr lang="en-US" sz="3600" dirty="0"/>
              <a:t>Sign Language/Interpreter Training</a:t>
            </a:r>
          </a:p>
          <a:p>
            <a:pPr lvl="0" algn="ctr"/>
            <a:r>
              <a:rPr lang="en-US" sz="3600" dirty="0"/>
              <a:t>Spanish</a:t>
            </a:r>
          </a:p>
        </p:txBody>
      </p:sp>
      <p:sp>
        <p:nvSpPr>
          <p:cNvPr id="3" name="Date Placeholder 2"/>
          <p:cNvSpPr>
            <a:spLocks noGrp="1"/>
          </p:cNvSpPr>
          <p:nvPr>
            <p:ph type="dt" sz="half" idx="10"/>
          </p:nvPr>
        </p:nvSpPr>
        <p:spPr/>
        <p:txBody>
          <a:bodyPr/>
          <a:lstStyle/>
          <a:p>
            <a:fld id="{1CD81CAA-912E-481B-BE01-7321A619D5CB}" type="datetime1">
              <a:rPr lang="en-US" smtClean="0"/>
              <a:t>8/7/2019</a:t>
            </a:fld>
            <a:endParaRPr lang="en-US" dirty="0"/>
          </a:p>
        </p:txBody>
      </p:sp>
      <p:sp>
        <p:nvSpPr>
          <p:cNvPr id="6" name="Footer Placeholder 5"/>
          <p:cNvSpPr>
            <a:spLocks noGrp="1"/>
          </p:cNvSpPr>
          <p:nvPr>
            <p:ph type="ftr" sz="quarter" idx="11"/>
          </p:nvPr>
        </p:nvSpPr>
        <p:spPr/>
        <p:txBody>
          <a:body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20</a:t>
            </a:fld>
            <a:endParaRPr lang="en-US" dirty="0"/>
          </a:p>
        </p:txBody>
      </p:sp>
      <p:sp>
        <p:nvSpPr>
          <p:cNvPr id="4" name="TextBox 3"/>
          <p:cNvSpPr txBox="1"/>
          <p:nvPr/>
        </p:nvSpPr>
        <p:spPr>
          <a:xfrm>
            <a:off x="9486900" y="5626100"/>
            <a:ext cx="2035044" cy="646331"/>
          </a:xfrm>
          <a:prstGeom prst="rect">
            <a:avLst/>
          </a:prstGeom>
          <a:noFill/>
        </p:spPr>
        <p:txBody>
          <a:bodyPr wrap="none" rtlCol="0">
            <a:spAutoFit/>
          </a:bodyPr>
          <a:lstStyle/>
          <a:p>
            <a:r>
              <a:rPr lang="en-US" sz="3600" dirty="0" smtClean="0"/>
              <a:t>1</a:t>
            </a:r>
            <a:r>
              <a:rPr lang="en-US" sz="3600" baseline="30000" dirty="0" smtClean="0"/>
              <a:t>st</a:t>
            </a:r>
            <a:r>
              <a:rPr lang="en-US" sz="2800" dirty="0" smtClean="0"/>
              <a:t> Breakout</a:t>
            </a:r>
            <a:endParaRPr lang="en-US" sz="2800" dirty="0"/>
          </a:p>
        </p:txBody>
      </p:sp>
    </p:spTree>
    <p:extLst>
      <p:ext uri="{BB962C8B-B14F-4D97-AF65-F5344CB8AC3E}">
        <p14:creationId xmlns:p14="http://schemas.microsoft.com/office/powerpoint/2010/main" val="262287287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3352800" y="117949"/>
            <a:ext cx="6096000" cy="6186309"/>
          </a:xfrm>
          <a:prstGeom prst="rect">
            <a:avLst/>
          </a:prstGeom>
        </p:spPr>
        <p:txBody>
          <a:bodyPr>
            <a:spAutoFit/>
          </a:bodyPr>
          <a:lstStyle/>
          <a:p>
            <a:pPr lvl="0" algn="ctr"/>
            <a:r>
              <a:rPr lang="en-US" sz="3600" dirty="0" smtClean="0"/>
              <a:t>Astronomy</a:t>
            </a:r>
            <a:endParaRPr lang="en-US" sz="3600" dirty="0"/>
          </a:p>
          <a:p>
            <a:pPr lvl="0" algn="ctr"/>
            <a:r>
              <a:rPr lang="en-US" sz="3600" dirty="0"/>
              <a:t>Biology</a:t>
            </a:r>
          </a:p>
          <a:p>
            <a:pPr lvl="0" algn="ctr"/>
            <a:r>
              <a:rPr lang="en-US" sz="3600" dirty="0"/>
              <a:t>Chemistry </a:t>
            </a:r>
          </a:p>
          <a:p>
            <a:pPr lvl="0" algn="ctr"/>
            <a:r>
              <a:rPr lang="en-US" sz="3600" dirty="0"/>
              <a:t>Computer Science</a:t>
            </a:r>
          </a:p>
          <a:p>
            <a:pPr lvl="0" algn="ctr"/>
            <a:r>
              <a:rPr lang="en-US" sz="3600" dirty="0"/>
              <a:t>General Science</a:t>
            </a:r>
          </a:p>
          <a:p>
            <a:pPr lvl="0" algn="ctr"/>
            <a:r>
              <a:rPr lang="en-US" sz="3600" dirty="0"/>
              <a:t>Geography </a:t>
            </a:r>
          </a:p>
          <a:p>
            <a:pPr lvl="0" algn="ctr"/>
            <a:r>
              <a:rPr lang="en-US" sz="3600" dirty="0"/>
              <a:t>Geology</a:t>
            </a:r>
          </a:p>
          <a:p>
            <a:pPr lvl="0" algn="ctr"/>
            <a:r>
              <a:rPr lang="en-US" sz="3600" dirty="0"/>
              <a:t>Math</a:t>
            </a:r>
          </a:p>
          <a:p>
            <a:pPr lvl="0" algn="ctr"/>
            <a:r>
              <a:rPr lang="en-US" sz="3600" dirty="0"/>
              <a:t>Physical Science</a:t>
            </a:r>
          </a:p>
          <a:p>
            <a:pPr lvl="0" algn="ctr"/>
            <a:r>
              <a:rPr lang="en-US" sz="3600" dirty="0"/>
              <a:t>Physics</a:t>
            </a:r>
          </a:p>
          <a:p>
            <a:pPr lvl="0" algn="ctr"/>
            <a:r>
              <a:rPr lang="en-US" sz="3600" dirty="0"/>
              <a:t>Pre-Engineering</a:t>
            </a:r>
          </a:p>
        </p:txBody>
      </p:sp>
      <p:sp>
        <p:nvSpPr>
          <p:cNvPr id="2" name="Date Placeholder 1"/>
          <p:cNvSpPr>
            <a:spLocks noGrp="1"/>
          </p:cNvSpPr>
          <p:nvPr>
            <p:ph type="dt" sz="half" idx="10"/>
          </p:nvPr>
        </p:nvSpPr>
        <p:spPr/>
        <p:txBody>
          <a:bodyPr/>
          <a:lstStyle/>
          <a:p>
            <a:fld id="{A07C6AF7-D716-4F39-AE2E-52F6C88DB2C6}" type="datetime1">
              <a:rPr lang="en-US" smtClean="0"/>
              <a:t>8/7/2019</a:t>
            </a:fld>
            <a:endParaRPr lang="en-US" dirty="0"/>
          </a:p>
        </p:txBody>
      </p:sp>
      <p:sp>
        <p:nvSpPr>
          <p:cNvPr id="3" name="Footer Placeholder 2"/>
          <p:cNvSpPr>
            <a:spLocks noGrp="1"/>
          </p:cNvSpPr>
          <p:nvPr>
            <p:ph type="ftr" sz="quarter" idx="11"/>
          </p:nvPr>
        </p:nvSpPr>
        <p:spPr/>
        <p:txBody>
          <a:body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21</a:t>
            </a:fld>
            <a:endParaRPr lang="en-US" dirty="0"/>
          </a:p>
        </p:txBody>
      </p:sp>
      <p:sp>
        <p:nvSpPr>
          <p:cNvPr id="4" name="Rectangle 3"/>
          <p:cNvSpPr/>
          <p:nvPr/>
        </p:nvSpPr>
        <p:spPr>
          <a:xfrm>
            <a:off x="9340175" y="5412525"/>
            <a:ext cx="2432589" cy="646331"/>
          </a:xfrm>
          <a:prstGeom prst="rect">
            <a:avLst/>
          </a:prstGeom>
        </p:spPr>
        <p:txBody>
          <a:bodyPr wrap="none">
            <a:spAutoFit/>
          </a:bodyPr>
          <a:lstStyle/>
          <a:p>
            <a:r>
              <a:rPr lang="en-US" sz="3600" dirty="0"/>
              <a:t>1</a:t>
            </a:r>
            <a:r>
              <a:rPr lang="en-US" sz="3600" baseline="30000" dirty="0"/>
              <a:t>st</a:t>
            </a:r>
            <a:r>
              <a:rPr lang="en-US" sz="3600" dirty="0"/>
              <a:t> Breakout</a:t>
            </a:r>
            <a:endParaRPr lang="en-US" sz="3600" dirty="0"/>
          </a:p>
        </p:txBody>
      </p:sp>
    </p:spTree>
    <p:extLst>
      <p:ext uri="{BB962C8B-B14F-4D97-AF65-F5344CB8AC3E}">
        <p14:creationId xmlns:p14="http://schemas.microsoft.com/office/powerpoint/2010/main" val="48483095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3A698D-B8C4-47F9-83E3-F418735B7DF4}"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22</a:t>
            </a:fld>
            <a:endParaRPr lang="en-US" dirty="0"/>
          </a:p>
        </p:txBody>
      </p:sp>
      <p:sp>
        <p:nvSpPr>
          <p:cNvPr id="7" name="Rectangle 6"/>
          <p:cNvSpPr/>
          <p:nvPr/>
        </p:nvSpPr>
        <p:spPr>
          <a:xfrm>
            <a:off x="3320715" y="1933012"/>
            <a:ext cx="6096000" cy="2862322"/>
          </a:xfrm>
          <a:prstGeom prst="rect">
            <a:avLst/>
          </a:prstGeom>
        </p:spPr>
        <p:txBody>
          <a:bodyPr>
            <a:spAutoFit/>
          </a:bodyPr>
          <a:lstStyle/>
          <a:p>
            <a:pPr lvl="0" algn="ctr"/>
            <a:r>
              <a:rPr lang="en-US" sz="3600" dirty="0"/>
              <a:t>Nursing</a:t>
            </a:r>
          </a:p>
          <a:p>
            <a:pPr lvl="0" algn="ctr"/>
            <a:r>
              <a:rPr lang="en-US" sz="3600" dirty="0" smtClean="0"/>
              <a:t>Physical Education</a:t>
            </a:r>
            <a:endParaRPr lang="en-US" sz="3600" dirty="0"/>
          </a:p>
          <a:p>
            <a:pPr lvl="0" algn="ctr"/>
            <a:r>
              <a:rPr lang="en-US" sz="3600" dirty="0"/>
              <a:t>Radiologic Technology</a:t>
            </a:r>
          </a:p>
          <a:p>
            <a:pPr lvl="0" algn="ctr"/>
            <a:r>
              <a:rPr lang="en-US" sz="3600" dirty="0"/>
              <a:t>Recreation</a:t>
            </a:r>
          </a:p>
          <a:p>
            <a:pPr lvl="0" algn="ctr"/>
            <a:r>
              <a:rPr lang="en-US" sz="3600" dirty="0"/>
              <a:t>Respiratory Care</a:t>
            </a:r>
          </a:p>
        </p:txBody>
      </p:sp>
      <p:sp>
        <p:nvSpPr>
          <p:cNvPr id="8" name="Rectangle 7"/>
          <p:cNvSpPr/>
          <p:nvPr/>
        </p:nvSpPr>
        <p:spPr>
          <a:xfrm>
            <a:off x="9340175" y="5412525"/>
            <a:ext cx="2432589" cy="646331"/>
          </a:xfrm>
          <a:prstGeom prst="rect">
            <a:avLst/>
          </a:prstGeom>
        </p:spPr>
        <p:txBody>
          <a:bodyPr wrap="none">
            <a:spAutoFit/>
          </a:bodyPr>
          <a:lstStyle/>
          <a:p>
            <a:r>
              <a:rPr lang="en-US" sz="3600" dirty="0"/>
              <a:t>1</a:t>
            </a:r>
            <a:r>
              <a:rPr lang="en-US" sz="3600" baseline="30000" dirty="0"/>
              <a:t>st</a:t>
            </a:r>
            <a:r>
              <a:rPr lang="en-US" sz="3600" dirty="0"/>
              <a:t> Breakout</a:t>
            </a:r>
            <a:endParaRPr lang="en-US" sz="3600" dirty="0"/>
          </a:p>
        </p:txBody>
      </p:sp>
    </p:spTree>
    <p:extLst>
      <p:ext uri="{BB962C8B-B14F-4D97-AF65-F5344CB8AC3E}">
        <p14:creationId xmlns:p14="http://schemas.microsoft.com/office/powerpoint/2010/main" val="274910877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2932590" y="1842657"/>
            <a:ext cx="6096000" cy="3277820"/>
          </a:xfrm>
          <a:prstGeom prst="rect">
            <a:avLst/>
          </a:prstGeom>
        </p:spPr>
        <p:txBody>
          <a:bodyPr>
            <a:spAutoFit/>
          </a:bodyPr>
          <a:lstStyle/>
          <a:p>
            <a:pPr algn="ctr">
              <a:lnSpc>
                <a:spcPct val="115000"/>
              </a:lnSpc>
            </a:pPr>
            <a:r>
              <a:rPr lang="en-US" sz="3600" dirty="0" smtClean="0">
                <a:latin typeface="Calibri" panose="020F0502020204030204" pitchFamily="34" charset="0"/>
                <a:ea typeface="Calibri" panose="020F0502020204030204" pitchFamily="34" charset="0"/>
                <a:cs typeface="Calibri" panose="020F0502020204030204" pitchFamily="34" charset="0"/>
              </a:rPr>
              <a:t>Administration </a:t>
            </a:r>
            <a:r>
              <a:rPr lang="en-US" sz="3600" dirty="0">
                <a:latin typeface="Calibri" panose="020F0502020204030204" pitchFamily="34" charset="0"/>
                <a:ea typeface="Calibri" panose="020F0502020204030204" pitchFamily="34" charset="0"/>
                <a:cs typeface="Calibri" panose="020F0502020204030204" pitchFamily="34" charset="0"/>
              </a:rPr>
              <a:t>of Justice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3600" dirty="0">
                <a:latin typeface="Calibri" panose="020F0502020204030204" pitchFamily="34" charset="0"/>
                <a:ea typeface="Calibri" panose="020F0502020204030204" pitchFamily="34" charset="0"/>
                <a:cs typeface="Calibri" panose="020F0502020204030204" pitchFamily="34" charset="0"/>
              </a:rPr>
              <a:t>Business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3600" dirty="0">
                <a:latin typeface="Calibri" panose="020F0502020204030204" pitchFamily="34" charset="0"/>
                <a:ea typeface="Calibri" panose="020F0502020204030204" pitchFamily="34" charset="0"/>
                <a:cs typeface="Calibri" panose="020F0502020204030204" pitchFamily="34" charset="0"/>
              </a:rPr>
              <a:t>Economics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3600" dirty="0">
                <a:latin typeface="Calibri" panose="020F0502020204030204" pitchFamily="34" charset="0"/>
                <a:ea typeface="Calibri" panose="020F0502020204030204" pitchFamily="34" charset="0"/>
                <a:cs typeface="Calibri" panose="020F0502020204030204" pitchFamily="34" charset="0"/>
              </a:rPr>
              <a:t>Paralegal Studies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3600" dirty="0">
                <a:latin typeface="Calibri" panose="020F0502020204030204" pitchFamily="34" charset="0"/>
                <a:ea typeface="Calibri" panose="020F0502020204030204" pitchFamily="34" charset="0"/>
                <a:cs typeface="Calibri" panose="020F0502020204030204" pitchFamily="34" charset="0"/>
              </a:rPr>
              <a:t>Real Estate</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9BA6DB69-85B2-4BE8-A501-01A7DF287D4C}"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23</a:t>
            </a:fld>
            <a:endParaRPr lang="en-US" dirty="0"/>
          </a:p>
        </p:txBody>
      </p:sp>
      <p:sp>
        <p:nvSpPr>
          <p:cNvPr id="6" name="Rectangle 5"/>
          <p:cNvSpPr/>
          <p:nvPr/>
        </p:nvSpPr>
        <p:spPr>
          <a:xfrm>
            <a:off x="9340175" y="5412525"/>
            <a:ext cx="2432589" cy="646331"/>
          </a:xfrm>
          <a:prstGeom prst="rect">
            <a:avLst/>
          </a:prstGeom>
        </p:spPr>
        <p:txBody>
          <a:bodyPr wrap="none">
            <a:spAutoFit/>
          </a:bodyPr>
          <a:lstStyle/>
          <a:p>
            <a:r>
              <a:rPr lang="en-US" sz="3600" dirty="0"/>
              <a:t>1</a:t>
            </a:r>
            <a:r>
              <a:rPr lang="en-US" sz="3600" baseline="30000" dirty="0"/>
              <a:t>st</a:t>
            </a:r>
            <a:r>
              <a:rPr lang="en-US" sz="3600" dirty="0"/>
              <a:t> Breakout</a:t>
            </a:r>
            <a:endParaRPr lang="en-US" sz="3600" dirty="0"/>
          </a:p>
        </p:txBody>
      </p:sp>
    </p:spTree>
    <p:extLst>
      <p:ext uri="{BB962C8B-B14F-4D97-AF65-F5344CB8AC3E}">
        <p14:creationId xmlns:p14="http://schemas.microsoft.com/office/powerpoint/2010/main" val="253763214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Rectangle 1"/>
          <p:cNvSpPr/>
          <p:nvPr/>
        </p:nvSpPr>
        <p:spPr>
          <a:xfrm>
            <a:off x="3313551" y="587557"/>
            <a:ext cx="6096000" cy="5447645"/>
          </a:xfrm>
          <a:prstGeom prst="rect">
            <a:avLst/>
          </a:prstGeom>
        </p:spPr>
        <p:txBody>
          <a:bodyPr>
            <a:spAutoFit/>
          </a:bodyPr>
          <a:lstStyle/>
          <a:p>
            <a:pPr lvl="0" algn="ctr"/>
            <a:endParaRPr lang="en-US" sz="2400" b="1" dirty="0" smtClean="0"/>
          </a:p>
          <a:p>
            <a:pPr lvl="0" algn="ctr"/>
            <a:r>
              <a:rPr lang="en-US" sz="3600" dirty="0" smtClean="0"/>
              <a:t>Anthropology</a:t>
            </a:r>
          </a:p>
          <a:p>
            <a:pPr lvl="0" algn="ctr"/>
            <a:r>
              <a:rPr lang="en-US" sz="3600" dirty="0" smtClean="0"/>
              <a:t>Child Development</a:t>
            </a:r>
            <a:endParaRPr lang="en-US" sz="3600" dirty="0"/>
          </a:p>
          <a:p>
            <a:pPr lvl="0" algn="ctr"/>
            <a:r>
              <a:rPr lang="en-US" sz="3600" dirty="0"/>
              <a:t>Ethnic Studies</a:t>
            </a:r>
          </a:p>
          <a:p>
            <a:pPr lvl="0" algn="ctr"/>
            <a:r>
              <a:rPr lang="en-US" sz="3600" dirty="0"/>
              <a:t>History</a:t>
            </a:r>
          </a:p>
          <a:p>
            <a:pPr lvl="0" algn="ctr"/>
            <a:r>
              <a:rPr lang="en-US" sz="3600" dirty="0" smtClean="0"/>
              <a:t>Liberal </a:t>
            </a:r>
            <a:r>
              <a:rPr lang="en-US" sz="3600" dirty="0"/>
              <a:t>Studies</a:t>
            </a:r>
          </a:p>
          <a:p>
            <a:pPr lvl="0" algn="ctr"/>
            <a:r>
              <a:rPr lang="en-US" sz="3600" dirty="0"/>
              <a:t>Philosophy</a:t>
            </a:r>
          </a:p>
          <a:p>
            <a:pPr lvl="0" algn="ctr"/>
            <a:r>
              <a:rPr lang="en-US" sz="3600" dirty="0"/>
              <a:t>Political Science</a:t>
            </a:r>
          </a:p>
          <a:p>
            <a:pPr lvl="0" algn="ctr"/>
            <a:r>
              <a:rPr lang="en-US" sz="3600" dirty="0"/>
              <a:t>Psychology</a:t>
            </a:r>
          </a:p>
          <a:p>
            <a:pPr lvl="0" algn="ctr"/>
            <a:r>
              <a:rPr lang="en-US" sz="3600" dirty="0"/>
              <a:t>Sociology</a:t>
            </a:r>
          </a:p>
        </p:txBody>
      </p:sp>
      <p:sp>
        <p:nvSpPr>
          <p:cNvPr id="5" name="Date Placeholder 4"/>
          <p:cNvSpPr>
            <a:spLocks noGrp="1"/>
          </p:cNvSpPr>
          <p:nvPr>
            <p:ph type="dt" sz="half" idx="10"/>
          </p:nvPr>
        </p:nvSpPr>
        <p:spPr/>
        <p:txBody>
          <a:bodyPr/>
          <a:lstStyle/>
          <a:p>
            <a:fld id="{8DFA735E-A963-4F4F-BD8A-B3CCC5309399}" type="datetime1">
              <a:rPr lang="en-US" smtClean="0"/>
              <a:t>8/7/2019</a:t>
            </a:fld>
            <a:endParaRPr lang="en-US" dirty="0"/>
          </a:p>
        </p:txBody>
      </p:sp>
      <p:sp>
        <p:nvSpPr>
          <p:cNvPr id="8" name="Footer Placeholder 7"/>
          <p:cNvSpPr>
            <a:spLocks noGrp="1"/>
          </p:cNvSpPr>
          <p:nvPr>
            <p:ph type="ftr" sz="quarter" idx="11"/>
          </p:nvPr>
        </p:nvSpPr>
        <p:spPr/>
        <p:txBody>
          <a:bodyPr/>
          <a:lstStyle/>
          <a:p>
            <a:r>
              <a:rPr lang="en-US" smtClean="0"/>
              <a:t>Guided Pathways</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24</a:t>
            </a:fld>
            <a:endParaRPr lang="en-US" dirty="0"/>
          </a:p>
        </p:txBody>
      </p:sp>
      <p:sp>
        <p:nvSpPr>
          <p:cNvPr id="6" name="Rectangle 5"/>
          <p:cNvSpPr/>
          <p:nvPr/>
        </p:nvSpPr>
        <p:spPr>
          <a:xfrm>
            <a:off x="9340175" y="5412525"/>
            <a:ext cx="2537041" cy="646331"/>
          </a:xfrm>
          <a:prstGeom prst="rect">
            <a:avLst/>
          </a:prstGeom>
        </p:spPr>
        <p:txBody>
          <a:bodyPr wrap="none">
            <a:spAutoFit/>
          </a:bodyPr>
          <a:lstStyle/>
          <a:p>
            <a:r>
              <a:rPr lang="en-US" sz="3600" dirty="0" smtClean="0"/>
              <a:t>2</a:t>
            </a:r>
            <a:r>
              <a:rPr lang="en-US" sz="3600" baseline="30000" dirty="0" smtClean="0"/>
              <a:t>nd</a:t>
            </a:r>
            <a:r>
              <a:rPr lang="en-US" sz="3600" dirty="0" smtClean="0"/>
              <a:t> Breakout</a:t>
            </a:r>
            <a:endParaRPr lang="en-US" sz="3600" dirty="0"/>
          </a:p>
        </p:txBody>
      </p:sp>
    </p:spTree>
    <p:extLst>
      <p:ext uri="{BB962C8B-B14F-4D97-AF65-F5344CB8AC3E}">
        <p14:creationId xmlns:p14="http://schemas.microsoft.com/office/powerpoint/2010/main" val="356810639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3213304" y="86706"/>
            <a:ext cx="5768566" cy="6555641"/>
          </a:xfrm>
          <a:prstGeom prst="rect">
            <a:avLst/>
          </a:prstGeom>
        </p:spPr>
        <p:txBody>
          <a:bodyPr wrap="square">
            <a:spAutoFit/>
          </a:bodyPr>
          <a:lstStyle/>
          <a:p>
            <a:pPr lvl="0" algn="ctr"/>
            <a:r>
              <a:rPr lang="en-US" sz="2800" dirty="0" smtClean="0"/>
              <a:t>ACR</a:t>
            </a:r>
            <a:endParaRPr lang="en-US" sz="2800" dirty="0"/>
          </a:p>
          <a:p>
            <a:pPr lvl="0" algn="ctr"/>
            <a:r>
              <a:rPr lang="en-US" sz="2800" dirty="0"/>
              <a:t>Architecture</a:t>
            </a:r>
          </a:p>
          <a:p>
            <a:pPr lvl="0" algn="ctr"/>
            <a:r>
              <a:rPr lang="en-US" sz="2800" dirty="0"/>
              <a:t>ACRP     </a:t>
            </a:r>
          </a:p>
          <a:p>
            <a:pPr lvl="0" algn="ctr"/>
            <a:r>
              <a:rPr lang="en-US" sz="2800" dirty="0"/>
              <a:t>Automotive Technology</a:t>
            </a:r>
          </a:p>
          <a:p>
            <a:pPr lvl="0" algn="ctr"/>
            <a:r>
              <a:rPr lang="en-US" sz="2800" dirty="0"/>
              <a:t>CADD    </a:t>
            </a:r>
          </a:p>
          <a:p>
            <a:pPr lvl="0" algn="ctr"/>
            <a:r>
              <a:rPr lang="en-US" sz="2800" dirty="0"/>
              <a:t>CIS</a:t>
            </a:r>
          </a:p>
          <a:p>
            <a:pPr lvl="0" algn="ctr"/>
            <a:r>
              <a:rPr lang="en-US" sz="2800" dirty="0"/>
              <a:t>Construction Technology</a:t>
            </a:r>
          </a:p>
          <a:p>
            <a:pPr lvl="0" algn="ctr"/>
            <a:r>
              <a:rPr lang="en-US" sz="2800" dirty="0"/>
              <a:t>ECHT   </a:t>
            </a:r>
          </a:p>
          <a:p>
            <a:pPr lvl="0" algn="ctr"/>
            <a:r>
              <a:rPr lang="en-US" sz="2800" dirty="0"/>
              <a:t>Engineering Tech</a:t>
            </a:r>
          </a:p>
          <a:p>
            <a:pPr lvl="0" algn="ctr"/>
            <a:r>
              <a:rPr lang="en-US" sz="2800" dirty="0"/>
              <a:t>Environmental Tech   </a:t>
            </a:r>
          </a:p>
          <a:p>
            <a:pPr lvl="0" algn="ctr"/>
            <a:r>
              <a:rPr lang="en-US" sz="2800" dirty="0"/>
              <a:t>Fire and </a:t>
            </a:r>
            <a:r>
              <a:rPr lang="en-US" sz="2800" dirty="0" smtClean="0"/>
              <a:t>Emergency Technology </a:t>
            </a:r>
            <a:endParaRPr lang="en-US" sz="2800" dirty="0"/>
          </a:p>
          <a:p>
            <a:pPr lvl="0" algn="ctr"/>
            <a:r>
              <a:rPr lang="en-US" sz="2800" dirty="0"/>
              <a:t>MTT  </a:t>
            </a:r>
          </a:p>
          <a:p>
            <a:pPr lvl="0" algn="ctr"/>
            <a:r>
              <a:rPr lang="en-US" sz="2800" dirty="0"/>
              <a:t>Manufacturing Tech</a:t>
            </a:r>
          </a:p>
          <a:p>
            <a:pPr lvl="0" algn="ctr"/>
            <a:r>
              <a:rPr lang="en-US" sz="2800" dirty="0"/>
              <a:t>Welding</a:t>
            </a:r>
          </a:p>
          <a:p>
            <a:pPr lvl="0" algn="ctr"/>
            <a:endParaRPr lang="en-US" sz="2800" dirty="0">
              <a:solidFill>
                <a:schemeClr val="bg1"/>
              </a:solidFill>
            </a:endParaRPr>
          </a:p>
        </p:txBody>
      </p:sp>
      <p:sp>
        <p:nvSpPr>
          <p:cNvPr id="3" name="Date Placeholder 2"/>
          <p:cNvSpPr>
            <a:spLocks noGrp="1"/>
          </p:cNvSpPr>
          <p:nvPr>
            <p:ph type="dt" sz="half" idx="10"/>
          </p:nvPr>
        </p:nvSpPr>
        <p:spPr/>
        <p:txBody>
          <a:bodyPr/>
          <a:lstStyle/>
          <a:p>
            <a:fld id="{1B660FEF-106F-45F7-8CCA-F3F240CE690E}"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25</a:t>
            </a:fld>
            <a:endParaRPr lang="en-US" dirty="0"/>
          </a:p>
        </p:txBody>
      </p:sp>
      <p:sp>
        <p:nvSpPr>
          <p:cNvPr id="7" name="Rectangle 6"/>
          <p:cNvSpPr/>
          <p:nvPr/>
        </p:nvSpPr>
        <p:spPr>
          <a:xfrm>
            <a:off x="9340175" y="5412525"/>
            <a:ext cx="2537041" cy="646331"/>
          </a:xfrm>
          <a:prstGeom prst="rect">
            <a:avLst/>
          </a:prstGeom>
        </p:spPr>
        <p:txBody>
          <a:bodyPr wrap="none">
            <a:spAutoFit/>
          </a:bodyPr>
          <a:lstStyle/>
          <a:p>
            <a:r>
              <a:rPr lang="en-US" sz="3600" dirty="0" smtClean="0"/>
              <a:t>2</a:t>
            </a:r>
            <a:r>
              <a:rPr lang="en-US" sz="3600" baseline="30000" dirty="0" smtClean="0"/>
              <a:t>nd</a:t>
            </a:r>
            <a:r>
              <a:rPr lang="en-US" sz="3600" dirty="0" smtClean="0"/>
              <a:t> Breakout</a:t>
            </a:r>
            <a:endParaRPr lang="en-US" sz="3600" dirty="0"/>
          </a:p>
        </p:txBody>
      </p:sp>
    </p:spTree>
    <p:extLst>
      <p:ext uri="{BB962C8B-B14F-4D97-AF65-F5344CB8AC3E}">
        <p14:creationId xmlns:p14="http://schemas.microsoft.com/office/powerpoint/2010/main" val="168753803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3E1CF7-3C4F-422A-A70E-39FCD6ED9B34}" type="datetime1">
              <a:rPr lang="en-US" smtClean="0"/>
              <a:t>8/7/2019</a:t>
            </a:fld>
            <a:endParaRPr lang="en-US" dirty="0"/>
          </a:p>
        </p:txBody>
      </p:sp>
      <p:sp>
        <p:nvSpPr>
          <p:cNvPr id="8" name="Footer Placeholder 7"/>
          <p:cNvSpPr>
            <a:spLocks noGrp="1"/>
          </p:cNvSpPr>
          <p:nvPr>
            <p:ph type="ftr" sz="quarter" idx="11"/>
          </p:nvPr>
        </p:nvSpPr>
        <p:spPr/>
        <p:txBody>
          <a:bodyPr/>
          <a:lstStyle/>
          <a:p>
            <a:r>
              <a:rPr lang="en-US" smtClean="0"/>
              <a:t>Guided Pathways</a:t>
            </a:r>
            <a:endParaRPr lang="en-US" dirty="0"/>
          </a:p>
        </p:txBody>
      </p:sp>
      <p:sp>
        <p:nvSpPr>
          <p:cNvPr id="10" name="Slide Number Placeholder 9"/>
          <p:cNvSpPr>
            <a:spLocks noGrp="1"/>
          </p:cNvSpPr>
          <p:nvPr>
            <p:ph type="sldNum" sz="quarter" idx="12"/>
          </p:nvPr>
        </p:nvSpPr>
        <p:spPr/>
        <p:txBody>
          <a:bodyPr/>
          <a:lstStyle/>
          <a:p>
            <a:fld id="{DF28FB93-0A08-4E7D-8E63-9EFA29F1E093}" type="slidenum">
              <a:rPr lang="en-US" smtClean="0"/>
              <a:pPr/>
              <a:t>26</a:t>
            </a:fld>
            <a:endParaRPr lang="en-US" dirty="0"/>
          </a:p>
        </p:txBody>
      </p:sp>
      <p:sp>
        <p:nvSpPr>
          <p:cNvPr id="11" name="Rectangle 10"/>
          <p:cNvSpPr/>
          <p:nvPr/>
        </p:nvSpPr>
        <p:spPr>
          <a:xfrm>
            <a:off x="3049587" y="644423"/>
            <a:ext cx="6096000" cy="5078313"/>
          </a:xfrm>
          <a:prstGeom prst="rect">
            <a:avLst/>
          </a:prstGeom>
        </p:spPr>
        <p:txBody>
          <a:bodyPr>
            <a:spAutoFit/>
          </a:bodyPr>
          <a:lstStyle/>
          <a:p>
            <a:pPr lvl="0" algn="ctr"/>
            <a:r>
              <a:rPr lang="en-US" sz="3600" dirty="0"/>
              <a:t>Art History</a:t>
            </a:r>
          </a:p>
          <a:p>
            <a:pPr lvl="0" algn="ctr"/>
            <a:r>
              <a:rPr lang="en-US" sz="3600" dirty="0"/>
              <a:t>Cosmetology</a:t>
            </a:r>
          </a:p>
          <a:p>
            <a:pPr lvl="0" algn="ctr"/>
            <a:r>
              <a:rPr lang="en-US" sz="3600" dirty="0"/>
              <a:t>Dance</a:t>
            </a:r>
          </a:p>
          <a:p>
            <a:pPr lvl="0" algn="ctr"/>
            <a:r>
              <a:rPr lang="en-US" sz="3600" dirty="0"/>
              <a:t>Fashion</a:t>
            </a:r>
          </a:p>
          <a:p>
            <a:pPr lvl="0" algn="ctr"/>
            <a:r>
              <a:rPr lang="en-US" sz="3600" dirty="0"/>
              <a:t>Film / Video</a:t>
            </a:r>
          </a:p>
          <a:p>
            <a:pPr lvl="0" algn="ctr"/>
            <a:r>
              <a:rPr lang="en-US" sz="3600" dirty="0"/>
              <a:t>Music</a:t>
            </a:r>
          </a:p>
          <a:p>
            <a:pPr lvl="0" algn="ctr"/>
            <a:r>
              <a:rPr lang="en-US" sz="3600" dirty="0"/>
              <a:t>Photography</a:t>
            </a:r>
          </a:p>
          <a:p>
            <a:pPr lvl="0" algn="ctr"/>
            <a:r>
              <a:rPr lang="en-US" sz="3600" dirty="0"/>
              <a:t>Studio Art</a:t>
            </a:r>
          </a:p>
          <a:p>
            <a:pPr lvl="0" algn="ctr"/>
            <a:r>
              <a:rPr lang="en-US" sz="3600" dirty="0"/>
              <a:t>Theater</a:t>
            </a:r>
          </a:p>
        </p:txBody>
      </p:sp>
      <p:sp>
        <p:nvSpPr>
          <p:cNvPr id="6" name="Rectangle 5"/>
          <p:cNvSpPr/>
          <p:nvPr/>
        </p:nvSpPr>
        <p:spPr>
          <a:xfrm>
            <a:off x="9340175" y="5412525"/>
            <a:ext cx="2537041" cy="646331"/>
          </a:xfrm>
          <a:prstGeom prst="rect">
            <a:avLst/>
          </a:prstGeom>
        </p:spPr>
        <p:txBody>
          <a:bodyPr wrap="none">
            <a:spAutoFit/>
          </a:bodyPr>
          <a:lstStyle/>
          <a:p>
            <a:r>
              <a:rPr lang="en-US" sz="3600" dirty="0" smtClean="0"/>
              <a:t>2</a:t>
            </a:r>
            <a:r>
              <a:rPr lang="en-US" sz="3600" baseline="30000" dirty="0" smtClean="0"/>
              <a:t>nd</a:t>
            </a:r>
            <a:r>
              <a:rPr lang="en-US" sz="3600" dirty="0" smtClean="0"/>
              <a:t> Breakout</a:t>
            </a:r>
            <a:endParaRPr lang="en-US" sz="3600" dirty="0"/>
          </a:p>
        </p:txBody>
      </p:sp>
    </p:spTree>
    <p:extLst>
      <p:ext uri="{BB962C8B-B14F-4D97-AF65-F5344CB8AC3E}">
        <p14:creationId xmlns:p14="http://schemas.microsoft.com/office/powerpoint/2010/main" val="27468048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3B594-6ADF-4124-9392-866A19544E97}" type="datetime1">
              <a:rPr lang="en-US" smtClean="0"/>
              <a:t>8/7/2019</a:t>
            </a:fld>
            <a:endParaRPr lang="en-US" dirty="0"/>
          </a:p>
        </p:txBody>
      </p:sp>
      <p:sp>
        <p:nvSpPr>
          <p:cNvPr id="3" name="Footer Placeholder 2"/>
          <p:cNvSpPr>
            <a:spLocks noGrp="1"/>
          </p:cNvSpPr>
          <p:nvPr>
            <p:ph type="ftr" sz="quarter" idx="11"/>
          </p:nvPr>
        </p:nvSpPr>
        <p:spPr/>
        <p:txBody>
          <a:bodyPr/>
          <a:lstStyle/>
          <a:p>
            <a:r>
              <a:rPr lang="en-US" smtClean="0"/>
              <a:t>Guided Pathways</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27</a:t>
            </a:fld>
            <a:endParaRPr lang="en-US" dirty="0"/>
          </a:p>
        </p:txBody>
      </p:sp>
      <p:pic>
        <p:nvPicPr>
          <p:cNvPr id="5" name="Picture 4"/>
          <p:cNvPicPr>
            <a:picLocks noChangeAspect="1"/>
          </p:cNvPicPr>
          <p:nvPr/>
        </p:nvPicPr>
        <p:blipFill>
          <a:blip r:embed="rId3"/>
          <a:stretch>
            <a:fillRect/>
          </a:stretch>
        </p:blipFill>
        <p:spPr>
          <a:xfrm>
            <a:off x="2791326" y="0"/>
            <a:ext cx="6444552" cy="6208295"/>
          </a:xfrm>
          <a:prstGeom prst="rect">
            <a:avLst/>
          </a:prstGeom>
        </p:spPr>
      </p:pic>
    </p:spTree>
    <p:extLst>
      <p:ext uri="{BB962C8B-B14F-4D97-AF65-F5344CB8AC3E}">
        <p14:creationId xmlns:p14="http://schemas.microsoft.com/office/powerpoint/2010/main" val="32308259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us in implementing Guided Pathways! </a:t>
            </a:r>
            <a:endParaRPr lang="en-US" dirty="0"/>
          </a:p>
        </p:txBody>
      </p:sp>
      <p:sp>
        <p:nvSpPr>
          <p:cNvPr id="3" name="Content Placeholder 2"/>
          <p:cNvSpPr>
            <a:spLocks noGrp="1"/>
          </p:cNvSpPr>
          <p:nvPr>
            <p:ph idx="1"/>
          </p:nvPr>
        </p:nvSpPr>
        <p:spPr/>
        <p:txBody>
          <a:bodyPr>
            <a:normAutofit/>
          </a:bodyPr>
          <a:lstStyle/>
          <a:p>
            <a:r>
              <a:rPr lang="en-US" sz="2800" dirty="0" smtClean="0"/>
              <a:t>Come to today’s breakout sessions:</a:t>
            </a:r>
          </a:p>
          <a:p>
            <a:pPr lvl="1"/>
            <a:r>
              <a:rPr lang="en-US" sz="2800" dirty="0" smtClean="0"/>
              <a:t>First session:  “Pink,” “Blue,” “Green,” “Grey” meta-majors</a:t>
            </a:r>
          </a:p>
          <a:p>
            <a:pPr lvl="1"/>
            <a:r>
              <a:rPr lang="en-US" sz="2800" dirty="0" smtClean="0"/>
              <a:t>Second Session:  “Orange,” “Yellow,” “Purple” meta-majors</a:t>
            </a:r>
          </a:p>
          <a:p>
            <a:r>
              <a:rPr lang="en-US" sz="2800" dirty="0" smtClean="0"/>
              <a:t>Consider </a:t>
            </a:r>
            <a:r>
              <a:rPr lang="en-US" sz="2800" dirty="0"/>
              <a:t>joining a meta-major success team</a:t>
            </a:r>
          </a:p>
          <a:p>
            <a:pPr lvl="1"/>
            <a:r>
              <a:rPr lang="en-US" sz="2800" dirty="0"/>
              <a:t>Think about possible barriers to student success</a:t>
            </a:r>
          </a:p>
          <a:p>
            <a:pPr lvl="1"/>
            <a:r>
              <a:rPr lang="en-US" sz="2800" dirty="0" smtClean="0"/>
              <a:t>Identify opportunities for linked courses / learning communities</a:t>
            </a:r>
          </a:p>
          <a:p>
            <a:pPr lvl="1"/>
            <a:r>
              <a:rPr lang="en-US" sz="2800" dirty="0" smtClean="0"/>
              <a:t>Brainstorm ways to engage and help students</a:t>
            </a:r>
          </a:p>
          <a:p>
            <a:pPr marL="457200" lvl="1" indent="0">
              <a:buNone/>
            </a:pPr>
            <a:endParaRPr lang="en-US" dirty="0" smtClean="0"/>
          </a:p>
          <a:p>
            <a:pPr lvl="1"/>
            <a:endParaRPr lang="en-US" dirty="0"/>
          </a:p>
        </p:txBody>
      </p:sp>
      <p:sp>
        <p:nvSpPr>
          <p:cNvPr id="4" name="Date Placeholder 3"/>
          <p:cNvSpPr>
            <a:spLocks noGrp="1"/>
          </p:cNvSpPr>
          <p:nvPr>
            <p:ph type="dt" sz="half" idx="10"/>
          </p:nvPr>
        </p:nvSpPr>
        <p:spPr/>
        <p:txBody>
          <a:bodyPr/>
          <a:lstStyle/>
          <a:p>
            <a:fld id="{5165E9B9-BD80-4E6D-B8D9-7F5B2187C0BD}"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28</a:t>
            </a:fld>
            <a:endParaRPr lang="en-US" dirty="0"/>
          </a:p>
        </p:txBody>
      </p:sp>
    </p:spTree>
    <p:extLst>
      <p:ext uri="{BB962C8B-B14F-4D97-AF65-F5344CB8AC3E}">
        <p14:creationId xmlns:p14="http://schemas.microsoft.com/office/powerpoint/2010/main" val="205062068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us in implementing Guided Pathways! </a:t>
            </a:r>
            <a:endParaRPr lang="en-US" dirty="0"/>
          </a:p>
        </p:txBody>
      </p:sp>
      <p:sp>
        <p:nvSpPr>
          <p:cNvPr id="3" name="Content Placeholder 2"/>
          <p:cNvSpPr>
            <a:spLocks noGrp="1"/>
          </p:cNvSpPr>
          <p:nvPr>
            <p:ph idx="1"/>
          </p:nvPr>
        </p:nvSpPr>
        <p:spPr/>
        <p:txBody>
          <a:bodyPr>
            <a:normAutofit/>
          </a:bodyPr>
          <a:lstStyle/>
          <a:p>
            <a:r>
              <a:rPr lang="en-US" sz="2800" dirty="0" smtClean="0"/>
              <a:t>Use your “Student Engagement Toolbox”: ECC Connect and Canvas </a:t>
            </a:r>
          </a:p>
          <a:p>
            <a:pPr lvl="1"/>
            <a:r>
              <a:rPr lang="en-US" sz="2800" dirty="0" smtClean="0"/>
              <a:t>“Student Engagement Toolbox” Incentive program (see flyer)</a:t>
            </a:r>
          </a:p>
          <a:p>
            <a:pPr lvl="2"/>
            <a:r>
              <a:rPr lang="en-US" sz="2800" u="sng" dirty="0" smtClean="0"/>
              <a:t>Instructional</a:t>
            </a:r>
            <a:r>
              <a:rPr lang="en-US" sz="2800" dirty="0" smtClean="0"/>
              <a:t>: Take attendance and keep grades in Canvas; send progress reports in ECC Connect</a:t>
            </a:r>
          </a:p>
          <a:p>
            <a:pPr lvl="2"/>
            <a:r>
              <a:rPr lang="en-US" sz="2800" u="sng" dirty="0" smtClean="0"/>
              <a:t>Counseling</a:t>
            </a:r>
            <a:r>
              <a:rPr lang="en-US" sz="2800" dirty="0" smtClean="0"/>
              <a:t>:  Create Ed Plans  and respond to flags raised by instructors in ECC </a:t>
            </a:r>
            <a:r>
              <a:rPr lang="en-US" sz="2800" dirty="0" smtClean="0"/>
              <a:t>Connect</a:t>
            </a:r>
          </a:p>
          <a:p>
            <a:pPr lvl="2"/>
            <a:r>
              <a:rPr lang="en-US" sz="2800" dirty="0" smtClean="0"/>
              <a:t>Earn $100 for fulfilling these requirements! </a:t>
            </a:r>
            <a:endParaRPr lang="en-US" sz="2800" dirty="0" smtClean="0"/>
          </a:p>
          <a:p>
            <a:pPr lvl="1"/>
            <a:r>
              <a:rPr lang="en-US" sz="2800" dirty="0" smtClean="0"/>
              <a:t>Attend “Student Engagement Toolbox” Incentive Program Info Session TODAY!</a:t>
            </a:r>
          </a:p>
          <a:p>
            <a:pPr lvl="1"/>
            <a:endParaRPr lang="en-US" sz="2800" dirty="0" smtClean="0"/>
          </a:p>
          <a:p>
            <a:pPr lvl="1"/>
            <a:endParaRPr lang="en-US" dirty="0"/>
          </a:p>
        </p:txBody>
      </p:sp>
      <p:sp>
        <p:nvSpPr>
          <p:cNvPr id="4" name="Date Placeholder 3"/>
          <p:cNvSpPr>
            <a:spLocks noGrp="1"/>
          </p:cNvSpPr>
          <p:nvPr>
            <p:ph type="dt" sz="half" idx="10"/>
          </p:nvPr>
        </p:nvSpPr>
        <p:spPr/>
        <p:txBody>
          <a:bodyPr/>
          <a:lstStyle/>
          <a:p>
            <a:fld id="{F52CA999-49DC-4B9F-90E4-A0425D958FBB}"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29</a:t>
            </a:fld>
            <a:endParaRPr lang="en-US" dirty="0"/>
          </a:p>
        </p:txBody>
      </p:sp>
    </p:spTree>
    <p:extLst>
      <p:ext uri="{BB962C8B-B14F-4D97-AF65-F5344CB8AC3E}">
        <p14:creationId xmlns:p14="http://schemas.microsoft.com/office/powerpoint/2010/main" val="218660194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5495" y="542364"/>
            <a:ext cx="6285119" cy="3539430"/>
          </a:xfrm>
          <a:prstGeom prst="rect">
            <a:avLst/>
          </a:prstGeom>
          <a:noFill/>
        </p:spPr>
        <p:txBody>
          <a:bodyPr wrap="none" rtlCol="0">
            <a:spAutoFit/>
          </a:bodyPr>
          <a:lstStyle/>
          <a:p>
            <a:r>
              <a:rPr lang="en-US" sz="3200" dirty="0"/>
              <a:t>Cheyenne Grimes</a:t>
            </a:r>
            <a:br>
              <a:rPr lang="en-US" sz="3200" dirty="0"/>
            </a:br>
            <a:r>
              <a:rPr lang="en-US" sz="3200" dirty="0"/>
              <a:t>Student Leadership Institute </a:t>
            </a:r>
            <a:r>
              <a:rPr lang="en-US" sz="3200" dirty="0" smtClean="0"/>
              <a:t>Alumna</a:t>
            </a:r>
            <a:r>
              <a:rPr lang="en-US" sz="3200" dirty="0"/>
              <a:t/>
            </a:r>
            <a:br>
              <a:rPr lang="en-US" sz="3200" dirty="0"/>
            </a:br>
            <a:r>
              <a:rPr lang="en-US" sz="3200" dirty="0"/>
              <a:t>Major: Psychology </a:t>
            </a:r>
          </a:p>
          <a:p>
            <a:r>
              <a:rPr lang="en-US" sz="3200" dirty="0"/>
              <a:t>Transfer goals:  UCLA, SDSU</a:t>
            </a:r>
            <a:br>
              <a:rPr lang="en-US" sz="3200" dirty="0"/>
            </a:br>
            <a:r>
              <a:rPr lang="en-US" sz="3200" dirty="0"/>
              <a:t>Graduates Spring 2020</a:t>
            </a:r>
          </a:p>
          <a:p>
            <a:r>
              <a:rPr lang="en-US" sz="3200" dirty="0"/>
              <a:t/>
            </a:r>
            <a:br>
              <a:rPr lang="en-US" sz="3200" dirty="0"/>
            </a:br>
            <a:endParaRPr lang="en-US" sz="3200" dirty="0"/>
          </a:p>
        </p:txBody>
      </p:sp>
      <p:sp>
        <p:nvSpPr>
          <p:cNvPr id="6" name="TextBox 5"/>
          <p:cNvSpPr txBox="1"/>
          <p:nvPr/>
        </p:nvSpPr>
        <p:spPr>
          <a:xfrm>
            <a:off x="5832943" y="3613666"/>
            <a:ext cx="5007006" cy="1938992"/>
          </a:xfrm>
          <a:prstGeom prst="rect">
            <a:avLst/>
          </a:prstGeom>
          <a:noFill/>
        </p:spPr>
        <p:txBody>
          <a:bodyPr wrap="square" rtlCol="0">
            <a:spAutoFit/>
          </a:bodyPr>
          <a:lstStyle/>
          <a:p>
            <a:r>
              <a:rPr lang="en-US" sz="2400" i="1" dirty="0" smtClean="0"/>
              <a:t>“</a:t>
            </a:r>
            <a:r>
              <a:rPr lang="en-US" sz="2400" i="1" dirty="0"/>
              <a:t>Imagine a community college where we students know exactly which professions are possible with each major, as well as how much </a:t>
            </a:r>
            <a:r>
              <a:rPr lang="en-US" sz="2400" i="1" dirty="0" smtClean="0"/>
              <a:t>we can expect to make.”</a:t>
            </a:r>
            <a:r>
              <a:rPr lang="en-US" sz="2400" dirty="0" smtClean="0"/>
              <a:t> </a:t>
            </a:r>
            <a:endParaRPr lang="en-US" sz="2400" dirty="0"/>
          </a:p>
        </p:txBody>
      </p:sp>
      <p:sp>
        <p:nvSpPr>
          <p:cNvPr id="5" name="Footer Placeholder 5"/>
          <p:cNvSpPr>
            <a:spLocks noGrp="1"/>
          </p:cNvSpPr>
          <p:nvPr>
            <p:ph type="ftr" sz="quarter" idx="11"/>
          </p:nvPr>
        </p:nvSpPr>
        <p:spPr>
          <a:xfrm>
            <a:off x="3681273" y="6485206"/>
            <a:ext cx="3617103" cy="365125"/>
          </a:xfrm>
        </p:spPr>
        <p:txBody>
          <a:bodyPr/>
          <a:lstStyle/>
          <a:p>
            <a:r>
              <a:rPr lang="en-US" dirty="0" smtClean="0"/>
              <a:t>Guided Pathways</a:t>
            </a:r>
            <a:endParaRPr lang="en-US" dirty="0"/>
          </a:p>
        </p:txBody>
      </p:sp>
      <p:sp>
        <p:nvSpPr>
          <p:cNvPr id="2" name="Date Placeholder 1"/>
          <p:cNvSpPr>
            <a:spLocks noGrp="1"/>
          </p:cNvSpPr>
          <p:nvPr>
            <p:ph type="dt" sz="half" idx="10"/>
          </p:nvPr>
        </p:nvSpPr>
        <p:spPr/>
        <p:txBody>
          <a:bodyPr/>
          <a:lstStyle/>
          <a:p>
            <a:fld id="{FDA60D15-FB76-460B-9BC0-1010F910411B}" type="datetime1">
              <a:rPr lang="en-US" smtClean="0"/>
              <a:t>8/7/2019</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3</a:t>
            </a:fld>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sp>
        <p:nvSpPr>
          <p:cNvPr id="9" name="Rectangle 8"/>
          <p:cNvSpPr/>
          <p:nvPr/>
        </p:nvSpPr>
        <p:spPr>
          <a:xfrm>
            <a:off x="5977217" y="3244334"/>
            <a:ext cx="237566" cy="369332"/>
          </a:xfrm>
          <a:prstGeom prst="rect">
            <a:avLst/>
          </a:prstGeom>
        </p:spPr>
        <p:txBody>
          <a:bodyPr wrap="none">
            <a:spAutoFit/>
          </a:bodyPr>
          <a:lstStyle/>
          <a:p>
            <a:r>
              <a:rPr lang="en-US" dirty="0"/>
              <a:t> </a:t>
            </a:r>
          </a:p>
        </p:txBody>
      </p:sp>
      <p:sp>
        <p:nvSpPr>
          <p:cNvPr id="10" name="Rectangle 9"/>
          <p:cNvSpPr/>
          <p:nvPr/>
        </p:nvSpPr>
        <p:spPr>
          <a:xfrm>
            <a:off x="5977217" y="3244334"/>
            <a:ext cx="237566" cy="369332"/>
          </a:xfrm>
          <a:prstGeom prst="rect">
            <a:avLst/>
          </a:prstGeom>
        </p:spPr>
        <p:txBody>
          <a:bodyPr wrap="none">
            <a:spAutoFit/>
          </a:bodyPr>
          <a:lstStyle/>
          <a:p>
            <a:r>
              <a:rPr lang="en-US" dirty="0"/>
              <a:t> </a:t>
            </a:r>
          </a:p>
        </p:txBody>
      </p:sp>
      <p:pic>
        <p:nvPicPr>
          <p:cNvPr id="1026" name="Picture 2" descr="https://lh6.googleusercontent.com/5wEH9200drJx4vR8egOCMbGHGdIKgdkewdpUdy7zXa-mtHzeo4-aPTemomjhUpdkwRduWYAs1ZupVDGf_Wktd9OFQPOacJHUNr-eNONowGQbcTqte_xfneVij9d4E-R_VuIan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776556"/>
            <a:ext cx="3417872" cy="493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47194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dena maloney el camino col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dena maloney el camino colle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Dr. Dena Mal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12738"/>
            <a:ext cx="3895725" cy="58435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7219" y="1384917"/>
            <a:ext cx="4934621" cy="1077218"/>
          </a:xfrm>
          <a:prstGeom prst="rect">
            <a:avLst/>
          </a:prstGeom>
          <a:noFill/>
        </p:spPr>
        <p:txBody>
          <a:bodyPr wrap="none" rtlCol="0">
            <a:spAutoFit/>
          </a:bodyPr>
          <a:lstStyle/>
          <a:p>
            <a:r>
              <a:rPr lang="en-US" sz="3200" dirty="0" smtClean="0"/>
              <a:t>Dr. Dena Maloney</a:t>
            </a:r>
          </a:p>
          <a:p>
            <a:r>
              <a:rPr lang="en-US" sz="3200" dirty="0" smtClean="0"/>
              <a:t>President, El Camino College</a:t>
            </a:r>
            <a:endParaRPr lang="en-US" sz="3200" dirty="0"/>
          </a:p>
        </p:txBody>
      </p:sp>
      <p:sp>
        <p:nvSpPr>
          <p:cNvPr id="7" name="TextBox 6"/>
          <p:cNvSpPr txBox="1"/>
          <p:nvPr/>
        </p:nvSpPr>
        <p:spPr>
          <a:xfrm>
            <a:off x="5502306" y="3522015"/>
            <a:ext cx="6268832" cy="1200329"/>
          </a:xfrm>
          <a:prstGeom prst="rect">
            <a:avLst/>
          </a:prstGeom>
          <a:noFill/>
        </p:spPr>
        <p:txBody>
          <a:bodyPr wrap="none" rtlCol="0">
            <a:spAutoFit/>
          </a:bodyPr>
          <a:lstStyle/>
          <a:p>
            <a:r>
              <a:rPr lang="en-US" sz="2400" dirty="0" smtClean="0"/>
              <a:t>“</a:t>
            </a:r>
            <a:r>
              <a:rPr lang="en-US" sz="2400" i="1" dirty="0" smtClean="0"/>
              <a:t>Imagine El Camino College, which has</a:t>
            </a:r>
          </a:p>
          <a:p>
            <a:r>
              <a:rPr lang="en-US" sz="2400" i="1" dirty="0" smtClean="0"/>
              <a:t>embraced the pillars of Guided Pathways to send</a:t>
            </a:r>
          </a:p>
          <a:p>
            <a:r>
              <a:rPr lang="en-US" sz="2400" i="1" dirty="0" smtClean="0"/>
              <a:t>students on a clear path to success.”</a:t>
            </a:r>
            <a:endParaRPr lang="en-US" sz="2400" dirty="0"/>
          </a:p>
        </p:txBody>
      </p:sp>
      <p:sp>
        <p:nvSpPr>
          <p:cNvPr id="4" name="Date Placeholder 3"/>
          <p:cNvSpPr>
            <a:spLocks noGrp="1"/>
          </p:cNvSpPr>
          <p:nvPr>
            <p:ph type="dt" sz="half" idx="10"/>
          </p:nvPr>
        </p:nvSpPr>
        <p:spPr/>
        <p:txBody>
          <a:bodyPr/>
          <a:lstStyle/>
          <a:p>
            <a:fld id="{F8E64DDC-B44C-4607-9530-A309C74F5543}"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30</a:t>
            </a:fld>
            <a:endParaRPr lang="en-US" dirty="0"/>
          </a:p>
        </p:txBody>
      </p:sp>
    </p:spTree>
    <p:extLst>
      <p:ext uri="{BB962C8B-B14F-4D97-AF65-F5344CB8AC3E}">
        <p14:creationId xmlns:p14="http://schemas.microsoft.com/office/powerpoint/2010/main" val="25101763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9824" y="778635"/>
            <a:ext cx="6285119" cy="3539430"/>
          </a:xfrm>
          <a:prstGeom prst="rect">
            <a:avLst/>
          </a:prstGeom>
          <a:noFill/>
        </p:spPr>
        <p:txBody>
          <a:bodyPr wrap="none" rtlCol="0">
            <a:spAutoFit/>
          </a:bodyPr>
          <a:lstStyle/>
          <a:p>
            <a:r>
              <a:rPr lang="en-US" sz="3200" dirty="0"/>
              <a:t>Frida </a:t>
            </a:r>
            <a:r>
              <a:rPr lang="en-US" sz="3200" dirty="0" err="1"/>
              <a:t>Linero</a:t>
            </a:r>
            <a:r>
              <a:rPr lang="en-US" sz="3200" dirty="0"/>
              <a:t/>
            </a:r>
            <a:br>
              <a:rPr lang="en-US" sz="3200" dirty="0"/>
            </a:br>
            <a:r>
              <a:rPr lang="en-US" sz="3200" dirty="0"/>
              <a:t>Student Leadership Institute </a:t>
            </a:r>
            <a:r>
              <a:rPr lang="en-US" sz="3200" dirty="0" smtClean="0"/>
              <a:t>Alumna</a:t>
            </a:r>
            <a:r>
              <a:rPr lang="en-US" sz="3200" dirty="0"/>
              <a:t/>
            </a:r>
            <a:br>
              <a:rPr lang="en-US" sz="3200" dirty="0"/>
            </a:br>
            <a:r>
              <a:rPr lang="en-US" sz="3200" dirty="0"/>
              <a:t>Major: Business Administration </a:t>
            </a:r>
          </a:p>
          <a:p>
            <a:r>
              <a:rPr lang="en-US" sz="3200" dirty="0"/>
              <a:t>Transfer goals:  LMU, USC, UCR</a:t>
            </a:r>
            <a:br>
              <a:rPr lang="en-US" sz="3200" dirty="0"/>
            </a:br>
            <a:r>
              <a:rPr lang="en-US" sz="3200" dirty="0"/>
              <a:t>Graduates Spring 2020</a:t>
            </a:r>
          </a:p>
          <a:p>
            <a:r>
              <a:rPr lang="en-US" sz="3200" dirty="0"/>
              <a:t/>
            </a:r>
            <a:br>
              <a:rPr lang="en-US" sz="3200" dirty="0"/>
            </a:br>
            <a:endParaRPr lang="en-US" sz="3200" dirty="0"/>
          </a:p>
        </p:txBody>
      </p:sp>
      <p:sp>
        <p:nvSpPr>
          <p:cNvPr id="6" name="TextBox 5"/>
          <p:cNvSpPr txBox="1"/>
          <p:nvPr/>
        </p:nvSpPr>
        <p:spPr>
          <a:xfrm>
            <a:off x="5613086" y="3922645"/>
            <a:ext cx="4943384" cy="2308324"/>
          </a:xfrm>
          <a:prstGeom prst="rect">
            <a:avLst/>
          </a:prstGeom>
          <a:noFill/>
        </p:spPr>
        <p:txBody>
          <a:bodyPr wrap="square" rtlCol="0">
            <a:spAutoFit/>
          </a:bodyPr>
          <a:lstStyle/>
          <a:p>
            <a:r>
              <a:rPr lang="en-US" sz="2400" i="1" dirty="0" smtClean="0"/>
              <a:t>“Imagine </a:t>
            </a:r>
            <a:r>
              <a:rPr lang="en-US" sz="2400" i="1" dirty="0"/>
              <a:t>a community college where we students know exactly which courses to take each semester to complete our educational goal.”</a:t>
            </a:r>
            <a:endParaRPr lang="en-US" sz="2400" dirty="0"/>
          </a:p>
          <a:p>
            <a:r>
              <a:rPr lang="en-US" sz="2400" dirty="0"/>
              <a:t/>
            </a:r>
            <a:br>
              <a:rPr lang="en-US" sz="2400" dirty="0"/>
            </a:br>
            <a:r>
              <a:rPr lang="en-US" sz="2400" dirty="0" smtClean="0"/>
              <a:t> </a:t>
            </a:r>
            <a:endParaRPr lang="en-US" sz="2400" dirty="0"/>
          </a:p>
        </p:txBody>
      </p:sp>
      <p:sp>
        <p:nvSpPr>
          <p:cNvPr id="5" name="Footer Placeholder 5"/>
          <p:cNvSpPr>
            <a:spLocks noGrp="1"/>
          </p:cNvSpPr>
          <p:nvPr>
            <p:ph type="ftr" sz="quarter" idx="11"/>
          </p:nvPr>
        </p:nvSpPr>
        <p:spPr>
          <a:xfrm>
            <a:off x="3681273" y="6485206"/>
            <a:ext cx="3617103" cy="365125"/>
          </a:xfrm>
        </p:spPr>
        <p:txBody>
          <a:bodyPr/>
          <a:lstStyle/>
          <a:p>
            <a:r>
              <a:rPr lang="en-US" dirty="0" smtClean="0"/>
              <a:t>Guided Pathways</a:t>
            </a:r>
            <a:endParaRPr lang="en-US" dirty="0"/>
          </a:p>
        </p:txBody>
      </p:sp>
      <p:sp>
        <p:nvSpPr>
          <p:cNvPr id="2" name="Date Placeholder 1"/>
          <p:cNvSpPr>
            <a:spLocks noGrp="1"/>
          </p:cNvSpPr>
          <p:nvPr>
            <p:ph type="dt" sz="half" idx="10"/>
          </p:nvPr>
        </p:nvSpPr>
        <p:spPr/>
        <p:txBody>
          <a:bodyPr/>
          <a:lstStyle/>
          <a:p>
            <a:fld id="{FDA60D15-FB76-460B-9BC0-1010F910411B}" type="datetime1">
              <a:rPr lang="en-US" smtClean="0"/>
              <a:t>8/7/2019</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4</a:t>
            </a:fld>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sp>
        <p:nvSpPr>
          <p:cNvPr id="9" name="Rectangle 8"/>
          <p:cNvSpPr/>
          <p:nvPr/>
        </p:nvSpPr>
        <p:spPr>
          <a:xfrm>
            <a:off x="5977217" y="3244334"/>
            <a:ext cx="237566" cy="369332"/>
          </a:xfrm>
          <a:prstGeom prst="rect">
            <a:avLst/>
          </a:prstGeom>
        </p:spPr>
        <p:txBody>
          <a:bodyPr wrap="none">
            <a:spAutoFit/>
          </a:bodyPr>
          <a:lstStyle/>
          <a:p>
            <a:r>
              <a:rPr lang="en-US" dirty="0"/>
              <a:t> </a:t>
            </a:r>
          </a:p>
        </p:txBody>
      </p:sp>
      <p:sp>
        <p:nvSpPr>
          <p:cNvPr id="10" name="Rectangle 9"/>
          <p:cNvSpPr/>
          <p:nvPr/>
        </p:nvSpPr>
        <p:spPr>
          <a:xfrm>
            <a:off x="5977217" y="3244334"/>
            <a:ext cx="237566" cy="369332"/>
          </a:xfrm>
          <a:prstGeom prst="rect">
            <a:avLst/>
          </a:prstGeom>
        </p:spPr>
        <p:txBody>
          <a:bodyPr wrap="none">
            <a:spAutoFit/>
          </a:bodyPr>
          <a:lstStyle/>
          <a:p>
            <a:r>
              <a:rPr lang="en-US" dirty="0"/>
              <a:t> </a:t>
            </a:r>
          </a:p>
        </p:txBody>
      </p:sp>
      <p:pic>
        <p:nvPicPr>
          <p:cNvPr id="2050" name="Picture 2" descr="https://lh5.googleusercontent.com/wZno5lFxZa-bhGYBMKZt4EDQ3zaFjDbiDzCtjFeeY862-RRMNsWwrivEIbCmZtnidrUblM_KwdRPFr30-XahUpcppnj7C05ObfQ3XrzCw4NsyXstpwDJaExbhEs13W3I7v_wI4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848" y="819858"/>
            <a:ext cx="2987285" cy="448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51650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9802" y="4505655"/>
            <a:ext cx="6096000" cy="1569660"/>
          </a:xfrm>
          <a:prstGeom prst="rect">
            <a:avLst/>
          </a:prstGeom>
        </p:spPr>
        <p:txBody>
          <a:bodyPr>
            <a:spAutoFit/>
          </a:bodyPr>
          <a:lstStyle/>
          <a:p>
            <a:r>
              <a:rPr lang="en-US" sz="2400" i="1" dirty="0" smtClean="0"/>
              <a:t>“Imagine a community college where instructional faculty, </a:t>
            </a:r>
            <a:r>
              <a:rPr lang="en-US" sz="2400" i="1" dirty="0"/>
              <a:t>counseling </a:t>
            </a:r>
            <a:r>
              <a:rPr lang="en-US" sz="2400" i="1" dirty="0" smtClean="0"/>
              <a:t>faculty, staff and administrators </a:t>
            </a:r>
            <a:r>
              <a:rPr lang="en-US" sz="2400" i="1" dirty="0"/>
              <a:t>work together to ensure student success</a:t>
            </a:r>
            <a:r>
              <a:rPr lang="en-US" sz="2400" i="1" dirty="0" smtClean="0"/>
              <a:t>.”</a:t>
            </a:r>
            <a:endParaRPr lang="en-US" sz="2400" i="1" dirty="0"/>
          </a:p>
        </p:txBody>
      </p:sp>
      <p:sp>
        <p:nvSpPr>
          <p:cNvPr id="3" name="TextBox 2"/>
          <p:cNvSpPr txBox="1"/>
          <p:nvPr/>
        </p:nvSpPr>
        <p:spPr>
          <a:xfrm>
            <a:off x="5599802" y="1074198"/>
            <a:ext cx="5999399" cy="3046988"/>
          </a:xfrm>
          <a:prstGeom prst="rect">
            <a:avLst/>
          </a:prstGeom>
          <a:noFill/>
        </p:spPr>
        <p:txBody>
          <a:bodyPr wrap="none" rtlCol="0">
            <a:spAutoFit/>
          </a:bodyPr>
          <a:lstStyle/>
          <a:p>
            <a:r>
              <a:rPr lang="en-US" sz="2400" dirty="0" smtClean="0"/>
              <a:t>Maria Garcia</a:t>
            </a:r>
          </a:p>
          <a:p>
            <a:r>
              <a:rPr lang="en-US" sz="2400" dirty="0" smtClean="0"/>
              <a:t>EOPS Counselor, Guided Pathways Coordinator</a:t>
            </a:r>
          </a:p>
          <a:p>
            <a:endParaRPr lang="en-US" sz="2400" dirty="0"/>
          </a:p>
          <a:p>
            <a:r>
              <a:rPr lang="en-US" sz="2400" dirty="0" smtClean="0"/>
              <a:t>Janice Pon-Ishikawa, </a:t>
            </a:r>
          </a:p>
          <a:p>
            <a:r>
              <a:rPr lang="en-US" sz="2400" dirty="0" smtClean="0"/>
              <a:t>Counselor, Guided Pathways Coordinator</a:t>
            </a:r>
          </a:p>
          <a:p>
            <a:endParaRPr lang="en-US" sz="2400" dirty="0"/>
          </a:p>
          <a:p>
            <a:r>
              <a:rPr lang="en-US" sz="2400" dirty="0" smtClean="0"/>
              <a:t>Jenny Simon</a:t>
            </a:r>
          </a:p>
          <a:p>
            <a:r>
              <a:rPr lang="en-US" sz="2400" dirty="0" smtClean="0"/>
              <a:t>ESL Faculty, Guided Pathways Coordinator</a:t>
            </a:r>
          </a:p>
        </p:txBody>
      </p:sp>
      <p:sp>
        <p:nvSpPr>
          <p:cNvPr id="4" name="Date Placeholder 3"/>
          <p:cNvSpPr>
            <a:spLocks noGrp="1"/>
          </p:cNvSpPr>
          <p:nvPr>
            <p:ph type="dt" sz="half" idx="10"/>
          </p:nvPr>
        </p:nvSpPr>
        <p:spPr/>
        <p:txBody>
          <a:bodyPr/>
          <a:lstStyle/>
          <a:p>
            <a:fld id="{AE437FFB-720E-4C3A-846D-5EB682DF25A0}"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 y="1300848"/>
            <a:ext cx="5300133" cy="2820338"/>
          </a:xfrm>
          <a:prstGeom prst="rect">
            <a:avLst/>
          </a:prstGeom>
        </p:spPr>
      </p:pic>
    </p:spTree>
    <p:extLst>
      <p:ext uri="{BB962C8B-B14F-4D97-AF65-F5344CB8AC3E}">
        <p14:creationId xmlns:p14="http://schemas.microsoft.com/office/powerpoint/2010/main" val="345104690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8131" y="4149357"/>
            <a:ext cx="4688946" cy="2492990"/>
          </a:xfrm>
          <a:prstGeom prst="rect">
            <a:avLst/>
          </a:prstGeom>
        </p:spPr>
        <p:txBody>
          <a:bodyPr wrap="square">
            <a:spAutoFit/>
          </a:bodyPr>
          <a:lstStyle/>
          <a:p>
            <a:pPr lvl="1"/>
            <a:r>
              <a:rPr lang="en-US" sz="2400" i="1" dirty="0" smtClean="0"/>
              <a:t>“Imagine </a:t>
            </a:r>
            <a:r>
              <a:rPr lang="en-US" sz="2400" i="1" dirty="0"/>
              <a:t>a community college </a:t>
            </a:r>
            <a:r>
              <a:rPr lang="en-US" sz="2400" i="1" dirty="0" smtClean="0"/>
              <a:t>where we students </a:t>
            </a:r>
            <a:r>
              <a:rPr lang="en-US" sz="2400" i="1" dirty="0"/>
              <a:t>accumulate fewer unnecessary units when completing degrees and certificates</a:t>
            </a:r>
            <a:r>
              <a:rPr lang="en-US" sz="2400" i="1" dirty="0" smtClean="0"/>
              <a:t>.”</a:t>
            </a:r>
            <a:endParaRPr lang="en-US" sz="2400" i="1" dirty="0"/>
          </a:p>
          <a:p>
            <a:pPr lvl="1"/>
            <a:endParaRPr lang="en-US" dirty="0"/>
          </a:p>
          <a:p>
            <a:r>
              <a:rPr lang="en-US" dirty="0" smtClean="0"/>
              <a:t> </a:t>
            </a:r>
            <a:endParaRPr lang="en-US" dirty="0"/>
          </a:p>
        </p:txBody>
      </p:sp>
      <p:sp>
        <p:nvSpPr>
          <p:cNvPr id="3" name="Date Placeholder 2"/>
          <p:cNvSpPr>
            <a:spLocks noGrp="1"/>
          </p:cNvSpPr>
          <p:nvPr>
            <p:ph type="dt" sz="half" idx="10"/>
          </p:nvPr>
        </p:nvSpPr>
        <p:spPr/>
        <p:txBody>
          <a:bodyPr/>
          <a:lstStyle/>
          <a:p>
            <a:fld id="{33A8F6FC-941C-4AA3-B4B7-BBFDA8C3EEE9}" type="datetime1">
              <a:rPr lang="en-US" smtClean="0"/>
              <a:t>8/7/2019</a:t>
            </a:fld>
            <a:endParaRPr lang="en-US" dirty="0"/>
          </a:p>
        </p:txBody>
      </p:sp>
      <p:sp>
        <p:nvSpPr>
          <p:cNvPr id="4" name="Footer Placeholder 3"/>
          <p:cNvSpPr>
            <a:spLocks noGrp="1"/>
          </p:cNvSpPr>
          <p:nvPr>
            <p:ph type="ftr" sz="quarter" idx="11"/>
          </p:nvPr>
        </p:nvSpPr>
        <p:spPr/>
        <p:txBody>
          <a:bodyPr/>
          <a:lstStyle/>
          <a:p>
            <a:r>
              <a:rPr lang="en-US" smtClean="0"/>
              <a:t>Guided Pathways</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6</a:t>
            </a:fld>
            <a:endParaRPr lang="en-US" dirty="0"/>
          </a:p>
        </p:txBody>
      </p:sp>
      <p:pic>
        <p:nvPicPr>
          <p:cNvPr id="6" name="Picture 2" descr="16c2bc79e891d59b76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860862"/>
            <a:ext cx="3489382" cy="47034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98958" y="599930"/>
            <a:ext cx="6286206" cy="3600986"/>
          </a:xfrm>
          <a:prstGeom prst="rect">
            <a:avLst/>
          </a:prstGeom>
        </p:spPr>
        <p:txBody>
          <a:bodyPr wrap="square">
            <a:spAutoFit/>
          </a:bodyPr>
          <a:lstStyle/>
          <a:p>
            <a:r>
              <a:rPr lang="en-US" sz="3200" dirty="0">
                <a:solidFill>
                  <a:srgbClr val="000000"/>
                </a:solidFill>
                <a:latin typeface="Calibri" panose="020F0502020204030204" pitchFamily="34" charset="0"/>
              </a:rPr>
              <a:t>Mario Lopez</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rPr>
              <a:t>Student Leadership Institute Alumnus</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rPr>
              <a:t>Major: </a:t>
            </a:r>
            <a:r>
              <a:rPr lang="en-US" sz="3200" dirty="0" smtClean="0">
                <a:solidFill>
                  <a:srgbClr val="000000"/>
                </a:solidFill>
                <a:latin typeface="Calibri" panose="020F0502020204030204" pitchFamily="34" charset="0"/>
              </a:rPr>
              <a:t>Admin </a:t>
            </a:r>
            <a:r>
              <a:rPr lang="en-US" sz="3200" dirty="0">
                <a:solidFill>
                  <a:srgbClr val="000000"/>
                </a:solidFill>
                <a:latin typeface="Calibri" panose="020F0502020204030204" pitchFamily="34" charset="0"/>
              </a:rPr>
              <a:t>of Justice &amp; Sociology</a:t>
            </a:r>
            <a:endParaRPr lang="en-US" sz="3200" dirty="0"/>
          </a:p>
          <a:p>
            <a:r>
              <a:rPr lang="en-US" sz="3200" dirty="0">
                <a:solidFill>
                  <a:srgbClr val="000000"/>
                </a:solidFill>
                <a:latin typeface="Calibri" panose="020F0502020204030204" pitchFamily="34" charset="0"/>
              </a:rPr>
              <a:t>Transfer goals:  UCLA, SDSU</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rPr>
              <a:t>Graduates Spring 2020</a:t>
            </a:r>
            <a:endParaRPr lang="en-US" sz="3200" dirty="0"/>
          </a:p>
          <a:p>
            <a:r>
              <a:rPr lang="en-US" dirty="0"/>
              <a:t/>
            </a:r>
            <a:br>
              <a:rPr lang="en-US" dirty="0"/>
            </a:br>
            <a:endParaRPr lang="en-US" dirty="0"/>
          </a:p>
        </p:txBody>
      </p:sp>
    </p:spTree>
    <p:extLst>
      <p:ext uri="{BB962C8B-B14F-4D97-AF65-F5344CB8AC3E}">
        <p14:creationId xmlns:p14="http://schemas.microsoft.com/office/powerpoint/2010/main" val="160373117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1852" y="3883026"/>
            <a:ext cx="6214273" cy="2123658"/>
          </a:xfrm>
          <a:prstGeom prst="rect">
            <a:avLst/>
          </a:prstGeom>
        </p:spPr>
        <p:txBody>
          <a:bodyPr wrap="square">
            <a:spAutoFit/>
          </a:bodyPr>
          <a:lstStyle/>
          <a:p>
            <a:pPr lvl="1"/>
            <a:r>
              <a:rPr lang="en-US" sz="2400" i="1" dirty="0" smtClean="0"/>
              <a:t>“Imagine </a:t>
            </a:r>
            <a:r>
              <a:rPr lang="en-US" sz="2400" i="1" dirty="0"/>
              <a:t>a community </a:t>
            </a:r>
            <a:r>
              <a:rPr lang="en-US" sz="2400" i="1" dirty="0" smtClean="0"/>
              <a:t>college where more </a:t>
            </a:r>
            <a:r>
              <a:rPr lang="en-US" sz="2400" i="1" dirty="0"/>
              <a:t>students complete degrees and certificates because of more proactive guidance and help when </a:t>
            </a:r>
            <a:r>
              <a:rPr lang="en-US" sz="2400" i="1" dirty="0" smtClean="0"/>
              <a:t>we need </a:t>
            </a:r>
            <a:r>
              <a:rPr lang="en-US" sz="2400" i="1" dirty="0"/>
              <a:t>it most</a:t>
            </a:r>
            <a:r>
              <a:rPr lang="en-US" sz="2400" i="1" dirty="0" smtClean="0"/>
              <a:t>.”</a:t>
            </a:r>
            <a:endParaRPr lang="en-US" sz="2400" i="1" dirty="0"/>
          </a:p>
          <a:p>
            <a:pPr lvl="1"/>
            <a:endParaRPr lang="en-US" i="1" dirty="0"/>
          </a:p>
          <a:p>
            <a:r>
              <a:rPr lang="en-US" i="1" dirty="0" smtClean="0"/>
              <a:t> </a:t>
            </a:r>
            <a:endParaRPr lang="en-US" i="1" dirty="0"/>
          </a:p>
        </p:txBody>
      </p:sp>
      <p:sp>
        <p:nvSpPr>
          <p:cNvPr id="3" name="Date Placeholder 2"/>
          <p:cNvSpPr>
            <a:spLocks noGrp="1"/>
          </p:cNvSpPr>
          <p:nvPr>
            <p:ph type="dt" sz="half" idx="10"/>
          </p:nvPr>
        </p:nvSpPr>
        <p:spPr/>
        <p:txBody>
          <a:bodyPr/>
          <a:lstStyle/>
          <a:p>
            <a:fld id="{77BBAC7D-D5F4-43C3-BE62-265C0CE66C2F}" type="datetime1">
              <a:rPr lang="en-US" smtClean="0"/>
              <a:t>8/7/2019</a:t>
            </a:fld>
            <a:endParaRPr lang="en-US" dirty="0"/>
          </a:p>
        </p:txBody>
      </p:sp>
      <p:sp>
        <p:nvSpPr>
          <p:cNvPr id="4" name="Footer Placeholder 3"/>
          <p:cNvSpPr>
            <a:spLocks noGrp="1"/>
          </p:cNvSpPr>
          <p:nvPr>
            <p:ph type="ftr" sz="quarter" idx="11"/>
          </p:nvPr>
        </p:nvSpPr>
        <p:spPr/>
        <p:txBody>
          <a:bodyPr/>
          <a:lstStyle/>
          <a:p>
            <a:r>
              <a:rPr lang="en-US" smtClean="0"/>
              <a:t>Guided Pathways</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7</a:t>
            </a:fld>
            <a:endParaRPr lang="en-US" dirty="0"/>
          </a:p>
        </p:txBody>
      </p:sp>
      <p:pic>
        <p:nvPicPr>
          <p:cNvPr id="4098" name="Picture 2" descr="https://lh4.googleusercontent.com/JRQD580s0WeMeuOcZgGeYUPOkKC1Nia_krdFpDsiFP_pf36le7mTammIJZFY8_x-pKsuqmkNXp9kBkllIUHA_sLa9Jtum9VEjxuYVCt7JztL1jIwTPNSHSvMrgFj8MPsFsDOp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539343"/>
            <a:ext cx="3456589" cy="51881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23466" y="844603"/>
            <a:ext cx="6096000" cy="1938992"/>
          </a:xfrm>
          <a:prstGeom prst="rect">
            <a:avLst/>
          </a:prstGeom>
        </p:spPr>
        <p:txBody>
          <a:bodyPr>
            <a:spAutoFit/>
          </a:bodyPr>
          <a:lstStyle/>
          <a:p>
            <a:r>
              <a:rPr lang="en-US" sz="2400" dirty="0">
                <a:solidFill>
                  <a:srgbClr val="000000"/>
                </a:solidFill>
                <a:latin typeface="Calibri" panose="020F0502020204030204" pitchFamily="34" charset="0"/>
              </a:rPr>
              <a:t>Jose Vazquez</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Student Leadership Institute Alumnus</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Major: Spanish </a:t>
            </a:r>
            <a:endParaRPr lang="en-US" sz="2400" dirty="0"/>
          </a:p>
          <a:p>
            <a:r>
              <a:rPr lang="en-US" sz="2400" dirty="0">
                <a:solidFill>
                  <a:srgbClr val="000000"/>
                </a:solidFill>
                <a:latin typeface="Calibri" panose="020F0502020204030204" pitchFamily="34" charset="0"/>
              </a:rPr>
              <a:t>Transfer goals:  UCSB</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Graduated Spring 2019</a:t>
            </a:r>
            <a:endParaRPr lang="en-US" sz="2400" dirty="0"/>
          </a:p>
        </p:txBody>
      </p:sp>
    </p:spTree>
    <p:extLst>
      <p:ext uri="{BB962C8B-B14F-4D97-AF65-F5344CB8AC3E}">
        <p14:creationId xmlns:p14="http://schemas.microsoft.com/office/powerpoint/2010/main" val="409195952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9193"/>
            <a:ext cx="10515600" cy="1325563"/>
          </a:xfrm>
        </p:spPr>
        <p:txBody>
          <a:bodyPr/>
          <a:lstStyle/>
          <a:p>
            <a:r>
              <a:rPr lang="en-US" dirty="0" smtClean="0"/>
              <a:t>Update on Guided Pathways at El Camino</a:t>
            </a:r>
            <a:endParaRPr lang="en-US" dirty="0"/>
          </a:p>
        </p:txBody>
      </p:sp>
      <p:pic>
        <p:nvPicPr>
          <p:cNvPr id="4" name="Picture 2" descr="Image result for guided pathways four pilla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3701" y="1990770"/>
            <a:ext cx="4417764" cy="374405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083F220-EFC1-4582-AC0A-1870C365F925}" type="datetime1">
              <a:rPr lang="en-US" smtClean="0"/>
              <a:t>8/7/2019</a:t>
            </a:fld>
            <a:endParaRPr lang="en-US" dirty="0"/>
          </a:p>
        </p:txBody>
      </p:sp>
      <p:sp>
        <p:nvSpPr>
          <p:cNvPr id="5" name="Footer Placeholder 4"/>
          <p:cNvSpPr>
            <a:spLocks noGrp="1"/>
          </p:cNvSpPr>
          <p:nvPr>
            <p:ph type="ftr" sz="quarter" idx="11"/>
          </p:nvPr>
        </p:nvSpPr>
        <p:spPr/>
        <p:txBody>
          <a:bodyPr/>
          <a:lstStyle/>
          <a:p>
            <a:r>
              <a:rPr lang="en-US" smtClean="0"/>
              <a:t>Guided Pathways</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8</a:t>
            </a:fld>
            <a:endParaRPr lang="en-US" dirty="0"/>
          </a:p>
        </p:txBody>
      </p:sp>
    </p:spTree>
    <p:extLst>
      <p:ext uri="{BB962C8B-B14F-4D97-AF65-F5344CB8AC3E}">
        <p14:creationId xmlns:p14="http://schemas.microsoft.com/office/powerpoint/2010/main" val="174581764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36861C2C-AACC-485B-A75D-AE6B4C7EF200}" type="datetime1">
              <a:rPr lang="en-US" smtClean="0"/>
              <a:t>8/7/2019</a:t>
            </a:fld>
            <a:endParaRPr lang="en-US" dirty="0"/>
          </a:p>
        </p:txBody>
      </p:sp>
      <p:sp>
        <p:nvSpPr>
          <p:cNvPr id="16" name="Footer Placeholder 15"/>
          <p:cNvSpPr>
            <a:spLocks noGrp="1"/>
          </p:cNvSpPr>
          <p:nvPr>
            <p:ph type="ftr" sz="quarter" idx="11"/>
          </p:nvPr>
        </p:nvSpPr>
        <p:spPr/>
        <p:txBody>
          <a:bodyPr/>
          <a:lstStyle/>
          <a:p>
            <a:r>
              <a:rPr lang="en-US" smtClean="0"/>
              <a:t>Guided Pathways</a:t>
            </a:r>
            <a:endParaRPr lang="en-US" dirty="0"/>
          </a:p>
        </p:txBody>
      </p:sp>
      <p:sp>
        <p:nvSpPr>
          <p:cNvPr id="17" name="Slide Number Placeholder 16"/>
          <p:cNvSpPr>
            <a:spLocks noGrp="1"/>
          </p:cNvSpPr>
          <p:nvPr>
            <p:ph type="sldNum" sz="quarter" idx="12"/>
          </p:nvPr>
        </p:nvSpPr>
        <p:spPr/>
        <p:txBody>
          <a:bodyPr/>
          <a:lstStyle/>
          <a:p>
            <a:fld id="{DF28FB93-0A08-4E7D-8E63-9EFA29F1E093}" type="slidenum">
              <a:rPr lang="en-US" smtClean="0"/>
              <a:pPr/>
              <a:t>9</a:t>
            </a:fld>
            <a:endParaRPr lang="en-US" dirty="0"/>
          </a:p>
        </p:txBody>
      </p:sp>
      <p:sp>
        <p:nvSpPr>
          <p:cNvPr id="2" name="Title 1"/>
          <p:cNvSpPr>
            <a:spLocks noGrp="1"/>
          </p:cNvSpPr>
          <p:nvPr>
            <p:ph type="title" idx="4294967295"/>
          </p:nvPr>
        </p:nvSpPr>
        <p:spPr>
          <a:xfrm>
            <a:off x="965200" y="324444"/>
            <a:ext cx="10058400" cy="869950"/>
          </a:xfrm>
        </p:spPr>
        <p:txBody>
          <a:bodyPr/>
          <a:lstStyle/>
          <a:p>
            <a:r>
              <a:rPr lang="en-US" dirty="0" smtClean="0"/>
              <a:t>What Guided Pathways IS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126" y="2901040"/>
            <a:ext cx="2186074" cy="17484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735" y="4102232"/>
            <a:ext cx="2494552" cy="16784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3262" y="1441077"/>
            <a:ext cx="2695025" cy="1852830"/>
          </a:xfrm>
          <a:prstGeom prst="rect">
            <a:avLst/>
          </a:prstGeom>
        </p:spPr>
      </p:pic>
      <p:sp>
        <p:nvSpPr>
          <p:cNvPr id="5" name="Rectangle 5"/>
          <p:cNvSpPr>
            <a:spLocks noChangeArrowheads="1"/>
          </p:cNvSpPr>
          <p:nvPr/>
        </p:nvSpPr>
        <p:spPr bwMode="auto">
          <a:xfrm>
            <a:off x="1263231" y="15169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descr="Image of Tutoring Ses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0594" y="3927283"/>
            <a:ext cx="2224775" cy="16734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stretch>
            <a:fillRect/>
          </a:stretch>
        </p:blipFill>
        <p:spPr>
          <a:xfrm>
            <a:off x="1109980" y="1106048"/>
            <a:ext cx="2472271" cy="2040110"/>
          </a:xfrm>
          <a:prstGeom prst="rect">
            <a:avLst/>
          </a:prstGeom>
        </p:spPr>
      </p:pic>
      <p:sp>
        <p:nvSpPr>
          <p:cNvPr id="7" name="TextBox 6"/>
          <p:cNvSpPr txBox="1"/>
          <p:nvPr/>
        </p:nvSpPr>
        <p:spPr>
          <a:xfrm>
            <a:off x="1135073" y="3215780"/>
            <a:ext cx="2396682" cy="461665"/>
          </a:xfrm>
          <a:prstGeom prst="rect">
            <a:avLst/>
          </a:prstGeom>
          <a:noFill/>
        </p:spPr>
        <p:txBody>
          <a:bodyPr wrap="none" rtlCol="0">
            <a:spAutoFit/>
          </a:bodyPr>
          <a:lstStyle/>
          <a:p>
            <a:r>
              <a:rPr lang="en-US" sz="2400" dirty="0" smtClean="0"/>
              <a:t>Reduce confusion</a:t>
            </a:r>
            <a:endParaRPr lang="en-US" sz="2400" dirty="0"/>
          </a:p>
        </p:txBody>
      </p:sp>
      <p:sp>
        <p:nvSpPr>
          <p:cNvPr id="8" name="TextBox 7"/>
          <p:cNvSpPr txBox="1"/>
          <p:nvPr/>
        </p:nvSpPr>
        <p:spPr>
          <a:xfrm>
            <a:off x="1290594" y="5692367"/>
            <a:ext cx="2278957" cy="461665"/>
          </a:xfrm>
          <a:prstGeom prst="rect">
            <a:avLst/>
          </a:prstGeom>
          <a:noFill/>
        </p:spPr>
        <p:txBody>
          <a:bodyPr wrap="none" rtlCol="0">
            <a:spAutoFit/>
          </a:bodyPr>
          <a:lstStyle/>
          <a:p>
            <a:r>
              <a:rPr lang="en-US" sz="2400" dirty="0" smtClean="0"/>
              <a:t>Increase support</a:t>
            </a:r>
            <a:endParaRPr lang="en-US" sz="2400" dirty="0"/>
          </a:p>
        </p:txBody>
      </p:sp>
      <p:sp>
        <p:nvSpPr>
          <p:cNvPr id="11" name="TextBox 10"/>
          <p:cNvSpPr txBox="1"/>
          <p:nvPr/>
        </p:nvSpPr>
        <p:spPr>
          <a:xfrm>
            <a:off x="4506826" y="4724392"/>
            <a:ext cx="2576924" cy="461665"/>
          </a:xfrm>
          <a:prstGeom prst="rect">
            <a:avLst/>
          </a:prstGeom>
          <a:noFill/>
        </p:spPr>
        <p:txBody>
          <a:bodyPr wrap="none" rtlCol="0">
            <a:spAutoFit/>
          </a:bodyPr>
          <a:lstStyle/>
          <a:p>
            <a:r>
              <a:rPr lang="en-US" sz="2400" dirty="0" smtClean="0"/>
              <a:t>Guided exploration</a:t>
            </a:r>
            <a:endParaRPr lang="en-US" sz="2400" dirty="0"/>
          </a:p>
        </p:txBody>
      </p:sp>
      <p:sp>
        <p:nvSpPr>
          <p:cNvPr id="12" name="TextBox 11"/>
          <p:cNvSpPr txBox="1"/>
          <p:nvPr/>
        </p:nvSpPr>
        <p:spPr>
          <a:xfrm>
            <a:off x="8249648" y="3467237"/>
            <a:ext cx="2279791" cy="461665"/>
          </a:xfrm>
          <a:prstGeom prst="rect">
            <a:avLst/>
          </a:prstGeom>
          <a:noFill/>
        </p:spPr>
        <p:txBody>
          <a:bodyPr wrap="none" rtlCol="0">
            <a:spAutoFit/>
          </a:bodyPr>
          <a:lstStyle/>
          <a:p>
            <a:r>
              <a:rPr lang="en-US" sz="2400" dirty="0" smtClean="0"/>
              <a:t>Building learning</a:t>
            </a:r>
            <a:endParaRPr lang="en-US" sz="2400" dirty="0"/>
          </a:p>
        </p:txBody>
      </p:sp>
      <p:sp>
        <p:nvSpPr>
          <p:cNvPr id="13" name="TextBox 12"/>
          <p:cNvSpPr txBox="1"/>
          <p:nvPr/>
        </p:nvSpPr>
        <p:spPr>
          <a:xfrm>
            <a:off x="8508989" y="5780696"/>
            <a:ext cx="1628779" cy="461665"/>
          </a:xfrm>
          <a:prstGeom prst="rect">
            <a:avLst/>
          </a:prstGeom>
          <a:noFill/>
        </p:spPr>
        <p:txBody>
          <a:bodyPr wrap="none" rtlCol="0">
            <a:spAutoFit/>
          </a:bodyPr>
          <a:lstStyle/>
          <a:p>
            <a:r>
              <a:rPr lang="en-US" sz="2400" dirty="0" smtClean="0"/>
              <a:t>Nationwide</a:t>
            </a:r>
            <a:endParaRPr lang="en-US" sz="2400" dirty="0"/>
          </a:p>
        </p:txBody>
      </p:sp>
    </p:spTree>
    <p:extLst>
      <p:ext uri="{BB962C8B-B14F-4D97-AF65-F5344CB8AC3E}">
        <p14:creationId xmlns:p14="http://schemas.microsoft.com/office/powerpoint/2010/main" val="3424505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Lst>
  </p:timing>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344068"/>
      </a:dk2>
      <a:lt2>
        <a:srgbClr val="D9E0E6"/>
      </a:lt2>
      <a:accent1>
        <a:srgbClr val="A5A5A5"/>
      </a:accent1>
      <a:accent2>
        <a:srgbClr val="333399"/>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TotalTime>
  <Words>2719</Words>
  <Application>Microsoft Office PowerPoint</Application>
  <PresentationFormat>Widescreen</PresentationFormat>
  <Paragraphs>384</Paragraphs>
  <Slides>30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Calibri Light</vt:lpstr>
      <vt:lpstr>Times New Roman</vt:lpstr>
      <vt:lpstr>Wingdings</vt:lpstr>
      <vt:lpstr>Retrospect</vt:lpstr>
      <vt:lpstr>Guided Pathways, Meta-majors, and the Vision for El Camino College</vt:lpstr>
      <vt:lpstr>PowerPoint Presentation</vt:lpstr>
      <vt:lpstr>PowerPoint Presentation</vt:lpstr>
      <vt:lpstr>PowerPoint Presentation</vt:lpstr>
      <vt:lpstr>PowerPoint Presentation</vt:lpstr>
      <vt:lpstr>PowerPoint Presentation</vt:lpstr>
      <vt:lpstr>PowerPoint Presentation</vt:lpstr>
      <vt:lpstr>Update on Guided Pathways at El Camino</vt:lpstr>
      <vt:lpstr>What Guided Pathways IS</vt:lpstr>
      <vt:lpstr>What Guided Pathways is NOT…</vt:lpstr>
      <vt:lpstr>                                                                             Meta-Majors </vt:lpstr>
      <vt:lpstr>PowerPoint Presentation</vt:lpstr>
      <vt:lpstr>Clarifying the Path: “Program Pathways Mapper”</vt:lpstr>
      <vt:lpstr>PowerPoint Presentation</vt:lpstr>
      <vt:lpstr>PowerPoint Presentation</vt:lpstr>
      <vt:lpstr>Program Map</vt:lpstr>
      <vt:lpstr>Success Teams for Each Meta-Major:  Proactive Support for Students</vt:lpstr>
      <vt:lpstr>Will things remain the same or different with meta-majors?</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 us in implementing Guided Pathways! </vt:lpstr>
      <vt:lpstr>Join us in implementing Guided Pathways! </vt:lpstr>
      <vt:lpstr>PowerPoint Presentation</vt:lpstr>
    </vt:vector>
  </TitlesOfParts>
  <Company>El Camino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Imagine a community college where…</dc:title>
  <dc:creator>Simon, Jenny</dc:creator>
  <cp:lastModifiedBy>Simon, Jenny</cp:lastModifiedBy>
  <cp:revision>76</cp:revision>
  <cp:lastPrinted>2019-07-18T18:50:03Z</cp:lastPrinted>
  <dcterms:created xsi:type="dcterms:W3CDTF">2019-07-18T16:57:19Z</dcterms:created>
  <dcterms:modified xsi:type="dcterms:W3CDTF">2019-08-07T23:36:27Z</dcterms:modified>
</cp:coreProperties>
</file>