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handoutMasterIdLst>
    <p:handoutMasterId r:id="rId10"/>
  </p:handoutMasterIdLst>
  <p:sldIdLst>
    <p:sldId id="581" r:id="rId5"/>
    <p:sldId id="595" r:id="rId6"/>
    <p:sldId id="593" r:id="rId7"/>
    <p:sldId id="590"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 Gina" initials="PG" lastIdx="1" clrIdx="0">
    <p:extLst>
      <p:ext uri="{19B8F6BF-5375-455C-9EA6-DF929625EA0E}">
        <p15:presenceInfo xmlns:p15="http://schemas.microsoft.com/office/powerpoint/2012/main" userId="S-1-5-21-2083222152-335755925-1552899311-1179197" providerId="AD"/>
      </p:ext>
    </p:extLst>
  </p:cmAuthor>
  <p:cmAuthor id="2" name="Unda, Viviana" initials="UV" lastIdx="2" clrIdx="1">
    <p:extLst>
      <p:ext uri="{19B8F6BF-5375-455C-9EA6-DF929625EA0E}">
        <p15:presenceInfo xmlns:p15="http://schemas.microsoft.com/office/powerpoint/2012/main" userId="S-1-5-21-2083222152-335755925-1552899311-133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8EAADB"/>
    <a:srgbClr val="3333FF"/>
    <a:srgbClr val="FFFD78"/>
    <a:srgbClr val="003399"/>
    <a:srgbClr val="92D050"/>
    <a:srgbClr val="99CCFF"/>
    <a:srgbClr val="CCECFF"/>
    <a:srgbClr val="00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66557" autoAdjust="0"/>
  </p:normalViewPr>
  <p:slideViewPr>
    <p:cSldViewPr snapToGrid="0">
      <p:cViewPr varScale="1">
        <p:scale>
          <a:sx n="57" d="100"/>
          <a:sy n="57" d="100"/>
        </p:scale>
        <p:origin x="918" y="7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AB4BE9D-25F6-439B-9F67-2F6BEC30A303}" type="datetimeFigureOut">
              <a:rPr lang="en-US" smtClean="0"/>
              <a:t>9/18/2024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E645693-C577-4F56-B6C0-17E6E1EAE06B}" type="slidenum">
              <a:rPr lang="en-US" smtClean="0"/>
              <a:t>‹#›</a:t>
            </a:fld>
            <a:endParaRPr lang="en-US" dirty="0"/>
          </a:p>
        </p:txBody>
      </p:sp>
    </p:spTree>
    <p:extLst>
      <p:ext uri="{BB962C8B-B14F-4D97-AF65-F5344CB8AC3E}">
        <p14:creationId xmlns:p14="http://schemas.microsoft.com/office/powerpoint/2010/main" val="298806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76A4BC-DFBF-4056-8DF1-7456ED9C918D}" type="datetimeFigureOut">
              <a:rPr lang="en-US" smtClean="0"/>
              <a:t>9/18/2024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C0D351-5358-4EAD-AB44-41C6EC9F74CF}" type="slidenum">
              <a:rPr lang="en-US" smtClean="0"/>
              <a:t>‹#›</a:t>
            </a:fld>
            <a:endParaRPr lang="en-US" dirty="0"/>
          </a:p>
        </p:txBody>
      </p:sp>
    </p:spTree>
    <p:extLst>
      <p:ext uri="{BB962C8B-B14F-4D97-AF65-F5344CB8AC3E}">
        <p14:creationId xmlns:p14="http://schemas.microsoft.com/office/powerpoint/2010/main" val="75926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the CIP supports our vision &amp; mission.  It provides a roadmap over the next 10-years to accomplish our mission which says “</a:t>
            </a:r>
            <a:r>
              <a:rPr lang="en-US" sz="1200" kern="0" spc="42" dirty="0">
                <a:solidFill>
                  <a:srgbClr val="FFFFFF"/>
                </a:solidFill>
                <a:latin typeface="Roboto" pitchFamily="34" charset="0"/>
                <a:ea typeface="Roboto" pitchFamily="34" charset="-122"/>
                <a:cs typeface="Roboto" pitchFamily="34" charset="-120"/>
              </a:rPr>
              <a:t>El Camino College is equity-focused and partners with its diverse communities to provide student-centered learning, career development, and lifelong enrichment.”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spc="42" dirty="0">
              <a:solidFill>
                <a:srgbClr val="FFFFFF"/>
              </a:solidFill>
              <a:latin typeface="Roboto" pitchFamily="34" charset="0"/>
              <a:ea typeface="Roboto"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vision says:  “El Camino will spark innovation and create equitable opportunities for our students, employees, and community.”  This is bold vision but if we are focused and work together, we can make this a reality.  </a:t>
            </a:r>
          </a:p>
          <a:p>
            <a:endParaRPr lang="en-US" dirty="0"/>
          </a:p>
          <a:p>
            <a:r>
              <a:rPr lang="en-US" dirty="0"/>
              <a:t>To do this, we will focus on five thematic areas across everything that we do.  More specifically, we will work through initiatives within five supporting plans.  We are already working on some of these initiatives—there is already a lot of great work happening throughout El Camino—but the CIP brings it all together in a more efficient way.  </a:t>
            </a:r>
          </a:p>
          <a:p>
            <a:endParaRPr lang="en-US" dirty="0"/>
          </a:p>
          <a:p>
            <a:r>
              <a:rPr lang="en-US" dirty="0"/>
              <a:t>Finally, everything we do over the next 10-years should be grounded by our values.  </a:t>
            </a:r>
          </a:p>
        </p:txBody>
      </p:sp>
      <p:sp>
        <p:nvSpPr>
          <p:cNvPr id="4" name="Slide Number Placeholder 3"/>
          <p:cNvSpPr>
            <a:spLocks noGrp="1"/>
          </p:cNvSpPr>
          <p:nvPr>
            <p:ph type="sldNum" sz="quarter" idx="5"/>
          </p:nvPr>
        </p:nvSpPr>
        <p:spPr/>
        <p:txBody>
          <a:bodyPr/>
          <a:lstStyle/>
          <a:p>
            <a:fld id="{A4C0D351-5358-4EAD-AB44-41C6EC9F74CF}" type="slidenum">
              <a:rPr lang="en-US" smtClean="0"/>
              <a:t>2</a:t>
            </a:fld>
            <a:endParaRPr lang="en-US" dirty="0"/>
          </a:p>
        </p:txBody>
      </p:sp>
    </p:spTree>
    <p:extLst>
      <p:ext uri="{BB962C8B-B14F-4D97-AF65-F5344CB8AC3E}">
        <p14:creationId xmlns:p14="http://schemas.microsoft.com/office/powerpoint/2010/main" val="318518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semester we will focus on two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we will take the entire CIP through one more round of consultation.  We already reviewed each section of the CIP separately (Ed Plan, People Plan, Technology Plan, </a:t>
            </a:r>
            <a:r>
              <a:rPr lang="en-US" sz="1200" dirty="0" err="1"/>
              <a:t>etc</a:t>
            </a:r>
            <a:r>
              <a:rPr lang="en-US" sz="1200" dirty="0"/>
              <a:t>) with Academic Senate and College Council.  We will now review the integration of the various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A4C0D351-5358-4EAD-AB44-41C6EC9F74CF}" type="slidenum">
              <a:rPr lang="en-US" smtClean="0"/>
              <a:t>3</a:t>
            </a:fld>
            <a:endParaRPr lang="en-US" dirty="0"/>
          </a:p>
        </p:txBody>
      </p:sp>
    </p:spTree>
    <p:extLst>
      <p:ext uri="{BB962C8B-B14F-4D97-AF65-F5344CB8AC3E}">
        <p14:creationId xmlns:p14="http://schemas.microsoft.com/office/powerpoint/2010/main" val="87073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Second, this semester we will also draft specific implementation plans for 2024-2027.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we are finalizing consultation of the 10-year goals, we are also reflecting on implementation plans for the first 3-years.  The discussions are staggered so that feedback regarding the 10-year CIP are incorporated into the discussions regarding the 3-year CIP implementation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will hold two CIP Forum working meetings with representatives from the campus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1</a:t>
            </a:r>
            <a:r>
              <a:rPr lang="en-US" sz="1200" baseline="30000" dirty="0"/>
              <a:t>st</a:t>
            </a:r>
            <a:r>
              <a:rPr lang="en-US" sz="1200" dirty="0"/>
              <a:t> CIP Forum will be about the big picture:  what outcomes do want to achieve in the next 3-years.  The 2</a:t>
            </a:r>
            <a:r>
              <a:rPr lang="en-US" sz="1200" baseline="30000" dirty="0"/>
              <a:t>nd</a:t>
            </a:r>
            <a:r>
              <a:rPr lang="en-US" sz="1200" dirty="0"/>
              <a:t> CIP Forum will be more operational as we plan out specific initiatives for the next 3-years.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A4C0D351-5358-4EAD-AB44-41C6EC9F74CF}" type="slidenum">
              <a:rPr lang="en-US" smtClean="0"/>
              <a:t>4</a:t>
            </a:fld>
            <a:endParaRPr lang="en-US" dirty="0"/>
          </a:p>
        </p:txBody>
      </p:sp>
    </p:spTree>
    <p:extLst>
      <p:ext uri="{BB962C8B-B14F-4D97-AF65-F5344CB8AC3E}">
        <p14:creationId xmlns:p14="http://schemas.microsoft.com/office/powerpoint/2010/main" val="121866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200" b="0" spc="-50" baseline="0">
                <a:solidFill>
                  <a:schemeClr val="tx1">
                    <a:lumMod val="85000"/>
                    <a:lumOff val="15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entury Gothic" panose="020B0502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El Camino College</a:t>
            </a:r>
          </a:p>
        </p:txBody>
      </p:sp>
      <p:sp>
        <p:nvSpPr>
          <p:cNvPr id="6" name="Slide Number Placeholder 5"/>
          <p:cNvSpPr>
            <a:spLocks noGrp="1"/>
          </p:cNvSpPr>
          <p:nvPr>
            <p:ph type="sldNum" sz="quarter" idx="12"/>
          </p:nvPr>
        </p:nvSpPr>
        <p:spPr/>
        <p:txBody>
          <a:bodyPr/>
          <a:lstStyle/>
          <a:p>
            <a:fld id="{619C6933-4F25-4DFC-9A8D-D2E2F728CCF4}"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18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863769"/>
          </a:xfrm>
        </p:spPr>
        <p:txBody>
          <a:bodyPr>
            <a:normAutofit/>
          </a:bodyPr>
          <a:lstStyle>
            <a:lvl1pPr>
              <a:defRPr sz="4000">
                <a:latin typeface="Century Gothic" panose="020B0502020202020204" pitchFamily="34"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dirty="0"/>
              <a:t>El Camino College</a:t>
            </a:r>
          </a:p>
        </p:txBody>
      </p:sp>
      <p:sp>
        <p:nvSpPr>
          <p:cNvPr id="6" name="Slide Number Placeholder 5"/>
          <p:cNvSpPr>
            <a:spLocks noGrp="1"/>
          </p:cNvSpPr>
          <p:nvPr>
            <p:ph type="sldNum" sz="quarter" idx="12"/>
          </p:nvPr>
        </p:nvSpPr>
        <p:spPr/>
        <p:txBody>
          <a:bodyPr/>
          <a:lstStyle/>
          <a:p>
            <a:fld id="{619C6933-4F25-4DFC-9A8D-D2E2F728CCF4}" type="slidenum">
              <a:rPr lang="en-US" smtClean="0"/>
              <a:t>‹#›</a:t>
            </a:fld>
            <a:endParaRPr lang="en-US" dirty="0"/>
          </a:p>
        </p:txBody>
      </p:sp>
      <p:sp>
        <p:nvSpPr>
          <p:cNvPr id="7" name="Text Placeholder 2">
            <a:extLst>
              <a:ext uri="{FF2B5EF4-FFF2-40B4-BE49-F238E27FC236}">
                <a16:creationId xmlns:a16="http://schemas.microsoft.com/office/drawing/2014/main" id="{9AB5CDB5-CA1C-4E36-BE6F-630B42931C81}"/>
              </a:ext>
            </a:extLst>
          </p:cNvPr>
          <p:cNvSpPr>
            <a:spLocks noGrp="1"/>
          </p:cNvSpPr>
          <p:nvPr>
            <p:ph idx="1"/>
          </p:nvPr>
        </p:nvSpPr>
        <p:spPr>
          <a:xfrm>
            <a:off x="1097279" y="1260018"/>
            <a:ext cx="10058401" cy="460907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597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6"/>
            <a:ext cx="10058400" cy="841804"/>
          </a:xfrm>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097280" y="1235414"/>
            <a:ext cx="4937760" cy="4633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35413"/>
            <a:ext cx="4937760" cy="4633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El Camino College</a:t>
            </a:r>
          </a:p>
        </p:txBody>
      </p:sp>
      <p:sp>
        <p:nvSpPr>
          <p:cNvPr id="7" name="Slide Number Placeholder 6"/>
          <p:cNvSpPr>
            <a:spLocks noGrp="1"/>
          </p:cNvSpPr>
          <p:nvPr>
            <p:ph type="sldNum" sz="quarter" idx="12"/>
          </p:nvPr>
        </p:nvSpPr>
        <p:spPr/>
        <p:txBody>
          <a:bodyPr/>
          <a:lstStyle/>
          <a:p>
            <a:fld id="{619C6933-4F25-4DFC-9A8D-D2E2F728CCF4}" type="slidenum">
              <a:rPr lang="en-US" smtClean="0"/>
              <a:t>‹#›</a:t>
            </a:fld>
            <a:endParaRPr lang="en-US" dirty="0"/>
          </a:p>
        </p:txBody>
      </p:sp>
    </p:spTree>
    <p:extLst>
      <p:ext uri="{BB962C8B-B14F-4D97-AF65-F5344CB8AC3E}">
        <p14:creationId xmlns:p14="http://schemas.microsoft.com/office/powerpoint/2010/main" val="127499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El Camino College</a:t>
            </a:r>
          </a:p>
        </p:txBody>
      </p:sp>
      <p:sp>
        <p:nvSpPr>
          <p:cNvPr id="5" name="Slide Number Placeholder 4"/>
          <p:cNvSpPr>
            <a:spLocks noGrp="1"/>
          </p:cNvSpPr>
          <p:nvPr>
            <p:ph type="sldNum" sz="quarter" idx="12"/>
          </p:nvPr>
        </p:nvSpPr>
        <p:spPr/>
        <p:txBody>
          <a:bodyPr/>
          <a:lstStyle/>
          <a:p>
            <a:fld id="{619C6933-4F25-4DFC-9A8D-D2E2F728CCF4}" type="slidenum">
              <a:rPr lang="en-US" smtClean="0"/>
              <a:t>‹#›</a:t>
            </a:fld>
            <a:endParaRPr lang="en-US" dirty="0"/>
          </a:p>
        </p:txBody>
      </p:sp>
    </p:spTree>
    <p:extLst>
      <p:ext uri="{BB962C8B-B14F-4D97-AF65-F5344CB8AC3E}">
        <p14:creationId xmlns:p14="http://schemas.microsoft.com/office/powerpoint/2010/main" val="102379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El Camino College</a:t>
            </a:r>
          </a:p>
        </p:txBody>
      </p:sp>
      <p:sp>
        <p:nvSpPr>
          <p:cNvPr id="9" name="Slide Number Placeholder 8"/>
          <p:cNvSpPr>
            <a:spLocks noGrp="1"/>
          </p:cNvSpPr>
          <p:nvPr>
            <p:ph type="sldNum" sz="quarter" idx="12"/>
          </p:nvPr>
        </p:nvSpPr>
        <p:spPr/>
        <p:txBody>
          <a:bodyPr/>
          <a:lstStyle/>
          <a:p>
            <a:fld id="{619C6933-4F25-4DFC-9A8D-D2E2F728CCF4}" type="slidenum">
              <a:rPr lang="en-US" smtClean="0"/>
              <a:t>‹#›</a:t>
            </a:fld>
            <a:endParaRPr lang="en-US" dirty="0"/>
          </a:p>
        </p:txBody>
      </p:sp>
    </p:spTree>
    <p:extLst>
      <p:ext uri="{BB962C8B-B14F-4D97-AF65-F5344CB8AC3E}">
        <p14:creationId xmlns:p14="http://schemas.microsoft.com/office/powerpoint/2010/main" val="176681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US" dirty="0"/>
              <a:t>El Camino College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9C6933-4F25-4DFC-9A8D-D2E2F728CCF4}" type="slidenum">
              <a:rPr lang="en-US" smtClean="0"/>
              <a:t>‹#›</a:t>
            </a:fld>
            <a:endParaRPr lang="en-US" dirty="0"/>
          </a:p>
        </p:txBody>
      </p:sp>
    </p:spTree>
    <p:extLst>
      <p:ext uri="{BB962C8B-B14F-4D97-AF65-F5344CB8AC3E}">
        <p14:creationId xmlns:p14="http://schemas.microsoft.com/office/powerpoint/2010/main" val="103688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2"/>
      </p:bgRef>
    </p:bg>
    <p:spTree>
      <p:nvGrpSpPr>
        <p:cNvPr id="1" name=""/>
        <p:cNvGrpSpPr/>
        <p:nvPr/>
      </p:nvGrpSpPr>
      <p:grpSpPr>
        <a:xfrm>
          <a:off x="0" y="0"/>
          <a:ext cx="0" cy="0"/>
          <a:chOff x="0" y="0"/>
          <a:chExt cx="0" cy="0"/>
        </a:xfrm>
      </p:grpSpPr>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latin typeface="Century Gothic" panose="020B050202020202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El Camino College</a:t>
            </a:r>
          </a:p>
        </p:txBody>
      </p:sp>
      <p:sp>
        <p:nvSpPr>
          <p:cNvPr id="7" name="Slide Number Placeholder 6"/>
          <p:cNvSpPr>
            <a:spLocks noGrp="1"/>
          </p:cNvSpPr>
          <p:nvPr>
            <p:ph type="sldNum" sz="quarter" idx="12"/>
          </p:nvPr>
        </p:nvSpPr>
        <p:spPr/>
        <p:txBody>
          <a:bodyPr/>
          <a:lstStyle/>
          <a:p>
            <a:fld id="{619C6933-4F25-4DFC-9A8D-D2E2F728CCF4}" type="slidenum">
              <a:rPr lang="en-US" smtClean="0"/>
              <a:t>‹#›</a:t>
            </a:fld>
            <a:endParaRPr lang="en-US" dirty="0"/>
          </a:p>
        </p:txBody>
      </p:sp>
      <p:pic>
        <p:nvPicPr>
          <p:cNvPr id="12" name="Picture 11">
            <a:extLst>
              <a:ext uri="{FF2B5EF4-FFF2-40B4-BE49-F238E27FC236}">
                <a16:creationId xmlns:a16="http://schemas.microsoft.com/office/drawing/2014/main" id="{A1566167-1380-4798-BEF2-11179AE09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322" y="860240"/>
            <a:ext cx="9145276" cy="3620005"/>
          </a:xfrm>
          <a:prstGeom prst="rect">
            <a:avLst/>
          </a:prstGeom>
        </p:spPr>
      </p:pic>
    </p:spTree>
    <p:extLst>
      <p:ext uri="{BB962C8B-B14F-4D97-AF65-F5344CB8AC3E}">
        <p14:creationId xmlns:p14="http://schemas.microsoft.com/office/powerpoint/2010/main" val="1892824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47694"/>
            <a:ext cx="10058400" cy="90692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260018"/>
            <a:ext cx="10058401" cy="460907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1000" b="1" cap="all" baseline="0">
                <a:solidFill>
                  <a:srgbClr val="FFFFFF"/>
                </a:solidFill>
                <a:latin typeface="Century Gothic" panose="020B0502020202020204" pitchFamily="34" charset="0"/>
              </a:defRPr>
            </a:lvl1pPr>
          </a:lstStyle>
          <a:p>
            <a:r>
              <a:rPr lang="en-US" dirty="0"/>
              <a:t>El Camino College</a:t>
            </a:r>
          </a:p>
        </p:txBody>
      </p:sp>
      <p:sp>
        <p:nvSpPr>
          <p:cNvPr id="6" name="Slide Number Placeholder 5"/>
          <p:cNvSpPr>
            <a:spLocks noGrp="1"/>
          </p:cNvSpPr>
          <p:nvPr>
            <p:ph type="sldNum" sz="quarter" idx="4"/>
          </p:nvPr>
        </p:nvSpPr>
        <p:spPr>
          <a:xfrm>
            <a:off x="10879977" y="6492874"/>
            <a:ext cx="1312025" cy="365125"/>
          </a:xfrm>
          <a:prstGeom prst="rect">
            <a:avLst/>
          </a:prstGeom>
        </p:spPr>
        <p:txBody>
          <a:bodyPr vert="horz" lIns="91440" tIns="45720" rIns="91440" bIns="45720" rtlCol="0" anchor="ctr"/>
          <a:lstStyle>
            <a:lvl1pPr algn="r">
              <a:defRPr sz="900">
                <a:solidFill>
                  <a:srgbClr val="FFFFFF"/>
                </a:solidFill>
                <a:latin typeface="Century Gothic" panose="020B0502020202020204" pitchFamily="34" charset="0"/>
              </a:defRPr>
            </a:lvl1pPr>
          </a:lstStyle>
          <a:p>
            <a:fld id="{619C6933-4F25-4DFC-9A8D-D2E2F728CCF4}" type="slidenum">
              <a:rPr lang="en-US" smtClean="0"/>
              <a:pPr/>
              <a:t>‹#›</a:t>
            </a:fld>
            <a:endParaRPr lang="en-US" dirty="0"/>
          </a:p>
        </p:txBody>
      </p:sp>
      <p:cxnSp>
        <p:nvCxnSpPr>
          <p:cNvPr id="10" name="Straight Connector 9"/>
          <p:cNvCxnSpPr/>
          <p:nvPr/>
        </p:nvCxnSpPr>
        <p:spPr>
          <a:xfrm>
            <a:off x="1097279" y="119353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99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Lst>
  <p:hf sldNum="0"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A44A3C-C827-4CE2-9A82-215EFCD34D96}"/>
              </a:ext>
            </a:extLst>
          </p:cNvPr>
          <p:cNvSpPr>
            <a:spLocks noGrp="1"/>
          </p:cNvSpPr>
          <p:nvPr>
            <p:ph type="ctrTitle"/>
          </p:nvPr>
        </p:nvSpPr>
        <p:spPr/>
        <p:txBody>
          <a:bodyPr/>
          <a:lstStyle/>
          <a:p>
            <a:r>
              <a:rPr lang="en-US" dirty="0"/>
              <a:t>CIP Update</a:t>
            </a:r>
          </a:p>
        </p:txBody>
      </p:sp>
      <p:sp>
        <p:nvSpPr>
          <p:cNvPr id="6" name="Subtitle 5">
            <a:extLst>
              <a:ext uri="{FF2B5EF4-FFF2-40B4-BE49-F238E27FC236}">
                <a16:creationId xmlns:a16="http://schemas.microsoft.com/office/drawing/2014/main" id="{455A6197-24C9-41B9-AF60-795E8077A074}"/>
              </a:ext>
            </a:extLst>
          </p:cNvPr>
          <p:cNvSpPr>
            <a:spLocks noGrp="1"/>
          </p:cNvSpPr>
          <p:nvPr>
            <p:ph type="subTitle" idx="1"/>
          </p:nvPr>
        </p:nvSpPr>
        <p:spPr/>
        <p:txBody>
          <a:bodyPr/>
          <a:lstStyle/>
          <a:p>
            <a:r>
              <a:rPr lang="en-US" dirty="0"/>
              <a:t>President’s town hall - September 2024</a:t>
            </a:r>
          </a:p>
        </p:txBody>
      </p:sp>
      <p:sp>
        <p:nvSpPr>
          <p:cNvPr id="5" name="Footer Placeholder 4">
            <a:extLst>
              <a:ext uri="{FF2B5EF4-FFF2-40B4-BE49-F238E27FC236}">
                <a16:creationId xmlns:a16="http://schemas.microsoft.com/office/drawing/2014/main" id="{A9BB1F7A-9256-4DFF-BC6A-F8B50895C997}"/>
              </a:ext>
            </a:extLst>
          </p:cNvPr>
          <p:cNvSpPr>
            <a:spLocks noGrp="1"/>
          </p:cNvSpPr>
          <p:nvPr>
            <p:ph type="ftr" sz="quarter" idx="11"/>
          </p:nvPr>
        </p:nvSpPr>
        <p:spPr/>
        <p:txBody>
          <a:bodyPr/>
          <a:lstStyle/>
          <a:p>
            <a:r>
              <a:rPr lang="en-US" dirty="0"/>
              <a:t>El Camino College</a:t>
            </a:r>
          </a:p>
        </p:txBody>
      </p:sp>
    </p:spTree>
    <p:extLst>
      <p:ext uri="{BB962C8B-B14F-4D97-AF65-F5344CB8AC3E}">
        <p14:creationId xmlns:p14="http://schemas.microsoft.com/office/powerpoint/2010/main" val="90576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AE15A5-49BD-4C0F-AA27-CC7C915DA942}"/>
              </a:ext>
            </a:extLst>
          </p:cNvPr>
          <p:cNvSpPr>
            <a:spLocks noGrp="1"/>
          </p:cNvSpPr>
          <p:nvPr>
            <p:ph type="ftr" sz="quarter" idx="11"/>
          </p:nvPr>
        </p:nvSpPr>
        <p:spPr/>
        <p:txBody>
          <a:bodyPr/>
          <a:lstStyle/>
          <a:p>
            <a:r>
              <a:rPr lang="en-US"/>
              <a:t>El Camino College</a:t>
            </a:r>
            <a:endParaRPr lang="en-US" dirty="0"/>
          </a:p>
        </p:txBody>
      </p:sp>
      <p:grpSp>
        <p:nvGrpSpPr>
          <p:cNvPr id="3" name="Group 2">
            <a:extLst>
              <a:ext uri="{FF2B5EF4-FFF2-40B4-BE49-F238E27FC236}">
                <a16:creationId xmlns:a16="http://schemas.microsoft.com/office/drawing/2014/main" id="{07A57559-A30C-47D9-A81B-F89BE4EC82E2}"/>
              </a:ext>
            </a:extLst>
          </p:cNvPr>
          <p:cNvGrpSpPr/>
          <p:nvPr/>
        </p:nvGrpSpPr>
        <p:grpSpPr>
          <a:xfrm>
            <a:off x="1574800" y="398223"/>
            <a:ext cx="9302371" cy="5655153"/>
            <a:chOff x="1747563" y="627114"/>
            <a:chExt cx="8774008" cy="5258598"/>
          </a:xfrm>
        </p:grpSpPr>
        <p:pic>
          <p:nvPicPr>
            <p:cNvPr id="4" name="Image 1" descr="preencoded.png">
              <a:extLst>
                <a:ext uri="{FF2B5EF4-FFF2-40B4-BE49-F238E27FC236}">
                  <a16:creationId xmlns:a16="http://schemas.microsoft.com/office/drawing/2014/main" id="{89034371-C9E1-4AE5-8C44-50C0005CEC81}"/>
                </a:ext>
              </a:extLst>
            </p:cNvPr>
            <p:cNvPicPr>
              <a:picLocks noChangeAspect="1"/>
            </p:cNvPicPr>
            <p:nvPr/>
          </p:nvPicPr>
          <p:blipFill>
            <a:blip r:embed="rId3"/>
            <a:stretch>
              <a:fillRect/>
            </a:stretch>
          </p:blipFill>
          <p:spPr>
            <a:xfrm>
              <a:off x="1841764" y="627114"/>
              <a:ext cx="8555691" cy="1218640"/>
            </a:xfrm>
            <a:prstGeom prst="rect">
              <a:avLst/>
            </a:prstGeom>
          </p:spPr>
        </p:pic>
        <p:pic>
          <p:nvPicPr>
            <p:cNvPr id="5" name="Image 2" descr="preencoded.png">
              <a:extLst>
                <a:ext uri="{FF2B5EF4-FFF2-40B4-BE49-F238E27FC236}">
                  <a16:creationId xmlns:a16="http://schemas.microsoft.com/office/drawing/2014/main" id="{998120CF-3BBA-4BA7-89C9-1D81FD38BDF8}"/>
                </a:ext>
              </a:extLst>
            </p:cNvPr>
            <p:cNvPicPr>
              <a:picLocks noChangeAspect="1"/>
            </p:cNvPicPr>
            <p:nvPr/>
          </p:nvPicPr>
          <p:blipFill>
            <a:blip r:embed="rId4"/>
            <a:stretch>
              <a:fillRect/>
            </a:stretch>
          </p:blipFill>
          <p:spPr>
            <a:xfrm>
              <a:off x="1850087" y="4851969"/>
              <a:ext cx="8547287" cy="1033743"/>
            </a:xfrm>
            <a:prstGeom prst="rect">
              <a:avLst/>
            </a:prstGeom>
          </p:spPr>
        </p:pic>
        <p:pic>
          <p:nvPicPr>
            <p:cNvPr id="6" name="Image 3" descr="preencoded.png">
              <a:extLst>
                <a:ext uri="{FF2B5EF4-FFF2-40B4-BE49-F238E27FC236}">
                  <a16:creationId xmlns:a16="http://schemas.microsoft.com/office/drawing/2014/main" id="{735CE632-351A-4FE4-90A4-0B88C9519D48}"/>
                </a:ext>
              </a:extLst>
            </p:cNvPr>
            <p:cNvPicPr>
              <a:picLocks noChangeAspect="1"/>
            </p:cNvPicPr>
            <p:nvPr/>
          </p:nvPicPr>
          <p:blipFill>
            <a:blip r:embed="rId5"/>
            <a:stretch>
              <a:fillRect/>
            </a:stretch>
          </p:blipFill>
          <p:spPr>
            <a:xfrm>
              <a:off x="1853615" y="1907886"/>
              <a:ext cx="1680882" cy="1302103"/>
            </a:xfrm>
            <a:prstGeom prst="rect">
              <a:avLst/>
            </a:prstGeom>
          </p:spPr>
        </p:pic>
        <p:pic>
          <p:nvPicPr>
            <p:cNvPr id="7" name="Image 4" descr="preencoded.png">
              <a:extLst>
                <a:ext uri="{FF2B5EF4-FFF2-40B4-BE49-F238E27FC236}">
                  <a16:creationId xmlns:a16="http://schemas.microsoft.com/office/drawing/2014/main" id="{6C0DA908-5D1B-4085-9588-5E62F865ED90}"/>
                </a:ext>
              </a:extLst>
            </p:cNvPr>
            <p:cNvPicPr>
              <a:picLocks noChangeAspect="1"/>
            </p:cNvPicPr>
            <p:nvPr/>
          </p:nvPicPr>
          <p:blipFill>
            <a:blip r:embed="rId6"/>
            <a:stretch>
              <a:fillRect/>
            </a:stretch>
          </p:blipFill>
          <p:spPr>
            <a:xfrm>
              <a:off x="3570613" y="1907886"/>
              <a:ext cx="1680882" cy="1302103"/>
            </a:xfrm>
            <a:prstGeom prst="rect">
              <a:avLst/>
            </a:prstGeom>
          </p:spPr>
        </p:pic>
        <p:sp>
          <p:nvSpPr>
            <p:cNvPr id="8" name="Text 0">
              <a:extLst>
                <a:ext uri="{FF2B5EF4-FFF2-40B4-BE49-F238E27FC236}">
                  <a16:creationId xmlns:a16="http://schemas.microsoft.com/office/drawing/2014/main" id="{931D9535-D8A0-462F-B4FD-55013E2A2E27}"/>
                </a:ext>
              </a:extLst>
            </p:cNvPr>
            <p:cNvSpPr/>
            <p:nvPr/>
          </p:nvSpPr>
          <p:spPr>
            <a:xfrm rot="-23743">
              <a:off x="3534453" y="2162090"/>
              <a:ext cx="1815353" cy="790015"/>
            </a:xfrm>
            <a:prstGeom prst="rect">
              <a:avLst/>
            </a:prstGeom>
            <a:noFill/>
            <a:ln/>
          </p:spPr>
          <p:txBody>
            <a:bodyPr wrap="square" lIns="0" tIns="0" rIns="0" bIns="0" rtlCol="0" anchor="ctr"/>
            <a:lstStyle/>
            <a:p>
              <a:pPr algn="ctr">
                <a:lnSpc>
                  <a:spcPct val="110000"/>
                </a:lnSpc>
              </a:pPr>
              <a:r>
                <a:rPr lang="en-US" sz="1721" dirty="0">
                  <a:solidFill>
                    <a:srgbClr val="FFFFFF"/>
                  </a:solidFill>
                  <a:latin typeface="Roboto" pitchFamily="34" charset="0"/>
                  <a:ea typeface="Roboto" pitchFamily="34" charset="-122"/>
                  <a:cs typeface="Roboto" pitchFamily="34" charset="-120"/>
                </a:rPr>
                <a:t>Multiple </a:t>
              </a:r>
              <a:endParaRPr lang="en-US" sz="1721" dirty="0"/>
            </a:p>
            <a:p>
              <a:pPr algn="ctr">
                <a:lnSpc>
                  <a:spcPct val="110000"/>
                </a:lnSpc>
              </a:pPr>
              <a:r>
                <a:rPr lang="en-US" sz="1721" b="1" dirty="0">
                  <a:solidFill>
                    <a:srgbClr val="FFFFFF"/>
                  </a:solidFill>
                  <a:latin typeface="Roboto" pitchFamily="34" charset="0"/>
                  <a:ea typeface="Roboto" pitchFamily="34" charset="-122"/>
                  <a:cs typeface="Roboto" pitchFamily="34" charset="-120"/>
                </a:rPr>
                <a:t>Pathways</a:t>
              </a:r>
              <a:endParaRPr lang="en-US" sz="1721" dirty="0"/>
            </a:p>
            <a:p>
              <a:pPr algn="ctr">
                <a:lnSpc>
                  <a:spcPct val="110000"/>
                </a:lnSpc>
              </a:pPr>
              <a:r>
                <a:rPr lang="en-US" sz="1721" b="1" dirty="0">
                  <a:solidFill>
                    <a:srgbClr val="FFFFFF"/>
                  </a:solidFill>
                  <a:latin typeface="Roboto" pitchFamily="34" charset="0"/>
                  <a:ea typeface="Roboto" pitchFamily="34" charset="-122"/>
                  <a:cs typeface="Roboto" pitchFamily="34" charset="-120"/>
                </a:rPr>
                <a:t> </a:t>
              </a:r>
              <a:r>
                <a:rPr lang="en-US" sz="1721" dirty="0">
                  <a:solidFill>
                    <a:srgbClr val="FFFFFF"/>
                  </a:solidFill>
                  <a:latin typeface="Roboto" pitchFamily="34" charset="0"/>
                  <a:ea typeface="Roboto" pitchFamily="34" charset="-122"/>
                  <a:cs typeface="Roboto" pitchFamily="34" charset="-120"/>
                </a:rPr>
                <a:t>to Success</a:t>
              </a:r>
              <a:endParaRPr lang="en-US" sz="1721" dirty="0"/>
            </a:p>
          </p:txBody>
        </p:sp>
        <p:pic>
          <p:nvPicPr>
            <p:cNvPr id="9" name="Image 5" descr="preencoded.png">
              <a:extLst>
                <a:ext uri="{FF2B5EF4-FFF2-40B4-BE49-F238E27FC236}">
                  <a16:creationId xmlns:a16="http://schemas.microsoft.com/office/drawing/2014/main" id="{E08D80D3-CDC4-4F1F-9F77-E41B5EAED5D4}"/>
                </a:ext>
              </a:extLst>
            </p:cNvPr>
            <p:cNvPicPr>
              <a:picLocks noChangeAspect="1"/>
            </p:cNvPicPr>
            <p:nvPr/>
          </p:nvPicPr>
          <p:blipFill>
            <a:blip r:embed="rId7"/>
            <a:stretch>
              <a:fillRect/>
            </a:stretch>
          </p:blipFill>
          <p:spPr>
            <a:xfrm>
              <a:off x="5287610" y="1907886"/>
              <a:ext cx="1680882" cy="1302103"/>
            </a:xfrm>
            <a:prstGeom prst="rect">
              <a:avLst/>
            </a:prstGeom>
          </p:spPr>
        </p:pic>
        <p:pic>
          <p:nvPicPr>
            <p:cNvPr id="10" name="Image 6" descr="preencoded.png">
              <a:extLst>
                <a:ext uri="{FF2B5EF4-FFF2-40B4-BE49-F238E27FC236}">
                  <a16:creationId xmlns:a16="http://schemas.microsoft.com/office/drawing/2014/main" id="{0D242E91-EB65-49D1-951E-1E0D13CF82AB}"/>
                </a:ext>
              </a:extLst>
            </p:cNvPr>
            <p:cNvPicPr>
              <a:picLocks noChangeAspect="1"/>
            </p:cNvPicPr>
            <p:nvPr/>
          </p:nvPicPr>
          <p:blipFill>
            <a:blip r:embed="rId8"/>
            <a:stretch>
              <a:fillRect/>
            </a:stretch>
          </p:blipFill>
          <p:spPr>
            <a:xfrm>
              <a:off x="7004608" y="1907886"/>
              <a:ext cx="1680882" cy="1302103"/>
            </a:xfrm>
            <a:prstGeom prst="rect">
              <a:avLst/>
            </a:prstGeom>
            <a:solidFill>
              <a:schemeClr val="accent5">
                <a:lumMod val="75000"/>
              </a:schemeClr>
            </a:solidFill>
          </p:spPr>
        </p:pic>
        <p:pic>
          <p:nvPicPr>
            <p:cNvPr id="11" name="Image 7" descr="preencoded.png">
              <a:extLst>
                <a:ext uri="{FF2B5EF4-FFF2-40B4-BE49-F238E27FC236}">
                  <a16:creationId xmlns:a16="http://schemas.microsoft.com/office/drawing/2014/main" id="{02411C07-0E76-4F77-A879-D1DD53BCD86F}"/>
                </a:ext>
              </a:extLst>
            </p:cNvPr>
            <p:cNvPicPr>
              <a:picLocks noChangeAspect="1"/>
            </p:cNvPicPr>
            <p:nvPr/>
          </p:nvPicPr>
          <p:blipFill>
            <a:blip r:embed="rId9"/>
            <a:stretch>
              <a:fillRect/>
            </a:stretch>
          </p:blipFill>
          <p:spPr>
            <a:xfrm>
              <a:off x="8721605" y="1907886"/>
              <a:ext cx="1680882" cy="1302103"/>
            </a:xfrm>
            <a:prstGeom prst="rect">
              <a:avLst/>
            </a:prstGeom>
          </p:spPr>
        </p:pic>
        <p:sp>
          <p:nvSpPr>
            <p:cNvPr id="12" name="Text 4">
              <a:extLst>
                <a:ext uri="{FF2B5EF4-FFF2-40B4-BE49-F238E27FC236}">
                  <a16:creationId xmlns:a16="http://schemas.microsoft.com/office/drawing/2014/main" id="{0436C63C-2E0F-413E-A6B8-9DFBB5194639}"/>
                </a:ext>
              </a:extLst>
            </p:cNvPr>
            <p:cNvSpPr/>
            <p:nvPr/>
          </p:nvSpPr>
          <p:spPr>
            <a:xfrm>
              <a:off x="8527144" y="5301672"/>
              <a:ext cx="1916206" cy="504265"/>
            </a:xfrm>
            <a:prstGeom prst="rect">
              <a:avLst/>
            </a:prstGeom>
            <a:noFill/>
            <a:ln/>
          </p:spPr>
          <p:txBody>
            <a:bodyPr wrap="square" lIns="0" tIns="0" rIns="0" bIns="0" rtlCol="0" anchor="ctr"/>
            <a:lstStyle/>
            <a:p>
              <a:pPr algn="ctr">
                <a:lnSpc>
                  <a:spcPct val="125000"/>
                </a:lnSpc>
              </a:pPr>
              <a:r>
                <a:rPr lang="en-US" sz="1324" kern="0" spc="106" dirty="0">
                  <a:solidFill>
                    <a:srgbClr val="FFFFFF"/>
                  </a:solidFill>
                  <a:latin typeface="Roboto" pitchFamily="34" charset="0"/>
                  <a:ea typeface="Roboto" pitchFamily="34" charset="-122"/>
                  <a:cs typeface="Roboto" pitchFamily="34" charset="-120"/>
                </a:rPr>
                <a:t>Employee Wellness</a:t>
              </a:r>
              <a:endParaRPr lang="en-US" sz="1324" dirty="0"/>
            </a:p>
            <a:p>
              <a:pPr algn="ctr">
                <a:lnSpc>
                  <a:spcPct val="125000"/>
                </a:lnSpc>
              </a:pPr>
              <a:r>
                <a:rPr lang="en-US" sz="1324" kern="0" spc="106" dirty="0">
                  <a:solidFill>
                    <a:srgbClr val="FFFFFF"/>
                  </a:solidFill>
                  <a:latin typeface="Roboto" pitchFamily="34" charset="0"/>
                  <a:ea typeface="Roboto" pitchFamily="34" charset="-122"/>
                  <a:cs typeface="Roboto" pitchFamily="34" charset="-120"/>
                </a:rPr>
                <a:t>Sustainability</a:t>
              </a:r>
              <a:endParaRPr lang="en-US" sz="1324" dirty="0"/>
            </a:p>
          </p:txBody>
        </p:sp>
        <p:sp>
          <p:nvSpPr>
            <p:cNvPr id="13" name="Text 5">
              <a:extLst>
                <a:ext uri="{FF2B5EF4-FFF2-40B4-BE49-F238E27FC236}">
                  <a16:creationId xmlns:a16="http://schemas.microsoft.com/office/drawing/2014/main" id="{CAEDEA24-F4C8-4C34-AA4D-B357153E3A0A}"/>
                </a:ext>
              </a:extLst>
            </p:cNvPr>
            <p:cNvSpPr/>
            <p:nvPr/>
          </p:nvSpPr>
          <p:spPr>
            <a:xfrm>
              <a:off x="4156278" y="5268340"/>
              <a:ext cx="1916206" cy="504265"/>
            </a:xfrm>
            <a:prstGeom prst="rect">
              <a:avLst/>
            </a:prstGeom>
            <a:noFill/>
            <a:ln/>
          </p:spPr>
          <p:txBody>
            <a:bodyPr wrap="square" lIns="0" tIns="0" rIns="0" bIns="0" rtlCol="0" anchor="ctr"/>
            <a:lstStyle/>
            <a:p>
              <a:pPr algn="ctr">
                <a:lnSpc>
                  <a:spcPct val="125000"/>
                </a:lnSpc>
              </a:pPr>
              <a:r>
                <a:rPr lang="en-US" sz="1324" kern="0" spc="106" dirty="0">
                  <a:solidFill>
                    <a:srgbClr val="FFFFFF"/>
                  </a:solidFill>
                  <a:latin typeface="Roboto" pitchFamily="34" charset="0"/>
                  <a:ea typeface="Roboto" pitchFamily="34" charset="-122"/>
                  <a:cs typeface="Roboto" pitchFamily="34" charset="-120"/>
                </a:rPr>
                <a:t>Equity</a:t>
              </a:r>
              <a:endParaRPr lang="en-US" sz="1324" dirty="0"/>
            </a:p>
            <a:p>
              <a:pPr algn="ctr">
                <a:lnSpc>
                  <a:spcPct val="125000"/>
                </a:lnSpc>
              </a:pPr>
              <a:r>
                <a:rPr lang="en-US" sz="1324" kern="0" spc="106" dirty="0">
                  <a:solidFill>
                    <a:srgbClr val="FFFFFF"/>
                  </a:solidFill>
                  <a:latin typeface="Roboto" pitchFamily="34" charset="0"/>
                  <a:ea typeface="Roboto" pitchFamily="34" charset="-122"/>
                  <a:cs typeface="Roboto" pitchFamily="34" charset="-120"/>
                </a:rPr>
                <a:t>Social Responsibility</a:t>
              </a:r>
              <a:endParaRPr lang="en-US" sz="1324" dirty="0"/>
            </a:p>
          </p:txBody>
        </p:sp>
        <p:sp>
          <p:nvSpPr>
            <p:cNvPr id="14" name="Text 6">
              <a:extLst>
                <a:ext uri="{FF2B5EF4-FFF2-40B4-BE49-F238E27FC236}">
                  <a16:creationId xmlns:a16="http://schemas.microsoft.com/office/drawing/2014/main" id="{289B2FAC-5333-4E33-9618-0CED2FC27E02}"/>
                </a:ext>
              </a:extLst>
            </p:cNvPr>
            <p:cNvSpPr/>
            <p:nvPr/>
          </p:nvSpPr>
          <p:spPr>
            <a:xfrm>
              <a:off x="1796471" y="1308130"/>
              <a:ext cx="1515072" cy="663949"/>
            </a:xfrm>
            <a:prstGeom prst="rect">
              <a:avLst/>
            </a:prstGeom>
            <a:noFill/>
            <a:ln/>
          </p:spPr>
          <p:txBody>
            <a:bodyPr wrap="square" lIns="0" tIns="0" rIns="0" bIns="0" rtlCol="0" anchor="ctr"/>
            <a:lstStyle/>
            <a:p>
              <a:pPr algn="r">
                <a:lnSpc>
                  <a:spcPct val="110000"/>
                </a:lnSpc>
              </a:pPr>
              <a:r>
                <a:rPr lang="en-US" sz="2184" b="1" kern="0" spc="219" dirty="0">
                  <a:solidFill>
                    <a:srgbClr val="FFFFFF"/>
                  </a:solidFill>
                  <a:latin typeface="Roboto" pitchFamily="34" charset="0"/>
                  <a:ea typeface="Roboto" pitchFamily="34" charset="-122"/>
                  <a:cs typeface="Roboto" pitchFamily="34" charset="-120"/>
                </a:rPr>
                <a:t>MISSION</a:t>
              </a:r>
              <a:endParaRPr lang="en-US" sz="2184" dirty="0"/>
            </a:p>
            <a:p>
              <a:pPr algn="r">
                <a:lnSpc>
                  <a:spcPct val="110000"/>
                </a:lnSpc>
              </a:pPr>
              <a:r>
                <a:rPr lang="en-US" sz="2184" dirty="0">
                  <a:solidFill>
                    <a:srgbClr val="000000"/>
                  </a:solidFill>
                </a:rPr>
                <a:t> </a:t>
              </a:r>
              <a:endParaRPr lang="en-US" sz="2184" dirty="0"/>
            </a:p>
          </p:txBody>
        </p:sp>
        <p:sp>
          <p:nvSpPr>
            <p:cNvPr id="15" name="Text 7">
              <a:extLst>
                <a:ext uri="{FF2B5EF4-FFF2-40B4-BE49-F238E27FC236}">
                  <a16:creationId xmlns:a16="http://schemas.microsoft.com/office/drawing/2014/main" id="{FF17173D-337D-4C3C-A69F-50A3C7A3037B}"/>
                </a:ext>
              </a:extLst>
            </p:cNvPr>
            <p:cNvSpPr/>
            <p:nvPr/>
          </p:nvSpPr>
          <p:spPr>
            <a:xfrm>
              <a:off x="4480916" y="4881426"/>
              <a:ext cx="3244103" cy="319368"/>
            </a:xfrm>
            <a:prstGeom prst="rect">
              <a:avLst/>
            </a:prstGeom>
            <a:noFill/>
            <a:ln/>
          </p:spPr>
          <p:txBody>
            <a:bodyPr wrap="square" lIns="0" tIns="0" rIns="0" bIns="0" rtlCol="0" anchor="ctr"/>
            <a:lstStyle/>
            <a:p>
              <a:pPr algn="ctr">
                <a:lnSpc>
                  <a:spcPct val="110000"/>
                </a:lnSpc>
              </a:pPr>
              <a:r>
                <a:rPr lang="en-US" sz="2118" b="1" kern="0" spc="655" dirty="0">
                  <a:solidFill>
                    <a:srgbClr val="FFFFFF"/>
                  </a:solidFill>
                  <a:latin typeface="Roboto" pitchFamily="34" charset="0"/>
                  <a:ea typeface="Roboto" pitchFamily="34" charset="-122"/>
                  <a:cs typeface="Roboto" pitchFamily="34" charset="-120"/>
                </a:rPr>
                <a:t>VALUES</a:t>
              </a:r>
              <a:endParaRPr lang="en-US" sz="2118" dirty="0"/>
            </a:p>
          </p:txBody>
        </p:sp>
        <p:sp>
          <p:nvSpPr>
            <p:cNvPr id="16" name="Text 8">
              <a:extLst>
                <a:ext uri="{FF2B5EF4-FFF2-40B4-BE49-F238E27FC236}">
                  <a16:creationId xmlns:a16="http://schemas.microsoft.com/office/drawing/2014/main" id="{4B20F856-C035-4E87-A9B5-A8A963081238}"/>
                </a:ext>
              </a:extLst>
            </p:cNvPr>
            <p:cNvSpPr/>
            <p:nvPr/>
          </p:nvSpPr>
          <p:spPr>
            <a:xfrm rot="-23743">
              <a:off x="1945217" y="2031823"/>
              <a:ext cx="1495985" cy="1050551"/>
            </a:xfrm>
            <a:prstGeom prst="rect">
              <a:avLst/>
            </a:prstGeom>
            <a:noFill/>
            <a:ln/>
          </p:spPr>
          <p:txBody>
            <a:bodyPr wrap="square" lIns="0" tIns="0" rIns="0" bIns="0" rtlCol="0" anchor="ctr"/>
            <a:lstStyle/>
            <a:p>
              <a:pPr algn="ctr">
                <a:lnSpc>
                  <a:spcPct val="110000"/>
                </a:lnSpc>
              </a:pPr>
              <a:r>
                <a:rPr lang="en-US" sz="1721" b="1" dirty="0">
                  <a:solidFill>
                    <a:srgbClr val="FFFFFF"/>
                  </a:solidFill>
                  <a:latin typeface="Roboto" pitchFamily="34" charset="0"/>
                  <a:ea typeface="Roboto" pitchFamily="34" charset="-122"/>
                  <a:cs typeface="Roboto" pitchFamily="34" charset="-120"/>
                </a:rPr>
                <a:t>Student-Centered </a:t>
              </a:r>
              <a:r>
                <a:rPr lang="en-US" sz="1721" dirty="0">
                  <a:solidFill>
                    <a:srgbClr val="FFFFFF"/>
                  </a:solidFill>
                  <a:latin typeface="Roboto" pitchFamily="34" charset="0"/>
                  <a:ea typeface="Roboto" pitchFamily="34" charset="-122"/>
                  <a:cs typeface="Roboto" pitchFamily="34" charset="-120"/>
                </a:rPr>
                <a:t>Learning </a:t>
              </a:r>
              <a:endParaRPr lang="en-US" sz="1721" dirty="0"/>
            </a:p>
            <a:p>
              <a:pPr algn="ctr">
                <a:lnSpc>
                  <a:spcPct val="110000"/>
                </a:lnSpc>
              </a:pPr>
              <a:r>
                <a:rPr lang="en-US" sz="1721" dirty="0">
                  <a:solidFill>
                    <a:srgbClr val="FFFFFF"/>
                  </a:solidFill>
                  <a:latin typeface="Roboto" pitchFamily="34" charset="0"/>
                  <a:ea typeface="Roboto" pitchFamily="34" charset="-122"/>
                  <a:cs typeface="Roboto" pitchFamily="34" charset="-120"/>
                </a:rPr>
                <a:t>&amp; Experience</a:t>
              </a:r>
              <a:endParaRPr lang="en-US" sz="1721" dirty="0"/>
            </a:p>
          </p:txBody>
        </p:sp>
        <p:sp>
          <p:nvSpPr>
            <p:cNvPr id="17" name="Text 9">
              <a:extLst>
                <a:ext uri="{FF2B5EF4-FFF2-40B4-BE49-F238E27FC236}">
                  <a16:creationId xmlns:a16="http://schemas.microsoft.com/office/drawing/2014/main" id="{1E14F65C-616A-40A3-A746-A153FDF8810E}"/>
                </a:ext>
              </a:extLst>
            </p:cNvPr>
            <p:cNvSpPr/>
            <p:nvPr/>
          </p:nvSpPr>
          <p:spPr>
            <a:xfrm rot="-23743">
              <a:off x="5416025" y="2162090"/>
              <a:ext cx="1495985" cy="790015"/>
            </a:xfrm>
            <a:prstGeom prst="rect">
              <a:avLst/>
            </a:prstGeom>
            <a:noFill/>
            <a:ln/>
          </p:spPr>
          <p:txBody>
            <a:bodyPr wrap="square" lIns="0" tIns="0" rIns="0" bIns="0" rtlCol="0" anchor="ctr"/>
            <a:lstStyle/>
            <a:p>
              <a:pPr algn="ctr">
                <a:lnSpc>
                  <a:spcPct val="110000"/>
                </a:lnSpc>
              </a:pPr>
              <a:r>
                <a:rPr lang="en-US" sz="1721" dirty="0">
                  <a:solidFill>
                    <a:srgbClr val="FFFFFF"/>
                  </a:solidFill>
                  <a:latin typeface="Roboto" pitchFamily="34" charset="0"/>
                  <a:ea typeface="Roboto" pitchFamily="34" charset="-122"/>
                  <a:cs typeface="Roboto" pitchFamily="34" charset="-120"/>
                </a:rPr>
                <a:t>Innovative </a:t>
              </a:r>
              <a:endParaRPr lang="en-US" sz="1721" dirty="0"/>
            </a:p>
            <a:p>
              <a:pPr algn="ctr">
                <a:lnSpc>
                  <a:spcPct val="110000"/>
                </a:lnSpc>
              </a:pPr>
              <a:r>
                <a:rPr lang="en-US" sz="1721" b="1" dirty="0">
                  <a:solidFill>
                    <a:srgbClr val="FFFFFF"/>
                  </a:solidFill>
                  <a:latin typeface="Roboto" pitchFamily="34" charset="0"/>
                  <a:ea typeface="Roboto" pitchFamily="34" charset="-122"/>
                  <a:cs typeface="Roboto" pitchFamily="34" charset="-120"/>
                </a:rPr>
                <a:t>Community </a:t>
              </a:r>
              <a:r>
                <a:rPr lang="en-US" sz="1721" dirty="0">
                  <a:solidFill>
                    <a:srgbClr val="FFFFFF"/>
                  </a:solidFill>
                  <a:latin typeface="Roboto" pitchFamily="34" charset="0"/>
                  <a:ea typeface="Roboto" pitchFamily="34" charset="-122"/>
                  <a:cs typeface="Roboto" pitchFamily="34" charset="-120"/>
                </a:rPr>
                <a:t>Partnerships</a:t>
              </a:r>
              <a:endParaRPr lang="en-US" sz="1721" dirty="0"/>
            </a:p>
          </p:txBody>
        </p:sp>
        <p:sp>
          <p:nvSpPr>
            <p:cNvPr id="18" name="Text 10">
              <a:extLst>
                <a:ext uri="{FF2B5EF4-FFF2-40B4-BE49-F238E27FC236}">
                  <a16:creationId xmlns:a16="http://schemas.microsoft.com/office/drawing/2014/main" id="{49B11D4D-458B-44A9-A537-393CDCFF1011}"/>
                </a:ext>
              </a:extLst>
            </p:cNvPr>
            <p:cNvSpPr/>
            <p:nvPr/>
          </p:nvSpPr>
          <p:spPr>
            <a:xfrm rot="-23743">
              <a:off x="7071930" y="2296561"/>
              <a:ext cx="1470772" cy="521074"/>
            </a:xfrm>
            <a:prstGeom prst="rect">
              <a:avLst/>
            </a:prstGeom>
            <a:noFill/>
            <a:ln/>
          </p:spPr>
          <p:txBody>
            <a:bodyPr wrap="square" lIns="0" tIns="0" rIns="0" bIns="0" rtlCol="0" anchor="ctr"/>
            <a:lstStyle/>
            <a:p>
              <a:pPr algn="ctr">
                <a:lnSpc>
                  <a:spcPct val="110000"/>
                </a:lnSpc>
              </a:pPr>
              <a:r>
                <a:rPr lang="en-US" sz="1721" dirty="0">
                  <a:solidFill>
                    <a:srgbClr val="FFFFFF"/>
                  </a:solidFill>
                  <a:latin typeface="Roboto" pitchFamily="34" charset="0"/>
                  <a:ea typeface="Roboto" pitchFamily="34" charset="-122"/>
                  <a:cs typeface="Roboto" pitchFamily="34" charset="-120"/>
                </a:rPr>
                <a:t>Culture of</a:t>
              </a:r>
              <a:endParaRPr lang="en-US" sz="1721" dirty="0"/>
            </a:p>
            <a:p>
              <a:pPr algn="ctr">
                <a:lnSpc>
                  <a:spcPct val="110000"/>
                </a:lnSpc>
              </a:pPr>
              <a:r>
                <a:rPr lang="en-US" sz="1721" b="1" dirty="0">
                  <a:solidFill>
                    <a:srgbClr val="FFFFFF"/>
                  </a:solidFill>
                  <a:latin typeface="Roboto" pitchFamily="34" charset="0"/>
                  <a:ea typeface="Roboto" pitchFamily="34" charset="-122"/>
                  <a:cs typeface="Roboto" pitchFamily="34" charset="-120"/>
                </a:rPr>
                <a:t>Inclusion</a:t>
              </a:r>
              <a:endParaRPr lang="en-US" sz="1721" dirty="0"/>
            </a:p>
          </p:txBody>
        </p:sp>
        <p:sp>
          <p:nvSpPr>
            <p:cNvPr id="19" name="Text 11">
              <a:extLst>
                <a:ext uri="{FF2B5EF4-FFF2-40B4-BE49-F238E27FC236}">
                  <a16:creationId xmlns:a16="http://schemas.microsoft.com/office/drawing/2014/main" id="{B54A7B42-2FAF-4E7A-B6F5-7CC4A88D00B5}"/>
                </a:ext>
              </a:extLst>
            </p:cNvPr>
            <p:cNvSpPr/>
            <p:nvPr/>
          </p:nvSpPr>
          <p:spPr>
            <a:xfrm rot="-23743">
              <a:off x="8721286" y="2162090"/>
              <a:ext cx="1647265" cy="790015"/>
            </a:xfrm>
            <a:prstGeom prst="rect">
              <a:avLst/>
            </a:prstGeom>
            <a:noFill/>
            <a:ln/>
          </p:spPr>
          <p:txBody>
            <a:bodyPr wrap="square" lIns="0" tIns="0" rIns="0" bIns="0" rtlCol="0" anchor="ctr"/>
            <a:lstStyle/>
            <a:p>
              <a:pPr algn="ctr">
                <a:lnSpc>
                  <a:spcPct val="110000"/>
                </a:lnSpc>
              </a:pPr>
              <a:r>
                <a:rPr lang="en-US" sz="1721" dirty="0">
                  <a:solidFill>
                    <a:srgbClr val="FFFFFF"/>
                  </a:solidFill>
                  <a:latin typeface="Roboto" pitchFamily="34" charset="0"/>
                  <a:ea typeface="Roboto" pitchFamily="34" charset="-122"/>
                  <a:cs typeface="Roboto" pitchFamily="34" charset="-120"/>
                </a:rPr>
                <a:t>Environment for </a:t>
              </a:r>
              <a:endParaRPr lang="en-US" sz="1721" dirty="0"/>
            </a:p>
            <a:p>
              <a:pPr algn="ctr">
                <a:lnSpc>
                  <a:spcPct val="110000"/>
                </a:lnSpc>
              </a:pPr>
              <a:r>
                <a:rPr lang="en-US" sz="1721" b="1" dirty="0">
                  <a:solidFill>
                    <a:srgbClr val="FFFFFF"/>
                  </a:solidFill>
                  <a:latin typeface="Roboto" pitchFamily="34" charset="0"/>
                  <a:ea typeface="Roboto" pitchFamily="34" charset="-122"/>
                  <a:cs typeface="Roboto" pitchFamily="34" charset="-120"/>
                </a:rPr>
                <a:t>Transformation</a:t>
              </a:r>
              <a:endParaRPr lang="en-US" sz="1721" dirty="0"/>
            </a:p>
          </p:txBody>
        </p:sp>
        <p:sp>
          <p:nvSpPr>
            <p:cNvPr id="20" name="Text 15">
              <a:extLst>
                <a:ext uri="{FF2B5EF4-FFF2-40B4-BE49-F238E27FC236}">
                  <a16:creationId xmlns:a16="http://schemas.microsoft.com/office/drawing/2014/main" id="{F18E3BBD-BDE6-4703-8945-8CB980009901}"/>
                </a:ext>
              </a:extLst>
            </p:cNvPr>
            <p:cNvSpPr/>
            <p:nvPr/>
          </p:nvSpPr>
          <p:spPr>
            <a:xfrm>
              <a:off x="3403034" y="722332"/>
              <a:ext cx="7118537" cy="403412"/>
            </a:xfrm>
            <a:prstGeom prst="rect">
              <a:avLst/>
            </a:prstGeom>
            <a:noFill/>
            <a:ln/>
          </p:spPr>
          <p:txBody>
            <a:bodyPr wrap="square" lIns="0" tIns="0" rIns="0" bIns="0" rtlCol="0" anchor="ctr"/>
            <a:lstStyle/>
            <a:p>
              <a:pPr>
                <a:lnSpc>
                  <a:spcPct val="110000"/>
                </a:lnSpc>
              </a:pPr>
              <a:r>
                <a:rPr lang="en-US" sz="1324" kern="0" spc="42" dirty="0">
                  <a:solidFill>
                    <a:srgbClr val="FFFFFF"/>
                  </a:solidFill>
                  <a:latin typeface="Roboto" pitchFamily="34" charset="0"/>
                  <a:ea typeface="Roboto" pitchFamily="34" charset="-122"/>
                  <a:cs typeface="Roboto" pitchFamily="34" charset="-120"/>
                </a:rPr>
                <a:t>El Camino College will spark innovation and create equitable opportunities for our students, employees, and community.</a:t>
              </a:r>
              <a:endParaRPr lang="en-US" sz="1324" dirty="0"/>
            </a:p>
          </p:txBody>
        </p:sp>
        <p:sp>
          <p:nvSpPr>
            <p:cNvPr id="21" name="Text 16">
              <a:extLst>
                <a:ext uri="{FF2B5EF4-FFF2-40B4-BE49-F238E27FC236}">
                  <a16:creationId xmlns:a16="http://schemas.microsoft.com/office/drawing/2014/main" id="{E91903E1-90C6-4AAA-8E32-7FE6D5D473CC}"/>
                </a:ext>
              </a:extLst>
            </p:cNvPr>
            <p:cNvSpPr/>
            <p:nvPr/>
          </p:nvSpPr>
          <p:spPr>
            <a:xfrm>
              <a:off x="1958433" y="722332"/>
              <a:ext cx="1353110" cy="336176"/>
            </a:xfrm>
            <a:prstGeom prst="rect">
              <a:avLst/>
            </a:prstGeom>
            <a:noFill/>
            <a:ln/>
          </p:spPr>
          <p:txBody>
            <a:bodyPr wrap="square" lIns="0" tIns="0" rIns="0" bIns="0" rtlCol="0" anchor="ctr"/>
            <a:lstStyle/>
            <a:p>
              <a:pPr algn="r">
                <a:lnSpc>
                  <a:spcPct val="110000"/>
                </a:lnSpc>
              </a:pPr>
              <a:r>
                <a:rPr lang="en-US" sz="2184" b="1" kern="0" spc="219" dirty="0">
                  <a:solidFill>
                    <a:srgbClr val="FFFFFF"/>
                  </a:solidFill>
                  <a:latin typeface="Roboto" pitchFamily="34" charset="0"/>
                  <a:ea typeface="Roboto" pitchFamily="34" charset="-122"/>
                  <a:cs typeface="Roboto" pitchFamily="34" charset="-120"/>
                </a:rPr>
                <a:t>VISION</a:t>
              </a:r>
              <a:endParaRPr lang="en-US" sz="2184" dirty="0"/>
            </a:p>
          </p:txBody>
        </p:sp>
        <p:sp>
          <p:nvSpPr>
            <p:cNvPr id="22" name="Text 17">
              <a:extLst>
                <a:ext uri="{FF2B5EF4-FFF2-40B4-BE49-F238E27FC236}">
                  <a16:creationId xmlns:a16="http://schemas.microsoft.com/office/drawing/2014/main" id="{3EA5BA1D-D42B-4C2C-999C-F95A07F0ABAC}"/>
                </a:ext>
              </a:extLst>
            </p:cNvPr>
            <p:cNvSpPr/>
            <p:nvPr/>
          </p:nvSpPr>
          <p:spPr>
            <a:xfrm>
              <a:off x="3405479" y="1308130"/>
              <a:ext cx="6925235" cy="403412"/>
            </a:xfrm>
            <a:prstGeom prst="rect">
              <a:avLst/>
            </a:prstGeom>
            <a:noFill/>
            <a:ln/>
          </p:spPr>
          <p:txBody>
            <a:bodyPr wrap="square" lIns="0" tIns="0" rIns="0" bIns="0" rtlCol="0" anchor="ctr"/>
            <a:lstStyle/>
            <a:p>
              <a:pPr>
                <a:lnSpc>
                  <a:spcPct val="110000"/>
                </a:lnSpc>
              </a:pPr>
              <a:r>
                <a:rPr lang="en-US" sz="1324" kern="0" spc="42" dirty="0">
                  <a:solidFill>
                    <a:srgbClr val="FFFFFF"/>
                  </a:solidFill>
                  <a:latin typeface="Roboto" pitchFamily="34" charset="0"/>
                  <a:ea typeface="Roboto" pitchFamily="34" charset="-122"/>
                  <a:cs typeface="Roboto" pitchFamily="34" charset="-120"/>
                </a:rPr>
                <a:t>El Camino College is equity-focused and partners with its diverse communities to provide student-centered learning, career development, and lifelong enrichment.</a:t>
              </a:r>
              <a:endParaRPr lang="en-US" sz="1324" dirty="0"/>
            </a:p>
          </p:txBody>
        </p:sp>
        <p:sp>
          <p:nvSpPr>
            <p:cNvPr id="23" name="Text 18">
              <a:extLst>
                <a:ext uri="{FF2B5EF4-FFF2-40B4-BE49-F238E27FC236}">
                  <a16:creationId xmlns:a16="http://schemas.microsoft.com/office/drawing/2014/main" id="{4D2697C9-DF8D-4D7C-91D3-D12F3CAE16CD}"/>
                </a:ext>
              </a:extLst>
            </p:cNvPr>
            <p:cNvSpPr/>
            <p:nvPr/>
          </p:nvSpPr>
          <p:spPr>
            <a:xfrm>
              <a:off x="6040380" y="5301647"/>
              <a:ext cx="2487706" cy="504265"/>
            </a:xfrm>
            <a:prstGeom prst="rect">
              <a:avLst/>
            </a:prstGeom>
            <a:noFill/>
            <a:ln/>
          </p:spPr>
          <p:txBody>
            <a:bodyPr wrap="square" lIns="0" tIns="0" rIns="0" bIns="0" rtlCol="0" anchor="ctr"/>
            <a:lstStyle/>
            <a:p>
              <a:pPr algn="ctr">
                <a:lnSpc>
                  <a:spcPct val="125000"/>
                </a:lnSpc>
              </a:pPr>
              <a:r>
                <a:rPr lang="en-US" sz="1324" kern="0" spc="106" dirty="0">
                  <a:solidFill>
                    <a:srgbClr val="FFFFFF"/>
                  </a:solidFill>
                  <a:latin typeface="Roboto" pitchFamily="34" charset="0"/>
                  <a:ea typeface="Roboto" pitchFamily="34" charset="-122"/>
                  <a:cs typeface="Roboto" pitchFamily="34" charset="-120"/>
                </a:rPr>
                <a:t>Student-Centered Mindset</a:t>
              </a:r>
              <a:endParaRPr lang="en-US" sz="1324" dirty="0"/>
            </a:p>
            <a:p>
              <a:pPr algn="ctr">
                <a:lnSpc>
                  <a:spcPct val="125000"/>
                </a:lnSpc>
              </a:pPr>
              <a:r>
                <a:rPr lang="en-US" sz="1324" kern="0" spc="106" dirty="0">
                  <a:solidFill>
                    <a:srgbClr val="FFFFFF"/>
                  </a:solidFill>
                  <a:latin typeface="Roboto" pitchFamily="34" charset="0"/>
                  <a:ea typeface="Roboto" pitchFamily="34" charset="-122"/>
                  <a:cs typeface="Roboto" pitchFamily="34" charset="-120"/>
                </a:rPr>
                <a:t>Collaboration</a:t>
              </a:r>
              <a:endParaRPr lang="en-US" sz="1324" dirty="0"/>
            </a:p>
          </p:txBody>
        </p:sp>
        <p:sp>
          <p:nvSpPr>
            <p:cNvPr id="24" name="Text 19">
              <a:extLst>
                <a:ext uri="{FF2B5EF4-FFF2-40B4-BE49-F238E27FC236}">
                  <a16:creationId xmlns:a16="http://schemas.microsoft.com/office/drawing/2014/main" id="{773C3771-3272-40DE-AC64-C06E070CBD2C}"/>
                </a:ext>
              </a:extLst>
            </p:cNvPr>
            <p:cNvSpPr/>
            <p:nvPr/>
          </p:nvSpPr>
          <p:spPr>
            <a:xfrm>
              <a:off x="1850075" y="5268290"/>
              <a:ext cx="2210360" cy="504265"/>
            </a:xfrm>
            <a:prstGeom prst="rect">
              <a:avLst/>
            </a:prstGeom>
            <a:noFill/>
            <a:ln/>
          </p:spPr>
          <p:txBody>
            <a:bodyPr wrap="square" lIns="0" tIns="0" rIns="0" bIns="0" rtlCol="0" anchor="ctr"/>
            <a:lstStyle/>
            <a:p>
              <a:pPr algn="ctr">
                <a:lnSpc>
                  <a:spcPct val="125000"/>
                </a:lnSpc>
              </a:pPr>
              <a:r>
                <a:rPr lang="en-US" sz="1324" kern="0" spc="106" dirty="0">
                  <a:solidFill>
                    <a:srgbClr val="FFFFFF"/>
                  </a:solidFill>
                  <a:latin typeface="Roboto" pitchFamily="34" charset="0"/>
                  <a:ea typeface="Roboto" pitchFamily="34" charset="-122"/>
                  <a:cs typeface="Roboto" pitchFamily="34" charset="-120"/>
                </a:rPr>
                <a:t>Integrity</a:t>
              </a:r>
              <a:endParaRPr lang="en-US" sz="1324" dirty="0"/>
            </a:p>
            <a:p>
              <a:pPr algn="ctr">
                <a:lnSpc>
                  <a:spcPct val="125000"/>
                </a:lnSpc>
              </a:pPr>
              <a:r>
                <a:rPr lang="en-US" sz="1324" kern="0" spc="106" dirty="0">
                  <a:solidFill>
                    <a:srgbClr val="FFFFFF"/>
                  </a:solidFill>
                  <a:latin typeface="Roboto" pitchFamily="34" charset="0"/>
                  <a:ea typeface="Roboto" pitchFamily="34" charset="-122"/>
                  <a:cs typeface="Roboto" pitchFamily="34" charset="-120"/>
                </a:rPr>
                <a:t>Community Engagement</a:t>
              </a:r>
              <a:endParaRPr lang="en-US" sz="1324" dirty="0"/>
            </a:p>
          </p:txBody>
        </p:sp>
        <p:pic>
          <p:nvPicPr>
            <p:cNvPr id="25" name="Image 8" descr="preencoded.png">
              <a:extLst>
                <a:ext uri="{FF2B5EF4-FFF2-40B4-BE49-F238E27FC236}">
                  <a16:creationId xmlns:a16="http://schemas.microsoft.com/office/drawing/2014/main" id="{BD46D387-9B2B-4F2F-A747-7D31F72D7207}"/>
                </a:ext>
              </a:extLst>
            </p:cNvPr>
            <p:cNvPicPr>
              <a:picLocks noChangeAspect="1"/>
            </p:cNvPicPr>
            <p:nvPr/>
          </p:nvPicPr>
          <p:blipFill>
            <a:blip r:embed="rId10"/>
            <a:stretch>
              <a:fillRect/>
            </a:stretch>
          </p:blipFill>
          <p:spPr>
            <a:xfrm>
              <a:off x="1850022" y="3250557"/>
              <a:ext cx="8547287" cy="1551069"/>
            </a:xfrm>
            <a:prstGeom prst="rect">
              <a:avLst/>
            </a:prstGeom>
          </p:spPr>
        </p:pic>
        <p:pic>
          <p:nvPicPr>
            <p:cNvPr id="26" name="Image 9" descr="preencoded.png">
              <a:extLst>
                <a:ext uri="{FF2B5EF4-FFF2-40B4-BE49-F238E27FC236}">
                  <a16:creationId xmlns:a16="http://schemas.microsoft.com/office/drawing/2014/main" id="{0520B753-513D-426D-82FC-8795821AB9B4}"/>
                </a:ext>
              </a:extLst>
            </p:cNvPr>
            <p:cNvPicPr>
              <a:picLocks noChangeAspect="1"/>
            </p:cNvPicPr>
            <p:nvPr/>
          </p:nvPicPr>
          <p:blipFill>
            <a:blip r:embed="rId11"/>
            <a:stretch>
              <a:fillRect/>
            </a:stretch>
          </p:blipFill>
          <p:spPr>
            <a:xfrm>
              <a:off x="1929734" y="3559816"/>
              <a:ext cx="1638860" cy="1178997"/>
            </a:xfrm>
            <a:prstGeom prst="rect">
              <a:avLst/>
            </a:prstGeom>
          </p:spPr>
        </p:pic>
        <p:sp>
          <p:nvSpPr>
            <p:cNvPr id="27" name="Text 1">
              <a:extLst>
                <a:ext uri="{FF2B5EF4-FFF2-40B4-BE49-F238E27FC236}">
                  <a16:creationId xmlns:a16="http://schemas.microsoft.com/office/drawing/2014/main" id="{C4281C53-4D48-4475-A390-0DD66F8EC985}"/>
                </a:ext>
              </a:extLst>
            </p:cNvPr>
            <p:cNvSpPr/>
            <p:nvPr/>
          </p:nvSpPr>
          <p:spPr>
            <a:xfrm>
              <a:off x="1747563" y="4422700"/>
              <a:ext cx="2017059" cy="210110"/>
            </a:xfrm>
            <a:prstGeom prst="rect">
              <a:avLst/>
            </a:prstGeom>
            <a:noFill/>
            <a:ln/>
          </p:spPr>
          <p:txBody>
            <a:bodyPr wrap="square" lIns="0" tIns="0" rIns="0" bIns="0" rtlCol="0" anchor="ctr"/>
            <a:lstStyle/>
            <a:p>
              <a:pPr algn="ctr">
                <a:lnSpc>
                  <a:spcPct val="110000"/>
                </a:lnSpc>
              </a:pPr>
              <a:r>
                <a:rPr lang="en-US" sz="1390" b="1" dirty="0">
                  <a:solidFill>
                    <a:srgbClr val="FFFFFF"/>
                  </a:solidFill>
                  <a:latin typeface="Roboto" pitchFamily="34" charset="0"/>
                  <a:ea typeface="Roboto" pitchFamily="34" charset="-122"/>
                  <a:cs typeface="Roboto" pitchFamily="34" charset="-120"/>
                </a:rPr>
                <a:t>EDUCATION PLAN</a:t>
              </a:r>
              <a:endParaRPr lang="en-US" sz="1390" dirty="0"/>
            </a:p>
          </p:txBody>
        </p:sp>
        <p:pic>
          <p:nvPicPr>
            <p:cNvPr id="28" name="Image 10" descr="preencoded.png">
              <a:extLst>
                <a:ext uri="{FF2B5EF4-FFF2-40B4-BE49-F238E27FC236}">
                  <a16:creationId xmlns:a16="http://schemas.microsoft.com/office/drawing/2014/main" id="{2D81D38F-554C-495A-854D-EA77082186EB}"/>
                </a:ext>
              </a:extLst>
            </p:cNvPr>
            <p:cNvPicPr>
              <a:picLocks noChangeAspect="1"/>
            </p:cNvPicPr>
            <p:nvPr/>
          </p:nvPicPr>
          <p:blipFill>
            <a:blip r:embed="rId12"/>
            <a:stretch>
              <a:fillRect/>
            </a:stretch>
          </p:blipFill>
          <p:spPr>
            <a:xfrm>
              <a:off x="2433067" y="3653272"/>
              <a:ext cx="647140" cy="672353"/>
            </a:xfrm>
            <a:prstGeom prst="rect">
              <a:avLst/>
            </a:prstGeom>
          </p:spPr>
        </p:pic>
        <p:pic>
          <p:nvPicPr>
            <p:cNvPr id="29" name="Image 11" descr="preencoded.png">
              <a:extLst>
                <a:ext uri="{FF2B5EF4-FFF2-40B4-BE49-F238E27FC236}">
                  <a16:creationId xmlns:a16="http://schemas.microsoft.com/office/drawing/2014/main" id="{66356783-BC37-4B48-9A0C-AE50941B13D4}"/>
                </a:ext>
              </a:extLst>
            </p:cNvPr>
            <p:cNvPicPr>
              <a:picLocks noChangeAspect="1"/>
            </p:cNvPicPr>
            <p:nvPr/>
          </p:nvPicPr>
          <p:blipFill>
            <a:blip r:embed="rId13"/>
            <a:stretch>
              <a:fillRect/>
            </a:stretch>
          </p:blipFill>
          <p:spPr>
            <a:xfrm>
              <a:off x="3615976" y="3559816"/>
              <a:ext cx="1605243" cy="1178997"/>
            </a:xfrm>
            <a:prstGeom prst="rect">
              <a:avLst/>
            </a:prstGeom>
          </p:spPr>
        </p:pic>
        <p:sp>
          <p:nvSpPr>
            <p:cNvPr id="30" name="Text 2">
              <a:extLst>
                <a:ext uri="{FF2B5EF4-FFF2-40B4-BE49-F238E27FC236}">
                  <a16:creationId xmlns:a16="http://schemas.microsoft.com/office/drawing/2014/main" id="{F0E0911B-24C7-451C-B7A9-F19B41820CC6}"/>
                </a:ext>
              </a:extLst>
            </p:cNvPr>
            <p:cNvSpPr/>
            <p:nvPr/>
          </p:nvSpPr>
          <p:spPr>
            <a:xfrm>
              <a:off x="3406059" y="4414313"/>
              <a:ext cx="2017059" cy="210110"/>
            </a:xfrm>
            <a:prstGeom prst="rect">
              <a:avLst/>
            </a:prstGeom>
            <a:noFill/>
            <a:ln/>
          </p:spPr>
          <p:txBody>
            <a:bodyPr wrap="square" lIns="0" tIns="0" rIns="0" bIns="0" rtlCol="0" anchor="ctr"/>
            <a:lstStyle/>
            <a:p>
              <a:pPr algn="ctr">
                <a:lnSpc>
                  <a:spcPct val="110000"/>
                </a:lnSpc>
              </a:pPr>
              <a:r>
                <a:rPr lang="en-US" sz="1390" b="1" dirty="0">
                  <a:solidFill>
                    <a:srgbClr val="FFFFFF"/>
                  </a:solidFill>
                  <a:latin typeface="Roboto" pitchFamily="34" charset="0"/>
                  <a:ea typeface="Roboto" pitchFamily="34" charset="-122"/>
                  <a:cs typeface="Roboto" pitchFamily="34" charset="-120"/>
                </a:rPr>
                <a:t>FACILITIES PLAN</a:t>
              </a:r>
              <a:endParaRPr lang="en-US" sz="1390" dirty="0"/>
            </a:p>
          </p:txBody>
        </p:sp>
        <p:pic>
          <p:nvPicPr>
            <p:cNvPr id="31" name="Image 12" descr="preencoded.png">
              <a:extLst>
                <a:ext uri="{FF2B5EF4-FFF2-40B4-BE49-F238E27FC236}">
                  <a16:creationId xmlns:a16="http://schemas.microsoft.com/office/drawing/2014/main" id="{F00C341D-152D-40AD-8CCD-9DC2371F1A9C}"/>
                </a:ext>
              </a:extLst>
            </p:cNvPr>
            <p:cNvPicPr>
              <a:picLocks noChangeAspect="1"/>
            </p:cNvPicPr>
            <p:nvPr/>
          </p:nvPicPr>
          <p:blipFill>
            <a:blip r:embed="rId14"/>
            <a:stretch>
              <a:fillRect/>
            </a:stretch>
          </p:blipFill>
          <p:spPr>
            <a:xfrm>
              <a:off x="4037583" y="3615881"/>
              <a:ext cx="722779" cy="722779"/>
            </a:xfrm>
            <a:prstGeom prst="rect">
              <a:avLst/>
            </a:prstGeom>
          </p:spPr>
        </p:pic>
        <p:pic>
          <p:nvPicPr>
            <p:cNvPr id="32" name="Image 13" descr="preencoded.png">
              <a:extLst>
                <a:ext uri="{FF2B5EF4-FFF2-40B4-BE49-F238E27FC236}">
                  <a16:creationId xmlns:a16="http://schemas.microsoft.com/office/drawing/2014/main" id="{0157BC3C-0D47-445B-95D8-8A1F5BFD8249}"/>
                </a:ext>
              </a:extLst>
            </p:cNvPr>
            <p:cNvPicPr>
              <a:picLocks noChangeAspect="1"/>
            </p:cNvPicPr>
            <p:nvPr/>
          </p:nvPicPr>
          <p:blipFill>
            <a:blip r:embed="rId15"/>
            <a:stretch>
              <a:fillRect/>
            </a:stretch>
          </p:blipFill>
          <p:spPr>
            <a:xfrm>
              <a:off x="6972370" y="3562571"/>
              <a:ext cx="1680882" cy="1160134"/>
            </a:xfrm>
            <a:prstGeom prst="rect">
              <a:avLst/>
            </a:prstGeom>
          </p:spPr>
        </p:pic>
        <p:pic>
          <p:nvPicPr>
            <p:cNvPr id="33" name="Image 14" descr="preencoded.png">
              <a:extLst>
                <a:ext uri="{FF2B5EF4-FFF2-40B4-BE49-F238E27FC236}">
                  <a16:creationId xmlns:a16="http://schemas.microsoft.com/office/drawing/2014/main" id="{6C60B52E-AA09-47BE-8E2B-621AA3CAFB74}"/>
                </a:ext>
              </a:extLst>
            </p:cNvPr>
            <p:cNvPicPr>
              <a:picLocks noChangeAspect="1"/>
            </p:cNvPicPr>
            <p:nvPr/>
          </p:nvPicPr>
          <p:blipFill>
            <a:blip r:embed="rId16"/>
            <a:stretch>
              <a:fillRect/>
            </a:stretch>
          </p:blipFill>
          <p:spPr>
            <a:xfrm>
              <a:off x="7469963" y="3590441"/>
              <a:ext cx="714375" cy="714375"/>
            </a:xfrm>
            <a:prstGeom prst="rect">
              <a:avLst/>
            </a:prstGeom>
          </p:spPr>
        </p:pic>
        <p:pic>
          <p:nvPicPr>
            <p:cNvPr id="34" name="Image 15" descr="preencoded.png">
              <a:extLst>
                <a:ext uri="{FF2B5EF4-FFF2-40B4-BE49-F238E27FC236}">
                  <a16:creationId xmlns:a16="http://schemas.microsoft.com/office/drawing/2014/main" id="{3F83DFC9-A1A7-4239-A91E-98E90B9FDFB1}"/>
                </a:ext>
              </a:extLst>
            </p:cNvPr>
            <p:cNvPicPr>
              <a:picLocks noChangeAspect="1"/>
            </p:cNvPicPr>
            <p:nvPr/>
          </p:nvPicPr>
          <p:blipFill>
            <a:blip r:embed="rId17"/>
            <a:stretch>
              <a:fillRect/>
            </a:stretch>
          </p:blipFill>
          <p:spPr>
            <a:xfrm>
              <a:off x="7667734" y="3732450"/>
              <a:ext cx="319368" cy="243728"/>
            </a:xfrm>
            <a:prstGeom prst="rect">
              <a:avLst/>
            </a:prstGeom>
          </p:spPr>
        </p:pic>
        <p:sp>
          <p:nvSpPr>
            <p:cNvPr id="35" name="Text 3">
              <a:extLst>
                <a:ext uri="{FF2B5EF4-FFF2-40B4-BE49-F238E27FC236}">
                  <a16:creationId xmlns:a16="http://schemas.microsoft.com/office/drawing/2014/main" id="{8EAC98CB-039E-4D46-B127-3FBF06AA0E94}"/>
                </a:ext>
              </a:extLst>
            </p:cNvPr>
            <p:cNvSpPr/>
            <p:nvPr/>
          </p:nvSpPr>
          <p:spPr>
            <a:xfrm>
              <a:off x="6796406" y="4423635"/>
              <a:ext cx="2017059" cy="210110"/>
            </a:xfrm>
            <a:prstGeom prst="rect">
              <a:avLst/>
            </a:prstGeom>
            <a:noFill/>
            <a:ln/>
          </p:spPr>
          <p:txBody>
            <a:bodyPr wrap="square" lIns="0" tIns="0" rIns="0" bIns="0" rtlCol="0" anchor="ctr"/>
            <a:lstStyle/>
            <a:p>
              <a:pPr algn="ctr">
                <a:lnSpc>
                  <a:spcPct val="110000"/>
                </a:lnSpc>
              </a:pPr>
              <a:r>
                <a:rPr lang="en-US" sz="1390" b="1" dirty="0">
                  <a:solidFill>
                    <a:srgbClr val="FFFFFF"/>
                  </a:solidFill>
                  <a:latin typeface="Roboto" pitchFamily="34" charset="0"/>
                  <a:ea typeface="Roboto" pitchFamily="34" charset="-122"/>
                  <a:cs typeface="Roboto" pitchFamily="34" charset="-120"/>
                </a:rPr>
                <a:t>TECHNOLOGY PLAN</a:t>
              </a:r>
              <a:endParaRPr lang="en-US" sz="1390" dirty="0"/>
            </a:p>
          </p:txBody>
        </p:sp>
        <p:pic>
          <p:nvPicPr>
            <p:cNvPr id="36" name="Image 16" descr="preencoded.png">
              <a:extLst>
                <a:ext uri="{FF2B5EF4-FFF2-40B4-BE49-F238E27FC236}">
                  <a16:creationId xmlns:a16="http://schemas.microsoft.com/office/drawing/2014/main" id="{825908F6-16EA-4366-91B5-3A7613807CD2}"/>
                </a:ext>
              </a:extLst>
            </p:cNvPr>
            <p:cNvPicPr>
              <a:picLocks noChangeAspect="1"/>
            </p:cNvPicPr>
            <p:nvPr/>
          </p:nvPicPr>
          <p:blipFill>
            <a:blip r:embed="rId11"/>
            <a:stretch>
              <a:fillRect/>
            </a:stretch>
          </p:blipFill>
          <p:spPr>
            <a:xfrm>
              <a:off x="5276234" y="3558252"/>
              <a:ext cx="1638860" cy="1178997"/>
            </a:xfrm>
            <a:prstGeom prst="rect">
              <a:avLst/>
            </a:prstGeom>
          </p:spPr>
        </p:pic>
        <p:pic>
          <p:nvPicPr>
            <p:cNvPr id="37" name="Image 17" descr="preencoded.png">
              <a:extLst>
                <a:ext uri="{FF2B5EF4-FFF2-40B4-BE49-F238E27FC236}">
                  <a16:creationId xmlns:a16="http://schemas.microsoft.com/office/drawing/2014/main" id="{BC55DBA3-48DE-4D88-885F-6A11082A6B41}"/>
                </a:ext>
              </a:extLst>
            </p:cNvPr>
            <p:cNvPicPr>
              <a:picLocks noChangeAspect="1"/>
            </p:cNvPicPr>
            <p:nvPr/>
          </p:nvPicPr>
          <p:blipFill>
            <a:blip r:embed="rId18"/>
            <a:stretch>
              <a:fillRect/>
            </a:stretch>
          </p:blipFill>
          <p:spPr>
            <a:xfrm>
              <a:off x="5736039" y="3670215"/>
              <a:ext cx="663949" cy="613522"/>
            </a:xfrm>
            <a:prstGeom prst="rect">
              <a:avLst/>
            </a:prstGeom>
          </p:spPr>
        </p:pic>
        <p:pic>
          <p:nvPicPr>
            <p:cNvPr id="38" name="Image 18" descr="preencoded.png">
              <a:extLst>
                <a:ext uri="{FF2B5EF4-FFF2-40B4-BE49-F238E27FC236}">
                  <a16:creationId xmlns:a16="http://schemas.microsoft.com/office/drawing/2014/main" id="{5E4A41BE-2241-4F92-95F2-040DCD294474}"/>
                </a:ext>
              </a:extLst>
            </p:cNvPr>
            <p:cNvPicPr>
              <a:picLocks noChangeAspect="1"/>
            </p:cNvPicPr>
            <p:nvPr/>
          </p:nvPicPr>
          <p:blipFill>
            <a:blip r:embed="rId19"/>
            <a:stretch>
              <a:fillRect/>
            </a:stretch>
          </p:blipFill>
          <p:spPr>
            <a:xfrm>
              <a:off x="8699948" y="3562436"/>
              <a:ext cx="1622051" cy="1160134"/>
            </a:xfrm>
            <a:prstGeom prst="rect">
              <a:avLst/>
            </a:prstGeom>
          </p:spPr>
        </p:pic>
        <p:pic>
          <p:nvPicPr>
            <p:cNvPr id="39" name="Image 19" descr="preencoded.png">
              <a:extLst>
                <a:ext uri="{FF2B5EF4-FFF2-40B4-BE49-F238E27FC236}">
                  <a16:creationId xmlns:a16="http://schemas.microsoft.com/office/drawing/2014/main" id="{A3C3695B-CF77-4241-8DE2-5B9E2BB60877}"/>
                </a:ext>
              </a:extLst>
            </p:cNvPr>
            <p:cNvPicPr>
              <a:picLocks noChangeAspect="1"/>
            </p:cNvPicPr>
            <p:nvPr/>
          </p:nvPicPr>
          <p:blipFill>
            <a:blip r:embed="rId20"/>
            <a:stretch>
              <a:fillRect/>
            </a:stretch>
          </p:blipFill>
          <p:spPr>
            <a:xfrm>
              <a:off x="9163400" y="3624869"/>
              <a:ext cx="352985" cy="352985"/>
            </a:xfrm>
            <a:prstGeom prst="rect">
              <a:avLst/>
            </a:prstGeom>
          </p:spPr>
        </p:pic>
        <p:pic>
          <p:nvPicPr>
            <p:cNvPr id="40" name="Image 20" descr="preencoded.png">
              <a:extLst>
                <a:ext uri="{FF2B5EF4-FFF2-40B4-BE49-F238E27FC236}">
                  <a16:creationId xmlns:a16="http://schemas.microsoft.com/office/drawing/2014/main" id="{F30360D0-71B5-4CEE-A8E4-3DDD8E9888D4}"/>
                </a:ext>
              </a:extLst>
            </p:cNvPr>
            <p:cNvPicPr>
              <a:picLocks noChangeAspect="1"/>
            </p:cNvPicPr>
            <p:nvPr/>
          </p:nvPicPr>
          <p:blipFill>
            <a:blip r:embed="rId21"/>
            <a:stretch>
              <a:fillRect/>
            </a:stretch>
          </p:blipFill>
          <p:spPr>
            <a:xfrm>
              <a:off x="9609263" y="3605867"/>
              <a:ext cx="420221" cy="369794"/>
            </a:xfrm>
            <a:prstGeom prst="rect">
              <a:avLst/>
            </a:prstGeom>
          </p:spPr>
        </p:pic>
        <p:sp>
          <p:nvSpPr>
            <p:cNvPr id="41" name="Text 12">
              <a:extLst>
                <a:ext uri="{FF2B5EF4-FFF2-40B4-BE49-F238E27FC236}">
                  <a16:creationId xmlns:a16="http://schemas.microsoft.com/office/drawing/2014/main" id="{AAEFFBBD-F230-41BA-9384-A24A772402A7}"/>
                </a:ext>
              </a:extLst>
            </p:cNvPr>
            <p:cNvSpPr/>
            <p:nvPr/>
          </p:nvSpPr>
          <p:spPr>
            <a:xfrm>
              <a:off x="5062451" y="4406934"/>
              <a:ext cx="2017059" cy="210110"/>
            </a:xfrm>
            <a:prstGeom prst="rect">
              <a:avLst/>
            </a:prstGeom>
            <a:noFill/>
            <a:ln/>
          </p:spPr>
          <p:txBody>
            <a:bodyPr wrap="square" lIns="0" tIns="0" rIns="0" bIns="0" rtlCol="0" anchor="ctr"/>
            <a:lstStyle/>
            <a:p>
              <a:pPr algn="ctr">
                <a:lnSpc>
                  <a:spcPct val="110000"/>
                </a:lnSpc>
              </a:pPr>
              <a:r>
                <a:rPr lang="en-US" sz="1390" b="1" dirty="0">
                  <a:solidFill>
                    <a:srgbClr val="FFFFFF"/>
                  </a:solidFill>
                  <a:latin typeface="Roboto" pitchFamily="34" charset="0"/>
                  <a:ea typeface="Roboto" pitchFamily="34" charset="-122"/>
                  <a:cs typeface="Roboto" pitchFamily="34" charset="-120"/>
                </a:rPr>
                <a:t>PEOPLE PLAN</a:t>
              </a:r>
              <a:endParaRPr lang="en-US" sz="1390" dirty="0"/>
            </a:p>
          </p:txBody>
        </p:sp>
        <p:sp>
          <p:nvSpPr>
            <p:cNvPr id="42" name="Text 13">
              <a:extLst>
                <a:ext uri="{FF2B5EF4-FFF2-40B4-BE49-F238E27FC236}">
                  <a16:creationId xmlns:a16="http://schemas.microsoft.com/office/drawing/2014/main" id="{13510080-8F68-41C9-9604-324F2AECEC43}"/>
                </a:ext>
              </a:extLst>
            </p:cNvPr>
            <p:cNvSpPr/>
            <p:nvPr/>
          </p:nvSpPr>
          <p:spPr>
            <a:xfrm>
              <a:off x="4243517" y="3296587"/>
              <a:ext cx="3689537" cy="243728"/>
            </a:xfrm>
            <a:prstGeom prst="rect">
              <a:avLst/>
            </a:prstGeom>
            <a:noFill/>
            <a:ln/>
          </p:spPr>
          <p:txBody>
            <a:bodyPr wrap="square" lIns="0" tIns="0" rIns="0" bIns="0" rtlCol="0" anchor="ctr"/>
            <a:lstStyle/>
            <a:p>
              <a:pPr algn="ctr">
                <a:lnSpc>
                  <a:spcPct val="110000"/>
                </a:lnSpc>
              </a:pPr>
              <a:r>
                <a:rPr lang="en-US" sz="1588" b="1" kern="0" spc="504" dirty="0">
                  <a:solidFill>
                    <a:srgbClr val="20419A"/>
                  </a:solidFill>
                  <a:latin typeface="Roboto" pitchFamily="34" charset="0"/>
                  <a:ea typeface="Roboto" pitchFamily="34" charset="-122"/>
                  <a:cs typeface="Roboto" pitchFamily="34" charset="-120"/>
                </a:rPr>
                <a:t>SUPPORTING PLANS</a:t>
              </a:r>
              <a:endParaRPr lang="en-US" sz="1588" dirty="0"/>
            </a:p>
          </p:txBody>
        </p:sp>
        <p:sp>
          <p:nvSpPr>
            <p:cNvPr id="43" name="Text 14">
              <a:extLst>
                <a:ext uri="{FF2B5EF4-FFF2-40B4-BE49-F238E27FC236}">
                  <a16:creationId xmlns:a16="http://schemas.microsoft.com/office/drawing/2014/main" id="{15C8C23B-64A6-4258-9CBB-CCAD6C5FF010}"/>
                </a:ext>
              </a:extLst>
            </p:cNvPr>
            <p:cNvSpPr/>
            <p:nvPr/>
          </p:nvSpPr>
          <p:spPr>
            <a:xfrm>
              <a:off x="8586028" y="4039875"/>
              <a:ext cx="1890993" cy="638735"/>
            </a:xfrm>
            <a:prstGeom prst="rect">
              <a:avLst/>
            </a:prstGeom>
            <a:noFill/>
            <a:ln/>
          </p:spPr>
          <p:txBody>
            <a:bodyPr wrap="square" lIns="0" tIns="0" rIns="0" bIns="0" rtlCol="0" anchor="ctr"/>
            <a:lstStyle/>
            <a:p>
              <a:pPr algn="ctr">
                <a:lnSpc>
                  <a:spcPct val="110000"/>
                </a:lnSpc>
              </a:pPr>
              <a:r>
                <a:rPr lang="en-US" sz="1390" b="1" dirty="0">
                  <a:solidFill>
                    <a:srgbClr val="FFFFFF"/>
                  </a:solidFill>
                  <a:latin typeface="Roboto" pitchFamily="34" charset="0"/>
                  <a:ea typeface="Roboto" pitchFamily="34" charset="-122"/>
                  <a:cs typeface="Roboto" pitchFamily="34" charset="-120"/>
                </a:rPr>
                <a:t>ACCESSIBILITY &amp; SAFETY/SECURITY PLAN</a:t>
              </a:r>
              <a:endParaRPr lang="en-US" sz="1390" dirty="0"/>
            </a:p>
          </p:txBody>
        </p:sp>
      </p:grpSp>
    </p:spTree>
    <p:extLst>
      <p:ext uri="{BB962C8B-B14F-4D97-AF65-F5344CB8AC3E}">
        <p14:creationId xmlns:p14="http://schemas.microsoft.com/office/powerpoint/2010/main" val="39776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9886-8C48-4D93-907D-49B7A66C08B7}"/>
              </a:ext>
            </a:extLst>
          </p:cNvPr>
          <p:cNvSpPr>
            <a:spLocks noGrp="1"/>
          </p:cNvSpPr>
          <p:nvPr>
            <p:ph type="title"/>
          </p:nvPr>
        </p:nvSpPr>
        <p:spPr>
          <a:xfrm>
            <a:off x="1097279" y="286605"/>
            <a:ext cx="10453589" cy="863769"/>
          </a:xfrm>
        </p:spPr>
        <p:txBody>
          <a:bodyPr>
            <a:normAutofit/>
          </a:bodyPr>
          <a:lstStyle/>
          <a:p>
            <a:r>
              <a:rPr lang="en-US" dirty="0"/>
              <a:t>Fall 2024 CIP Milestones</a:t>
            </a:r>
          </a:p>
        </p:txBody>
      </p:sp>
      <p:sp>
        <p:nvSpPr>
          <p:cNvPr id="3" name="Footer Placeholder 2">
            <a:extLst>
              <a:ext uri="{FF2B5EF4-FFF2-40B4-BE49-F238E27FC236}">
                <a16:creationId xmlns:a16="http://schemas.microsoft.com/office/drawing/2014/main" id="{30A43583-9343-438D-A30D-278F9A80DC3D}"/>
              </a:ext>
            </a:extLst>
          </p:cNvPr>
          <p:cNvSpPr>
            <a:spLocks noGrp="1"/>
          </p:cNvSpPr>
          <p:nvPr>
            <p:ph type="ftr" sz="quarter" idx="11"/>
          </p:nvPr>
        </p:nvSpPr>
        <p:spPr/>
        <p:txBody>
          <a:bodyPr/>
          <a:lstStyle/>
          <a:p>
            <a:r>
              <a:rPr lang="en-US"/>
              <a:t>El Camino College</a:t>
            </a:r>
            <a:endParaRPr lang="en-US" dirty="0"/>
          </a:p>
        </p:txBody>
      </p:sp>
      <p:sp>
        <p:nvSpPr>
          <p:cNvPr id="53" name="TextBox 52">
            <a:extLst>
              <a:ext uri="{FF2B5EF4-FFF2-40B4-BE49-F238E27FC236}">
                <a16:creationId xmlns:a16="http://schemas.microsoft.com/office/drawing/2014/main" id="{BA687868-57BA-4331-8D68-022EECA533F5}"/>
              </a:ext>
            </a:extLst>
          </p:cNvPr>
          <p:cNvSpPr txBox="1"/>
          <p:nvPr/>
        </p:nvSpPr>
        <p:spPr>
          <a:xfrm>
            <a:off x="331986" y="1885248"/>
            <a:ext cx="2627111" cy="646331"/>
          </a:xfrm>
          <a:prstGeom prst="rect">
            <a:avLst/>
          </a:prstGeom>
          <a:noFill/>
        </p:spPr>
        <p:txBody>
          <a:bodyPr wrap="square" rtlCol="0">
            <a:spAutoFit/>
          </a:bodyPr>
          <a:lstStyle/>
          <a:p>
            <a:r>
              <a:rPr lang="en-US" b="1" i="1" dirty="0">
                <a:solidFill>
                  <a:schemeClr val="bg2"/>
                </a:solidFill>
              </a:rPr>
              <a:t>Consultation of the </a:t>
            </a:r>
          </a:p>
          <a:p>
            <a:r>
              <a:rPr lang="en-US" b="1" i="1" dirty="0">
                <a:solidFill>
                  <a:schemeClr val="bg2"/>
                </a:solidFill>
              </a:rPr>
              <a:t>10-Year Consolidated CIP</a:t>
            </a:r>
          </a:p>
        </p:txBody>
      </p:sp>
      <p:grpSp>
        <p:nvGrpSpPr>
          <p:cNvPr id="56" name="Group 55">
            <a:extLst>
              <a:ext uri="{FF2B5EF4-FFF2-40B4-BE49-F238E27FC236}">
                <a16:creationId xmlns:a16="http://schemas.microsoft.com/office/drawing/2014/main" id="{B6710E92-9AFB-432F-A5B5-3DC40B838761}"/>
              </a:ext>
            </a:extLst>
          </p:cNvPr>
          <p:cNvGrpSpPr/>
          <p:nvPr/>
        </p:nvGrpSpPr>
        <p:grpSpPr>
          <a:xfrm>
            <a:off x="2738543" y="511614"/>
            <a:ext cx="7352937" cy="3410735"/>
            <a:chOff x="2244556" y="1026620"/>
            <a:chExt cx="7352937" cy="3410735"/>
          </a:xfrm>
        </p:grpSpPr>
        <p:grpSp>
          <p:nvGrpSpPr>
            <p:cNvPr id="62" name="Group 61">
              <a:extLst>
                <a:ext uri="{FF2B5EF4-FFF2-40B4-BE49-F238E27FC236}">
                  <a16:creationId xmlns:a16="http://schemas.microsoft.com/office/drawing/2014/main" id="{5E01BCA6-EA4A-418F-B45A-7951CF1F10D5}"/>
                </a:ext>
              </a:extLst>
            </p:cNvPr>
            <p:cNvGrpSpPr/>
            <p:nvPr/>
          </p:nvGrpSpPr>
          <p:grpSpPr>
            <a:xfrm>
              <a:off x="3660879" y="3062784"/>
              <a:ext cx="5169909" cy="1374571"/>
              <a:chOff x="3660879" y="3062784"/>
              <a:chExt cx="5169909" cy="1374571"/>
            </a:xfrm>
          </p:grpSpPr>
          <p:sp>
            <p:nvSpPr>
              <p:cNvPr id="71" name="Freeform: Shape 70">
                <a:extLst>
                  <a:ext uri="{FF2B5EF4-FFF2-40B4-BE49-F238E27FC236}">
                    <a16:creationId xmlns:a16="http://schemas.microsoft.com/office/drawing/2014/main" id="{3FE38948-C37C-4F88-94F8-86CBF77A528E}"/>
                  </a:ext>
                </a:extLst>
              </p:cNvPr>
              <p:cNvSpPr/>
              <p:nvPr/>
            </p:nvSpPr>
            <p:spPr>
              <a:xfrm>
                <a:off x="3660879" y="3062784"/>
                <a:ext cx="1410239" cy="1357440"/>
              </a:xfrm>
              <a:custGeom>
                <a:avLst/>
                <a:gdLst>
                  <a:gd name="connsiteX0" fmla="*/ 0 w 1128667"/>
                  <a:gd name="connsiteY0" fmla="*/ 0 h 1357440"/>
                  <a:gd name="connsiteX1" fmla="*/ 1128667 w 1128667"/>
                  <a:gd name="connsiteY1" fmla="*/ 0 h 1357440"/>
                  <a:gd name="connsiteX2" fmla="*/ 1128667 w 1128667"/>
                  <a:gd name="connsiteY2" fmla="*/ 1357440 h 1357440"/>
                  <a:gd name="connsiteX3" fmla="*/ 0 w 1128667"/>
                  <a:gd name="connsiteY3" fmla="*/ 1357440 h 1357440"/>
                  <a:gd name="connsiteX4" fmla="*/ 0 w 112866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67" h="1357440">
                    <a:moveTo>
                      <a:pt x="0" y="0"/>
                    </a:moveTo>
                    <a:lnTo>
                      <a:pt x="1128667" y="0"/>
                    </a:lnTo>
                    <a:lnTo>
                      <a:pt x="112866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t" anchorCtr="0">
                <a:noAutofit/>
              </a:bodyPr>
              <a:lstStyle/>
              <a:p>
                <a:pPr marL="0" lvl="0" indent="0" algn="ctr" defTabSz="933450">
                  <a:lnSpc>
                    <a:spcPct val="90000"/>
                  </a:lnSpc>
                  <a:spcBef>
                    <a:spcPct val="0"/>
                  </a:spcBef>
                  <a:buNone/>
                </a:pPr>
                <a:r>
                  <a:rPr lang="en-US" sz="1400" kern="1200" dirty="0"/>
                  <a:t>10/14 </a:t>
                </a:r>
              </a:p>
              <a:p>
                <a:pPr marL="0" lvl="0" indent="0" algn="ctr" defTabSz="933450">
                  <a:lnSpc>
                    <a:spcPct val="90000"/>
                  </a:lnSpc>
                  <a:spcBef>
                    <a:spcPct val="0"/>
                  </a:spcBef>
                  <a:buNone/>
                </a:pPr>
                <a:r>
                  <a:rPr lang="en-US" sz="1400" kern="1200" dirty="0"/>
                  <a:t>College Council</a:t>
                </a:r>
              </a:p>
            </p:txBody>
          </p:sp>
          <p:sp>
            <p:nvSpPr>
              <p:cNvPr id="72" name="Freeform: Shape 71">
                <a:extLst>
                  <a:ext uri="{FF2B5EF4-FFF2-40B4-BE49-F238E27FC236}">
                    <a16:creationId xmlns:a16="http://schemas.microsoft.com/office/drawing/2014/main" id="{B9123829-948C-458F-B14B-5EFF3FCD755D}"/>
                  </a:ext>
                </a:extLst>
              </p:cNvPr>
              <p:cNvSpPr/>
              <p:nvPr/>
            </p:nvSpPr>
            <p:spPr>
              <a:xfrm>
                <a:off x="7420549" y="3079915"/>
                <a:ext cx="1410239" cy="1357440"/>
              </a:xfrm>
              <a:custGeom>
                <a:avLst/>
                <a:gdLst>
                  <a:gd name="connsiteX0" fmla="*/ 0 w 1128667"/>
                  <a:gd name="connsiteY0" fmla="*/ 0 h 1357440"/>
                  <a:gd name="connsiteX1" fmla="*/ 1128667 w 1128667"/>
                  <a:gd name="connsiteY1" fmla="*/ 0 h 1357440"/>
                  <a:gd name="connsiteX2" fmla="*/ 1128667 w 1128667"/>
                  <a:gd name="connsiteY2" fmla="*/ 1357440 h 1357440"/>
                  <a:gd name="connsiteX3" fmla="*/ 0 w 1128667"/>
                  <a:gd name="connsiteY3" fmla="*/ 1357440 h 1357440"/>
                  <a:gd name="connsiteX4" fmla="*/ 0 w 112866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67" h="1357440">
                    <a:moveTo>
                      <a:pt x="0" y="0"/>
                    </a:moveTo>
                    <a:lnTo>
                      <a:pt x="1128667" y="0"/>
                    </a:lnTo>
                    <a:lnTo>
                      <a:pt x="112866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buNone/>
                </a:pPr>
                <a:r>
                  <a:rPr lang="en-US" sz="1400" kern="1200" dirty="0"/>
                  <a:t>11/18</a:t>
                </a:r>
              </a:p>
              <a:p>
                <a:pPr marL="0" lvl="0" indent="0" algn="ctr" defTabSz="666750">
                  <a:lnSpc>
                    <a:spcPct val="90000"/>
                  </a:lnSpc>
                  <a:spcBef>
                    <a:spcPct val="0"/>
                  </a:spcBef>
                  <a:buNone/>
                </a:pPr>
                <a:r>
                  <a:rPr lang="en-US" sz="1400" kern="1200" dirty="0"/>
                  <a:t> College Council </a:t>
                </a:r>
              </a:p>
              <a:p>
                <a:pPr marL="0" lvl="0" indent="0" algn="ctr" defTabSz="666750">
                  <a:lnSpc>
                    <a:spcPct val="90000"/>
                  </a:lnSpc>
                  <a:spcBef>
                    <a:spcPct val="0"/>
                  </a:spcBef>
                  <a:buNone/>
                </a:pPr>
                <a:r>
                  <a:rPr lang="en-US" sz="1100" i="1" kern="1200" dirty="0"/>
                  <a:t>(2</a:t>
                </a:r>
                <a:r>
                  <a:rPr lang="en-US" sz="1100" i="1" kern="1200" baseline="30000" dirty="0"/>
                  <a:t>nd</a:t>
                </a:r>
                <a:r>
                  <a:rPr lang="en-US" sz="1100" i="1" kern="1200" dirty="0"/>
                  <a:t> reading &amp; ‘vote’)</a:t>
                </a:r>
              </a:p>
            </p:txBody>
          </p:sp>
        </p:grpSp>
        <p:grpSp>
          <p:nvGrpSpPr>
            <p:cNvPr id="63" name="Group 62">
              <a:extLst>
                <a:ext uri="{FF2B5EF4-FFF2-40B4-BE49-F238E27FC236}">
                  <a16:creationId xmlns:a16="http://schemas.microsoft.com/office/drawing/2014/main" id="{8CACB13F-BFFC-49F2-9454-AB707D849A55}"/>
                </a:ext>
              </a:extLst>
            </p:cNvPr>
            <p:cNvGrpSpPr/>
            <p:nvPr/>
          </p:nvGrpSpPr>
          <p:grpSpPr>
            <a:xfrm>
              <a:off x="2244556" y="1026620"/>
              <a:ext cx="7352937" cy="2375520"/>
              <a:chOff x="1046380" y="1026620"/>
              <a:chExt cx="7352937" cy="2375520"/>
            </a:xfrm>
          </p:grpSpPr>
          <p:sp>
            <p:nvSpPr>
              <p:cNvPr id="64" name="Arrow: Notched Right 63">
                <a:extLst>
                  <a:ext uri="{FF2B5EF4-FFF2-40B4-BE49-F238E27FC236}">
                    <a16:creationId xmlns:a16="http://schemas.microsoft.com/office/drawing/2014/main" id="{A9810FBB-5C92-460A-9287-348D78940379}"/>
                  </a:ext>
                </a:extLst>
              </p:cNvPr>
              <p:cNvSpPr/>
              <p:nvPr/>
            </p:nvSpPr>
            <p:spPr>
              <a:xfrm>
                <a:off x="1443421" y="2044700"/>
                <a:ext cx="6955896" cy="1357440"/>
              </a:xfrm>
              <a:prstGeom prst="notchedRightArrow">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5" name="Freeform: Shape 64">
                <a:extLst>
                  <a:ext uri="{FF2B5EF4-FFF2-40B4-BE49-F238E27FC236}">
                    <a16:creationId xmlns:a16="http://schemas.microsoft.com/office/drawing/2014/main" id="{17012EEE-FC69-42F8-81A9-537ED392100A}"/>
                  </a:ext>
                </a:extLst>
              </p:cNvPr>
              <p:cNvSpPr/>
              <p:nvPr/>
            </p:nvSpPr>
            <p:spPr>
              <a:xfrm>
                <a:off x="1046380" y="1026620"/>
                <a:ext cx="1486619" cy="1357440"/>
              </a:xfrm>
              <a:custGeom>
                <a:avLst/>
                <a:gdLst>
                  <a:gd name="connsiteX0" fmla="*/ 0 w 1128667"/>
                  <a:gd name="connsiteY0" fmla="*/ 0 h 1357440"/>
                  <a:gd name="connsiteX1" fmla="*/ 1128667 w 1128667"/>
                  <a:gd name="connsiteY1" fmla="*/ 0 h 1357440"/>
                  <a:gd name="connsiteX2" fmla="*/ 1128667 w 1128667"/>
                  <a:gd name="connsiteY2" fmla="*/ 1357440 h 1357440"/>
                  <a:gd name="connsiteX3" fmla="*/ 0 w 1128667"/>
                  <a:gd name="connsiteY3" fmla="*/ 1357440 h 1357440"/>
                  <a:gd name="connsiteX4" fmla="*/ 0 w 112866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67" h="1357440">
                    <a:moveTo>
                      <a:pt x="0" y="0"/>
                    </a:moveTo>
                    <a:lnTo>
                      <a:pt x="1128667" y="0"/>
                    </a:lnTo>
                    <a:lnTo>
                      <a:pt x="112866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buNone/>
                </a:pPr>
                <a:r>
                  <a:rPr lang="en-US" sz="1400" kern="1200" dirty="0"/>
                  <a:t>10/1</a:t>
                </a:r>
              </a:p>
              <a:p>
                <a:pPr marL="0" lvl="0" indent="0" algn="ctr" defTabSz="622300">
                  <a:lnSpc>
                    <a:spcPct val="90000"/>
                  </a:lnSpc>
                  <a:spcBef>
                    <a:spcPct val="0"/>
                  </a:spcBef>
                  <a:buNone/>
                </a:pPr>
                <a:r>
                  <a:rPr lang="en-US" sz="1400" kern="1200" dirty="0"/>
                  <a:t>Academic Senate</a:t>
                </a:r>
              </a:p>
            </p:txBody>
          </p:sp>
          <p:sp>
            <p:nvSpPr>
              <p:cNvPr id="66" name="Oval 65">
                <a:extLst>
                  <a:ext uri="{FF2B5EF4-FFF2-40B4-BE49-F238E27FC236}">
                    <a16:creationId xmlns:a16="http://schemas.microsoft.com/office/drawing/2014/main" id="{8086DDE3-9F26-46D7-9607-9FFDB1991132}"/>
                  </a:ext>
                </a:extLst>
              </p:cNvPr>
              <p:cNvSpPr/>
              <p:nvPr/>
            </p:nvSpPr>
            <p:spPr>
              <a:xfrm>
                <a:off x="1840421" y="2553740"/>
                <a:ext cx="339360" cy="339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7" name="Oval 66">
                <a:extLst>
                  <a:ext uri="{FF2B5EF4-FFF2-40B4-BE49-F238E27FC236}">
                    <a16:creationId xmlns:a16="http://schemas.microsoft.com/office/drawing/2014/main" id="{79DF1283-CBAA-404F-BA89-A957A1FAB4CA}"/>
                  </a:ext>
                </a:extLst>
              </p:cNvPr>
              <p:cNvSpPr/>
              <p:nvPr/>
            </p:nvSpPr>
            <p:spPr>
              <a:xfrm>
                <a:off x="3025522" y="2553740"/>
                <a:ext cx="339360" cy="339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8" name="Freeform: Shape 67">
                <a:extLst>
                  <a:ext uri="{FF2B5EF4-FFF2-40B4-BE49-F238E27FC236}">
                    <a16:creationId xmlns:a16="http://schemas.microsoft.com/office/drawing/2014/main" id="{500B0BE9-2360-4EEF-80BD-E2234DEB0F4C}"/>
                  </a:ext>
                </a:extLst>
              </p:cNvPr>
              <p:cNvSpPr/>
              <p:nvPr/>
            </p:nvSpPr>
            <p:spPr>
              <a:xfrm>
                <a:off x="4925912" y="1089681"/>
                <a:ext cx="1622035" cy="1357440"/>
              </a:xfrm>
              <a:custGeom>
                <a:avLst/>
                <a:gdLst>
                  <a:gd name="connsiteX0" fmla="*/ 0 w 1128667"/>
                  <a:gd name="connsiteY0" fmla="*/ 0 h 1357440"/>
                  <a:gd name="connsiteX1" fmla="*/ 1128667 w 1128667"/>
                  <a:gd name="connsiteY1" fmla="*/ 0 h 1357440"/>
                  <a:gd name="connsiteX2" fmla="*/ 1128667 w 1128667"/>
                  <a:gd name="connsiteY2" fmla="*/ 1357440 h 1357440"/>
                  <a:gd name="connsiteX3" fmla="*/ 0 w 1128667"/>
                  <a:gd name="connsiteY3" fmla="*/ 1357440 h 1357440"/>
                  <a:gd name="connsiteX4" fmla="*/ 0 w 112866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67" h="1357440">
                    <a:moveTo>
                      <a:pt x="0" y="0"/>
                    </a:moveTo>
                    <a:lnTo>
                      <a:pt x="1128667" y="0"/>
                    </a:lnTo>
                    <a:lnTo>
                      <a:pt x="112866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buNone/>
                </a:pPr>
                <a:r>
                  <a:rPr lang="en-US" sz="1400" kern="1200" dirty="0"/>
                  <a:t>11/5 </a:t>
                </a:r>
              </a:p>
              <a:p>
                <a:pPr marL="0" lvl="0" indent="0" algn="ctr" defTabSz="622300">
                  <a:lnSpc>
                    <a:spcPct val="90000"/>
                  </a:lnSpc>
                  <a:spcBef>
                    <a:spcPct val="0"/>
                  </a:spcBef>
                  <a:buNone/>
                </a:pPr>
                <a:r>
                  <a:rPr lang="en-US" sz="1400" kern="1200" dirty="0"/>
                  <a:t>Academic Senate </a:t>
                </a:r>
              </a:p>
              <a:p>
                <a:pPr marL="0" lvl="0" indent="0" algn="ctr" defTabSz="622300">
                  <a:lnSpc>
                    <a:spcPct val="90000"/>
                  </a:lnSpc>
                  <a:spcBef>
                    <a:spcPct val="0"/>
                  </a:spcBef>
                  <a:buNone/>
                </a:pPr>
                <a:r>
                  <a:rPr lang="en-US" sz="1100" i="1" kern="1200" dirty="0"/>
                  <a:t>(2</a:t>
                </a:r>
                <a:r>
                  <a:rPr lang="en-US" sz="1100" i="1" kern="1200" baseline="30000" dirty="0"/>
                  <a:t>nd</a:t>
                </a:r>
                <a:r>
                  <a:rPr lang="en-US" sz="1100" i="1" kern="1200" dirty="0"/>
                  <a:t> reading &amp; ‘vote’)</a:t>
                </a:r>
              </a:p>
            </p:txBody>
          </p:sp>
          <p:sp>
            <p:nvSpPr>
              <p:cNvPr id="69" name="Oval 68">
                <a:extLst>
                  <a:ext uri="{FF2B5EF4-FFF2-40B4-BE49-F238E27FC236}">
                    <a16:creationId xmlns:a16="http://schemas.microsoft.com/office/drawing/2014/main" id="{C871A21F-3E9F-471C-94C3-48B3B21F0F94}"/>
                  </a:ext>
                </a:extLst>
              </p:cNvPr>
              <p:cNvSpPr/>
              <p:nvPr/>
            </p:nvSpPr>
            <p:spPr>
              <a:xfrm>
                <a:off x="5597984" y="2553740"/>
                <a:ext cx="339360" cy="339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0" name="Oval 69">
                <a:extLst>
                  <a:ext uri="{FF2B5EF4-FFF2-40B4-BE49-F238E27FC236}">
                    <a16:creationId xmlns:a16="http://schemas.microsoft.com/office/drawing/2014/main" id="{C8D23C28-E155-4D93-8EC4-704C6FF0471B}"/>
                  </a:ext>
                </a:extLst>
              </p:cNvPr>
              <p:cNvSpPr/>
              <p:nvPr/>
            </p:nvSpPr>
            <p:spPr>
              <a:xfrm>
                <a:off x="6783085" y="2553740"/>
                <a:ext cx="339360" cy="339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grpSp>
    </p:spTree>
    <p:extLst>
      <p:ext uri="{BB962C8B-B14F-4D97-AF65-F5344CB8AC3E}">
        <p14:creationId xmlns:p14="http://schemas.microsoft.com/office/powerpoint/2010/main" val="6433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9886-8C48-4D93-907D-49B7A66C08B7}"/>
              </a:ext>
            </a:extLst>
          </p:cNvPr>
          <p:cNvSpPr>
            <a:spLocks noGrp="1"/>
          </p:cNvSpPr>
          <p:nvPr>
            <p:ph type="title"/>
          </p:nvPr>
        </p:nvSpPr>
        <p:spPr>
          <a:xfrm>
            <a:off x="1097279" y="286605"/>
            <a:ext cx="10453589" cy="863769"/>
          </a:xfrm>
        </p:spPr>
        <p:txBody>
          <a:bodyPr>
            <a:normAutofit/>
          </a:bodyPr>
          <a:lstStyle/>
          <a:p>
            <a:r>
              <a:rPr lang="en-US" dirty="0"/>
              <a:t>Fall 2024 CIP Milestones</a:t>
            </a:r>
          </a:p>
        </p:txBody>
      </p:sp>
      <p:sp>
        <p:nvSpPr>
          <p:cNvPr id="3" name="Footer Placeholder 2">
            <a:extLst>
              <a:ext uri="{FF2B5EF4-FFF2-40B4-BE49-F238E27FC236}">
                <a16:creationId xmlns:a16="http://schemas.microsoft.com/office/drawing/2014/main" id="{30A43583-9343-438D-A30D-278F9A80DC3D}"/>
              </a:ext>
            </a:extLst>
          </p:cNvPr>
          <p:cNvSpPr>
            <a:spLocks noGrp="1"/>
          </p:cNvSpPr>
          <p:nvPr>
            <p:ph type="ftr" sz="quarter" idx="11"/>
          </p:nvPr>
        </p:nvSpPr>
        <p:spPr/>
        <p:txBody>
          <a:bodyPr/>
          <a:lstStyle/>
          <a:p>
            <a:r>
              <a:rPr lang="en-US"/>
              <a:t>El Camino College</a:t>
            </a:r>
            <a:endParaRPr lang="en-US" dirty="0"/>
          </a:p>
        </p:txBody>
      </p:sp>
      <p:sp>
        <p:nvSpPr>
          <p:cNvPr id="19" name="TextBox 18">
            <a:extLst>
              <a:ext uri="{FF2B5EF4-FFF2-40B4-BE49-F238E27FC236}">
                <a16:creationId xmlns:a16="http://schemas.microsoft.com/office/drawing/2014/main" id="{EA91EAFE-F104-46FE-88C8-54867C188675}"/>
              </a:ext>
            </a:extLst>
          </p:cNvPr>
          <p:cNvSpPr txBox="1"/>
          <p:nvPr/>
        </p:nvSpPr>
        <p:spPr>
          <a:xfrm>
            <a:off x="331986" y="1937792"/>
            <a:ext cx="2627111" cy="646331"/>
          </a:xfrm>
          <a:prstGeom prst="rect">
            <a:avLst/>
          </a:prstGeom>
          <a:noFill/>
        </p:spPr>
        <p:txBody>
          <a:bodyPr wrap="square" rtlCol="0">
            <a:spAutoFit/>
          </a:bodyPr>
          <a:lstStyle/>
          <a:p>
            <a:r>
              <a:rPr lang="en-US" b="1" i="1" dirty="0">
                <a:solidFill>
                  <a:schemeClr val="bg2"/>
                </a:solidFill>
              </a:rPr>
              <a:t>Consultation of the </a:t>
            </a:r>
          </a:p>
          <a:p>
            <a:r>
              <a:rPr lang="en-US" b="1" i="1" dirty="0">
                <a:solidFill>
                  <a:schemeClr val="bg2"/>
                </a:solidFill>
              </a:rPr>
              <a:t>10-Year Consolidated CIP</a:t>
            </a:r>
          </a:p>
        </p:txBody>
      </p:sp>
      <p:grpSp>
        <p:nvGrpSpPr>
          <p:cNvPr id="61" name="Group 60">
            <a:extLst>
              <a:ext uri="{FF2B5EF4-FFF2-40B4-BE49-F238E27FC236}">
                <a16:creationId xmlns:a16="http://schemas.microsoft.com/office/drawing/2014/main" id="{4E04FC97-3C9D-482D-B9A3-13204BB832F0}"/>
              </a:ext>
            </a:extLst>
          </p:cNvPr>
          <p:cNvGrpSpPr/>
          <p:nvPr/>
        </p:nvGrpSpPr>
        <p:grpSpPr>
          <a:xfrm>
            <a:off x="2738543" y="564158"/>
            <a:ext cx="7352937" cy="3410735"/>
            <a:chOff x="2244556" y="1026620"/>
            <a:chExt cx="7352937" cy="3410735"/>
          </a:xfrm>
        </p:grpSpPr>
        <p:grpSp>
          <p:nvGrpSpPr>
            <p:cNvPr id="60" name="Group 59">
              <a:extLst>
                <a:ext uri="{FF2B5EF4-FFF2-40B4-BE49-F238E27FC236}">
                  <a16:creationId xmlns:a16="http://schemas.microsoft.com/office/drawing/2014/main" id="{A3D2991F-7135-411D-9ABD-ADEE6378CDA1}"/>
                </a:ext>
              </a:extLst>
            </p:cNvPr>
            <p:cNvGrpSpPr/>
            <p:nvPr/>
          </p:nvGrpSpPr>
          <p:grpSpPr>
            <a:xfrm>
              <a:off x="3660879" y="3062784"/>
              <a:ext cx="5169909" cy="1374571"/>
              <a:chOff x="3660879" y="3062784"/>
              <a:chExt cx="5169909" cy="1374571"/>
            </a:xfrm>
          </p:grpSpPr>
          <p:sp>
            <p:nvSpPr>
              <p:cNvPr id="41" name="Freeform: Shape 40">
                <a:extLst>
                  <a:ext uri="{FF2B5EF4-FFF2-40B4-BE49-F238E27FC236}">
                    <a16:creationId xmlns:a16="http://schemas.microsoft.com/office/drawing/2014/main" id="{C877AE8A-DF82-4536-AB5F-FC0B74D125E5}"/>
                  </a:ext>
                </a:extLst>
              </p:cNvPr>
              <p:cNvSpPr/>
              <p:nvPr/>
            </p:nvSpPr>
            <p:spPr>
              <a:xfrm>
                <a:off x="3660879" y="3062784"/>
                <a:ext cx="1410239" cy="1357440"/>
              </a:xfrm>
              <a:custGeom>
                <a:avLst/>
                <a:gdLst>
                  <a:gd name="connsiteX0" fmla="*/ 0 w 1128667"/>
                  <a:gd name="connsiteY0" fmla="*/ 0 h 1357440"/>
                  <a:gd name="connsiteX1" fmla="*/ 1128667 w 1128667"/>
                  <a:gd name="connsiteY1" fmla="*/ 0 h 1357440"/>
                  <a:gd name="connsiteX2" fmla="*/ 1128667 w 1128667"/>
                  <a:gd name="connsiteY2" fmla="*/ 1357440 h 1357440"/>
                  <a:gd name="connsiteX3" fmla="*/ 0 w 1128667"/>
                  <a:gd name="connsiteY3" fmla="*/ 1357440 h 1357440"/>
                  <a:gd name="connsiteX4" fmla="*/ 0 w 112866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67" h="1357440">
                    <a:moveTo>
                      <a:pt x="0" y="0"/>
                    </a:moveTo>
                    <a:lnTo>
                      <a:pt x="1128667" y="0"/>
                    </a:lnTo>
                    <a:lnTo>
                      <a:pt x="112866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t" anchorCtr="0">
                <a:noAutofit/>
              </a:bodyPr>
              <a:lstStyle/>
              <a:p>
                <a:pPr marL="0" lvl="0" indent="0" algn="ctr" defTabSz="933450">
                  <a:lnSpc>
                    <a:spcPct val="90000"/>
                  </a:lnSpc>
                  <a:spcBef>
                    <a:spcPct val="0"/>
                  </a:spcBef>
                  <a:buNone/>
                </a:pPr>
                <a:r>
                  <a:rPr lang="en-US" sz="1400" kern="1200" dirty="0"/>
                  <a:t>10/14 </a:t>
                </a:r>
              </a:p>
              <a:p>
                <a:pPr marL="0" lvl="0" indent="0" algn="ctr" defTabSz="933450">
                  <a:lnSpc>
                    <a:spcPct val="90000"/>
                  </a:lnSpc>
                  <a:spcBef>
                    <a:spcPct val="0"/>
                  </a:spcBef>
                  <a:buNone/>
                </a:pPr>
                <a:r>
                  <a:rPr lang="en-US" sz="1400" kern="1200" dirty="0"/>
                  <a:t>College Council</a:t>
                </a:r>
              </a:p>
            </p:txBody>
          </p:sp>
          <p:sp>
            <p:nvSpPr>
              <p:cNvPr id="45" name="Freeform: Shape 44">
                <a:extLst>
                  <a:ext uri="{FF2B5EF4-FFF2-40B4-BE49-F238E27FC236}">
                    <a16:creationId xmlns:a16="http://schemas.microsoft.com/office/drawing/2014/main" id="{0BBFE789-07B1-46DE-950E-BE5842150678}"/>
                  </a:ext>
                </a:extLst>
              </p:cNvPr>
              <p:cNvSpPr/>
              <p:nvPr/>
            </p:nvSpPr>
            <p:spPr>
              <a:xfrm>
                <a:off x="7420549" y="3079915"/>
                <a:ext cx="1410239" cy="1357440"/>
              </a:xfrm>
              <a:custGeom>
                <a:avLst/>
                <a:gdLst>
                  <a:gd name="connsiteX0" fmla="*/ 0 w 1128667"/>
                  <a:gd name="connsiteY0" fmla="*/ 0 h 1357440"/>
                  <a:gd name="connsiteX1" fmla="*/ 1128667 w 1128667"/>
                  <a:gd name="connsiteY1" fmla="*/ 0 h 1357440"/>
                  <a:gd name="connsiteX2" fmla="*/ 1128667 w 1128667"/>
                  <a:gd name="connsiteY2" fmla="*/ 1357440 h 1357440"/>
                  <a:gd name="connsiteX3" fmla="*/ 0 w 1128667"/>
                  <a:gd name="connsiteY3" fmla="*/ 1357440 h 1357440"/>
                  <a:gd name="connsiteX4" fmla="*/ 0 w 112866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67" h="1357440">
                    <a:moveTo>
                      <a:pt x="0" y="0"/>
                    </a:moveTo>
                    <a:lnTo>
                      <a:pt x="1128667" y="0"/>
                    </a:lnTo>
                    <a:lnTo>
                      <a:pt x="112866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buNone/>
                </a:pPr>
                <a:r>
                  <a:rPr lang="en-US" sz="1400" kern="1200" dirty="0"/>
                  <a:t>11/18</a:t>
                </a:r>
              </a:p>
              <a:p>
                <a:pPr marL="0" lvl="0" indent="0" algn="ctr" defTabSz="666750">
                  <a:lnSpc>
                    <a:spcPct val="90000"/>
                  </a:lnSpc>
                  <a:spcBef>
                    <a:spcPct val="0"/>
                  </a:spcBef>
                  <a:buNone/>
                </a:pPr>
                <a:r>
                  <a:rPr lang="en-US" sz="1400" kern="1200" dirty="0"/>
                  <a:t> College Council </a:t>
                </a:r>
              </a:p>
              <a:p>
                <a:pPr marL="0" lvl="0" indent="0" algn="ctr" defTabSz="666750">
                  <a:lnSpc>
                    <a:spcPct val="90000"/>
                  </a:lnSpc>
                  <a:spcBef>
                    <a:spcPct val="0"/>
                  </a:spcBef>
                  <a:buNone/>
                </a:pPr>
                <a:r>
                  <a:rPr lang="en-US" sz="1100" i="1" kern="1200" dirty="0"/>
                  <a:t>(2</a:t>
                </a:r>
                <a:r>
                  <a:rPr lang="en-US" sz="1100" i="1" kern="1200" baseline="30000" dirty="0"/>
                  <a:t>nd</a:t>
                </a:r>
                <a:r>
                  <a:rPr lang="en-US" sz="1100" i="1" kern="1200" dirty="0"/>
                  <a:t> reading &amp; ‘vote’)</a:t>
                </a:r>
              </a:p>
            </p:txBody>
          </p:sp>
        </p:grpSp>
        <p:grpSp>
          <p:nvGrpSpPr>
            <p:cNvPr id="58" name="Group 57">
              <a:extLst>
                <a:ext uri="{FF2B5EF4-FFF2-40B4-BE49-F238E27FC236}">
                  <a16:creationId xmlns:a16="http://schemas.microsoft.com/office/drawing/2014/main" id="{0E210439-EE0B-49BD-9651-051C99F8A599}"/>
                </a:ext>
              </a:extLst>
            </p:cNvPr>
            <p:cNvGrpSpPr/>
            <p:nvPr/>
          </p:nvGrpSpPr>
          <p:grpSpPr>
            <a:xfrm>
              <a:off x="2244556" y="1026620"/>
              <a:ext cx="7352937" cy="2375520"/>
              <a:chOff x="1046380" y="1026620"/>
              <a:chExt cx="7352937" cy="2375520"/>
            </a:xfrm>
          </p:grpSpPr>
          <p:sp>
            <p:nvSpPr>
              <p:cNvPr id="38" name="Arrow: Notched Right 37">
                <a:extLst>
                  <a:ext uri="{FF2B5EF4-FFF2-40B4-BE49-F238E27FC236}">
                    <a16:creationId xmlns:a16="http://schemas.microsoft.com/office/drawing/2014/main" id="{AEDE884F-D8F8-4A30-9B61-569C4D5BE1A2}"/>
                  </a:ext>
                </a:extLst>
              </p:cNvPr>
              <p:cNvSpPr/>
              <p:nvPr/>
            </p:nvSpPr>
            <p:spPr>
              <a:xfrm>
                <a:off x="1443421" y="2044700"/>
                <a:ext cx="6955896" cy="1357440"/>
              </a:xfrm>
              <a:prstGeom prst="notchedRightArrow">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9" name="Freeform: Shape 38">
                <a:extLst>
                  <a:ext uri="{FF2B5EF4-FFF2-40B4-BE49-F238E27FC236}">
                    <a16:creationId xmlns:a16="http://schemas.microsoft.com/office/drawing/2014/main" id="{CD7CD181-1E12-4669-8091-DC3778BDD852}"/>
                  </a:ext>
                </a:extLst>
              </p:cNvPr>
              <p:cNvSpPr/>
              <p:nvPr/>
            </p:nvSpPr>
            <p:spPr>
              <a:xfrm>
                <a:off x="1046380" y="1026620"/>
                <a:ext cx="1486619" cy="1357440"/>
              </a:xfrm>
              <a:custGeom>
                <a:avLst/>
                <a:gdLst>
                  <a:gd name="connsiteX0" fmla="*/ 0 w 1128667"/>
                  <a:gd name="connsiteY0" fmla="*/ 0 h 1357440"/>
                  <a:gd name="connsiteX1" fmla="*/ 1128667 w 1128667"/>
                  <a:gd name="connsiteY1" fmla="*/ 0 h 1357440"/>
                  <a:gd name="connsiteX2" fmla="*/ 1128667 w 1128667"/>
                  <a:gd name="connsiteY2" fmla="*/ 1357440 h 1357440"/>
                  <a:gd name="connsiteX3" fmla="*/ 0 w 1128667"/>
                  <a:gd name="connsiteY3" fmla="*/ 1357440 h 1357440"/>
                  <a:gd name="connsiteX4" fmla="*/ 0 w 112866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67" h="1357440">
                    <a:moveTo>
                      <a:pt x="0" y="0"/>
                    </a:moveTo>
                    <a:lnTo>
                      <a:pt x="1128667" y="0"/>
                    </a:lnTo>
                    <a:lnTo>
                      <a:pt x="112866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buNone/>
                </a:pPr>
                <a:r>
                  <a:rPr lang="en-US" sz="1400" kern="1200" dirty="0"/>
                  <a:t>10/1</a:t>
                </a:r>
              </a:p>
              <a:p>
                <a:pPr marL="0" lvl="0" indent="0" algn="ctr" defTabSz="622300">
                  <a:lnSpc>
                    <a:spcPct val="90000"/>
                  </a:lnSpc>
                  <a:spcBef>
                    <a:spcPct val="0"/>
                  </a:spcBef>
                  <a:buNone/>
                </a:pPr>
                <a:r>
                  <a:rPr lang="en-US" sz="1400" kern="1200" dirty="0"/>
                  <a:t>Academic Senate</a:t>
                </a:r>
              </a:p>
            </p:txBody>
          </p:sp>
          <p:sp>
            <p:nvSpPr>
              <p:cNvPr id="40" name="Oval 39">
                <a:extLst>
                  <a:ext uri="{FF2B5EF4-FFF2-40B4-BE49-F238E27FC236}">
                    <a16:creationId xmlns:a16="http://schemas.microsoft.com/office/drawing/2014/main" id="{BF20B929-1D31-4824-A203-42D4165DBB64}"/>
                  </a:ext>
                </a:extLst>
              </p:cNvPr>
              <p:cNvSpPr/>
              <p:nvPr/>
            </p:nvSpPr>
            <p:spPr>
              <a:xfrm>
                <a:off x="1840421" y="2553740"/>
                <a:ext cx="339360" cy="339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Oval 41">
                <a:extLst>
                  <a:ext uri="{FF2B5EF4-FFF2-40B4-BE49-F238E27FC236}">
                    <a16:creationId xmlns:a16="http://schemas.microsoft.com/office/drawing/2014/main" id="{94F473D7-00A3-4F78-BCFF-A6C6213EBC58}"/>
                  </a:ext>
                </a:extLst>
              </p:cNvPr>
              <p:cNvSpPr/>
              <p:nvPr/>
            </p:nvSpPr>
            <p:spPr>
              <a:xfrm>
                <a:off x="3025522" y="2553740"/>
                <a:ext cx="339360" cy="339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3" name="Freeform: Shape 42">
                <a:extLst>
                  <a:ext uri="{FF2B5EF4-FFF2-40B4-BE49-F238E27FC236}">
                    <a16:creationId xmlns:a16="http://schemas.microsoft.com/office/drawing/2014/main" id="{606E241B-7A37-4A7C-A7A8-DAC597933A0E}"/>
                  </a:ext>
                </a:extLst>
              </p:cNvPr>
              <p:cNvSpPr/>
              <p:nvPr/>
            </p:nvSpPr>
            <p:spPr>
              <a:xfrm>
                <a:off x="4925912" y="1089681"/>
                <a:ext cx="1622035" cy="1357440"/>
              </a:xfrm>
              <a:custGeom>
                <a:avLst/>
                <a:gdLst>
                  <a:gd name="connsiteX0" fmla="*/ 0 w 1128667"/>
                  <a:gd name="connsiteY0" fmla="*/ 0 h 1357440"/>
                  <a:gd name="connsiteX1" fmla="*/ 1128667 w 1128667"/>
                  <a:gd name="connsiteY1" fmla="*/ 0 h 1357440"/>
                  <a:gd name="connsiteX2" fmla="*/ 1128667 w 1128667"/>
                  <a:gd name="connsiteY2" fmla="*/ 1357440 h 1357440"/>
                  <a:gd name="connsiteX3" fmla="*/ 0 w 1128667"/>
                  <a:gd name="connsiteY3" fmla="*/ 1357440 h 1357440"/>
                  <a:gd name="connsiteX4" fmla="*/ 0 w 112866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67" h="1357440">
                    <a:moveTo>
                      <a:pt x="0" y="0"/>
                    </a:moveTo>
                    <a:lnTo>
                      <a:pt x="1128667" y="0"/>
                    </a:lnTo>
                    <a:lnTo>
                      <a:pt x="112866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buNone/>
                </a:pPr>
                <a:r>
                  <a:rPr lang="en-US" sz="1400" kern="1200" dirty="0"/>
                  <a:t>11/5 </a:t>
                </a:r>
              </a:p>
              <a:p>
                <a:pPr marL="0" lvl="0" indent="0" algn="ctr" defTabSz="622300">
                  <a:lnSpc>
                    <a:spcPct val="90000"/>
                  </a:lnSpc>
                  <a:spcBef>
                    <a:spcPct val="0"/>
                  </a:spcBef>
                  <a:buNone/>
                </a:pPr>
                <a:r>
                  <a:rPr lang="en-US" sz="1400" kern="1200" dirty="0"/>
                  <a:t>Academic Senate </a:t>
                </a:r>
              </a:p>
              <a:p>
                <a:pPr marL="0" lvl="0" indent="0" algn="ctr" defTabSz="622300">
                  <a:lnSpc>
                    <a:spcPct val="90000"/>
                  </a:lnSpc>
                  <a:spcBef>
                    <a:spcPct val="0"/>
                  </a:spcBef>
                  <a:buNone/>
                </a:pPr>
                <a:r>
                  <a:rPr lang="en-US" sz="1100" i="1" kern="1200" dirty="0"/>
                  <a:t>(2</a:t>
                </a:r>
                <a:r>
                  <a:rPr lang="en-US" sz="1100" i="1" kern="1200" baseline="30000" dirty="0"/>
                  <a:t>nd</a:t>
                </a:r>
                <a:r>
                  <a:rPr lang="en-US" sz="1100" i="1" kern="1200" dirty="0"/>
                  <a:t> reading &amp; ‘vote’)</a:t>
                </a:r>
              </a:p>
            </p:txBody>
          </p:sp>
          <p:sp>
            <p:nvSpPr>
              <p:cNvPr id="44" name="Oval 43">
                <a:extLst>
                  <a:ext uri="{FF2B5EF4-FFF2-40B4-BE49-F238E27FC236}">
                    <a16:creationId xmlns:a16="http://schemas.microsoft.com/office/drawing/2014/main" id="{6EB7BF46-D4BA-4142-AA27-A0C7B312699D}"/>
                  </a:ext>
                </a:extLst>
              </p:cNvPr>
              <p:cNvSpPr/>
              <p:nvPr/>
            </p:nvSpPr>
            <p:spPr>
              <a:xfrm>
                <a:off x="5597984" y="2553740"/>
                <a:ext cx="339360" cy="339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6" name="Oval 45">
                <a:extLst>
                  <a:ext uri="{FF2B5EF4-FFF2-40B4-BE49-F238E27FC236}">
                    <a16:creationId xmlns:a16="http://schemas.microsoft.com/office/drawing/2014/main" id="{06B4BAD7-51F3-420E-84F8-02E40BC78E48}"/>
                  </a:ext>
                </a:extLst>
              </p:cNvPr>
              <p:cNvSpPr/>
              <p:nvPr/>
            </p:nvSpPr>
            <p:spPr>
              <a:xfrm>
                <a:off x="6783085" y="2553740"/>
                <a:ext cx="339360" cy="339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grpSp>
      <p:grpSp>
        <p:nvGrpSpPr>
          <p:cNvPr id="59" name="Group 58">
            <a:extLst>
              <a:ext uri="{FF2B5EF4-FFF2-40B4-BE49-F238E27FC236}">
                <a16:creationId xmlns:a16="http://schemas.microsoft.com/office/drawing/2014/main" id="{586F0DF5-CCBF-4A3E-9D57-30E7563DE723}"/>
              </a:ext>
            </a:extLst>
          </p:cNvPr>
          <p:cNvGrpSpPr/>
          <p:nvPr/>
        </p:nvGrpSpPr>
        <p:grpSpPr>
          <a:xfrm>
            <a:off x="4724458" y="3757381"/>
            <a:ext cx="6794877" cy="2585882"/>
            <a:chOff x="3032295" y="4072694"/>
            <a:chExt cx="6794877" cy="2585882"/>
          </a:xfrm>
        </p:grpSpPr>
        <p:sp>
          <p:nvSpPr>
            <p:cNvPr id="48" name="Arrow: Notched Right 47">
              <a:extLst>
                <a:ext uri="{FF2B5EF4-FFF2-40B4-BE49-F238E27FC236}">
                  <a16:creationId xmlns:a16="http://schemas.microsoft.com/office/drawing/2014/main" id="{5532F165-EBDE-488C-BE73-D99F6E373887}"/>
                </a:ext>
              </a:extLst>
            </p:cNvPr>
            <p:cNvSpPr/>
            <p:nvPr/>
          </p:nvSpPr>
          <p:spPr>
            <a:xfrm>
              <a:off x="3090038" y="4249687"/>
              <a:ext cx="6737134" cy="1357440"/>
            </a:xfrm>
            <a:prstGeom prst="notchedRightArrow">
              <a:avLst/>
            </a:prstGeom>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49" name="Freeform: Shape 48">
              <a:extLst>
                <a:ext uri="{FF2B5EF4-FFF2-40B4-BE49-F238E27FC236}">
                  <a16:creationId xmlns:a16="http://schemas.microsoft.com/office/drawing/2014/main" id="{04F8F7E2-42D5-410F-95F8-8721E1DC0A45}"/>
                </a:ext>
              </a:extLst>
            </p:cNvPr>
            <p:cNvSpPr/>
            <p:nvPr/>
          </p:nvSpPr>
          <p:spPr>
            <a:xfrm>
              <a:off x="7008091" y="4072694"/>
              <a:ext cx="2287097" cy="548640"/>
            </a:xfrm>
            <a:custGeom>
              <a:avLst/>
              <a:gdLst>
                <a:gd name="connsiteX0" fmla="*/ 0 w 2287097"/>
                <a:gd name="connsiteY0" fmla="*/ 0 h 1357440"/>
                <a:gd name="connsiteX1" fmla="*/ 2287097 w 2287097"/>
                <a:gd name="connsiteY1" fmla="*/ 0 h 1357440"/>
                <a:gd name="connsiteX2" fmla="*/ 2287097 w 2287097"/>
                <a:gd name="connsiteY2" fmla="*/ 1357440 h 1357440"/>
                <a:gd name="connsiteX3" fmla="*/ 0 w 2287097"/>
                <a:gd name="connsiteY3" fmla="*/ 1357440 h 1357440"/>
                <a:gd name="connsiteX4" fmla="*/ 0 w 228709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97" h="1357440">
                  <a:moveTo>
                    <a:pt x="0" y="0"/>
                  </a:moveTo>
                  <a:lnTo>
                    <a:pt x="2287097" y="0"/>
                  </a:lnTo>
                  <a:lnTo>
                    <a:pt x="228709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buNone/>
              </a:pPr>
              <a:r>
                <a:rPr lang="en-US" sz="1400" kern="1200" dirty="0"/>
                <a:t>11/21</a:t>
              </a:r>
            </a:p>
            <a:p>
              <a:pPr marL="0" lvl="0" indent="0" algn="ctr" defTabSz="622300">
                <a:lnSpc>
                  <a:spcPct val="90000"/>
                </a:lnSpc>
                <a:spcBef>
                  <a:spcPct val="0"/>
                </a:spcBef>
                <a:buNone/>
              </a:pPr>
              <a:r>
                <a:rPr lang="en-US" sz="1400" b="1" dirty="0"/>
                <a:t>CIP Forum #2</a:t>
              </a:r>
              <a:endParaRPr lang="en-US" sz="1400" kern="1200" dirty="0"/>
            </a:p>
          </p:txBody>
        </p:sp>
        <p:sp>
          <p:nvSpPr>
            <p:cNvPr id="50" name="Oval 49">
              <a:extLst>
                <a:ext uri="{FF2B5EF4-FFF2-40B4-BE49-F238E27FC236}">
                  <a16:creationId xmlns:a16="http://schemas.microsoft.com/office/drawing/2014/main" id="{4F54CEF7-0E8B-4023-8629-3FEB1A46996A}"/>
                </a:ext>
              </a:extLst>
            </p:cNvPr>
            <p:cNvSpPr/>
            <p:nvPr/>
          </p:nvSpPr>
          <p:spPr>
            <a:xfrm>
              <a:off x="4063965" y="4758727"/>
              <a:ext cx="339360" cy="339360"/>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1" name="Freeform: Shape 50">
              <a:extLst>
                <a:ext uri="{FF2B5EF4-FFF2-40B4-BE49-F238E27FC236}">
                  <a16:creationId xmlns:a16="http://schemas.microsoft.com/office/drawing/2014/main" id="{10179F1B-611F-4DF5-ABBB-B77D531671FB}"/>
                </a:ext>
              </a:extLst>
            </p:cNvPr>
            <p:cNvSpPr/>
            <p:nvPr/>
          </p:nvSpPr>
          <p:spPr>
            <a:xfrm>
              <a:off x="7138787" y="5301136"/>
              <a:ext cx="2025703" cy="1357440"/>
            </a:xfrm>
            <a:custGeom>
              <a:avLst/>
              <a:gdLst>
                <a:gd name="connsiteX0" fmla="*/ 0 w 2287097"/>
                <a:gd name="connsiteY0" fmla="*/ 0 h 1357440"/>
                <a:gd name="connsiteX1" fmla="*/ 2287097 w 2287097"/>
                <a:gd name="connsiteY1" fmla="*/ 0 h 1357440"/>
                <a:gd name="connsiteX2" fmla="*/ 2287097 w 2287097"/>
                <a:gd name="connsiteY2" fmla="*/ 1357440 h 1357440"/>
                <a:gd name="connsiteX3" fmla="*/ 0 w 2287097"/>
                <a:gd name="connsiteY3" fmla="*/ 1357440 h 1357440"/>
                <a:gd name="connsiteX4" fmla="*/ 0 w 228709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97" h="1357440">
                  <a:moveTo>
                    <a:pt x="0" y="0"/>
                  </a:moveTo>
                  <a:lnTo>
                    <a:pt x="2287097" y="0"/>
                  </a:lnTo>
                  <a:lnTo>
                    <a:pt x="228709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Identify initiatives from Supporting Plans that are aligned with the 3-year Outcomes and discuss plans to track progress</a:t>
              </a:r>
              <a:endParaRPr lang="en-US" sz="1050" i="1" kern="1200" dirty="0"/>
            </a:p>
          </p:txBody>
        </p:sp>
        <p:sp>
          <p:nvSpPr>
            <p:cNvPr id="52" name="Oval 51">
              <a:extLst>
                <a:ext uri="{FF2B5EF4-FFF2-40B4-BE49-F238E27FC236}">
                  <a16:creationId xmlns:a16="http://schemas.microsoft.com/office/drawing/2014/main" id="{FF6AB1DD-2249-47A9-B0B9-28AD1C39D9E5}"/>
                </a:ext>
              </a:extLst>
            </p:cNvPr>
            <p:cNvSpPr/>
            <p:nvPr/>
          </p:nvSpPr>
          <p:spPr>
            <a:xfrm>
              <a:off x="8041967" y="4758727"/>
              <a:ext cx="339360" cy="339360"/>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Freeform: Shape 53">
              <a:extLst>
                <a:ext uri="{FF2B5EF4-FFF2-40B4-BE49-F238E27FC236}">
                  <a16:creationId xmlns:a16="http://schemas.microsoft.com/office/drawing/2014/main" id="{AE3C1DF3-4805-4A26-958E-A8DD19DCCAC1}"/>
                </a:ext>
              </a:extLst>
            </p:cNvPr>
            <p:cNvSpPr/>
            <p:nvPr/>
          </p:nvSpPr>
          <p:spPr>
            <a:xfrm>
              <a:off x="3184695" y="5038571"/>
              <a:ext cx="2287097" cy="808966"/>
            </a:xfrm>
            <a:custGeom>
              <a:avLst/>
              <a:gdLst>
                <a:gd name="connsiteX0" fmla="*/ 0 w 2287097"/>
                <a:gd name="connsiteY0" fmla="*/ 0 h 1357440"/>
                <a:gd name="connsiteX1" fmla="*/ 2287097 w 2287097"/>
                <a:gd name="connsiteY1" fmla="*/ 0 h 1357440"/>
                <a:gd name="connsiteX2" fmla="*/ 2287097 w 2287097"/>
                <a:gd name="connsiteY2" fmla="*/ 1357440 h 1357440"/>
                <a:gd name="connsiteX3" fmla="*/ 0 w 2287097"/>
                <a:gd name="connsiteY3" fmla="*/ 1357440 h 1357440"/>
                <a:gd name="connsiteX4" fmla="*/ 0 w 228709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97" h="1357440">
                  <a:moveTo>
                    <a:pt x="0" y="0"/>
                  </a:moveTo>
                  <a:lnTo>
                    <a:pt x="2287097" y="0"/>
                  </a:lnTo>
                  <a:lnTo>
                    <a:pt x="228709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buNone/>
              </a:pPr>
              <a:r>
                <a:rPr lang="en-US" sz="1400" kern="1200" dirty="0"/>
                <a:t>Identify 3-Year CIP Outcomes</a:t>
              </a:r>
            </a:p>
          </p:txBody>
        </p:sp>
        <p:sp>
          <p:nvSpPr>
            <p:cNvPr id="55" name="Freeform: Shape 54">
              <a:extLst>
                <a:ext uri="{FF2B5EF4-FFF2-40B4-BE49-F238E27FC236}">
                  <a16:creationId xmlns:a16="http://schemas.microsoft.com/office/drawing/2014/main" id="{C6A3AC8B-6089-488E-8997-DAACEA180CFA}"/>
                </a:ext>
              </a:extLst>
            </p:cNvPr>
            <p:cNvSpPr/>
            <p:nvPr/>
          </p:nvSpPr>
          <p:spPr>
            <a:xfrm>
              <a:off x="3032295" y="4072694"/>
              <a:ext cx="2287097" cy="548640"/>
            </a:xfrm>
            <a:custGeom>
              <a:avLst/>
              <a:gdLst>
                <a:gd name="connsiteX0" fmla="*/ 0 w 2287097"/>
                <a:gd name="connsiteY0" fmla="*/ 0 h 1357440"/>
                <a:gd name="connsiteX1" fmla="*/ 2287097 w 2287097"/>
                <a:gd name="connsiteY1" fmla="*/ 0 h 1357440"/>
                <a:gd name="connsiteX2" fmla="*/ 2287097 w 2287097"/>
                <a:gd name="connsiteY2" fmla="*/ 1357440 h 1357440"/>
                <a:gd name="connsiteX3" fmla="*/ 0 w 2287097"/>
                <a:gd name="connsiteY3" fmla="*/ 1357440 h 1357440"/>
                <a:gd name="connsiteX4" fmla="*/ 0 w 2287097"/>
                <a:gd name="connsiteY4" fmla="*/ 0 h 13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97" h="1357440">
                  <a:moveTo>
                    <a:pt x="0" y="0"/>
                  </a:moveTo>
                  <a:lnTo>
                    <a:pt x="2287097" y="0"/>
                  </a:lnTo>
                  <a:lnTo>
                    <a:pt x="2287097" y="1357440"/>
                  </a:lnTo>
                  <a:lnTo>
                    <a:pt x="0" y="1357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buNone/>
              </a:pPr>
              <a:r>
                <a:rPr lang="en-US" sz="1400" kern="1200" dirty="0"/>
                <a:t>10/18 </a:t>
              </a:r>
            </a:p>
            <a:p>
              <a:pPr marL="0" lvl="0" indent="0" algn="ctr" defTabSz="622300">
                <a:lnSpc>
                  <a:spcPct val="90000"/>
                </a:lnSpc>
                <a:spcBef>
                  <a:spcPct val="0"/>
                </a:spcBef>
                <a:buNone/>
              </a:pPr>
              <a:r>
                <a:rPr lang="en-US" sz="1400" b="1" dirty="0"/>
                <a:t>CIP Forum #1</a:t>
              </a:r>
              <a:endParaRPr lang="en-US" sz="1400" kern="1200" dirty="0"/>
            </a:p>
          </p:txBody>
        </p:sp>
      </p:grpSp>
      <p:sp>
        <p:nvSpPr>
          <p:cNvPr id="57" name="TextBox 56">
            <a:extLst>
              <a:ext uri="{FF2B5EF4-FFF2-40B4-BE49-F238E27FC236}">
                <a16:creationId xmlns:a16="http://schemas.microsoft.com/office/drawing/2014/main" id="{9804D322-4C80-43AE-9D68-6311BF1DDBD8}"/>
              </a:ext>
            </a:extLst>
          </p:cNvPr>
          <p:cNvSpPr txBox="1"/>
          <p:nvPr/>
        </p:nvSpPr>
        <p:spPr>
          <a:xfrm>
            <a:off x="1972068" y="4273836"/>
            <a:ext cx="2563577" cy="646331"/>
          </a:xfrm>
          <a:prstGeom prst="rect">
            <a:avLst/>
          </a:prstGeom>
          <a:noFill/>
        </p:spPr>
        <p:txBody>
          <a:bodyPr wrap="square" rtlCol="0">
            <a:spAutoFit/>
          </a:bodyPr>
          <a:lstStyle/>
          <a:p>
            <a:r>
              <a:rPr lang="en-US" b="1" i="1" dirty="0">
                <a:solidFill>
                  <a:schemeClr val="accent5">
                    <a:lumMod val="75000"/>
                  </a:schemeClr>
                </a:solidFill>
              </a:rPr>
              <a:t>Developing a 3-Year Implementation Plan</a:t>
            </a:r>
          </a:p>
        </p:txBody>
      </p:sp>
      <p:cxnSp>
        <p:nvCxnSpPr>
          <p:cNvPr id="62" name="Straight Arrow Connector 61">
            <a:extLst>
              <a:ext uri="{FF2B5EF4-FFF2-40B4-BE49-F238E27FC236}">
                <a16:creationId xmlns:a16="http://schemas.microsoft.com/office/drawing/2014/main" id="{3CDCB482-AB06-4D3A-A316-C4439359B3F4}"/>
              </a:ext>
            </a:extLst>
          </p:cNvPr>
          <p:cNvCxnSpPr>
            <a:cxnSpLocks/>
          </p:cNvCxnSpPr>
          <p:nvPr/>
        </p:nvCxnSpPr>
        <p:spPr>
          <a:xfrm>
            <a:off x="8814608" y="3373444"/>
            <a:ext cx="567910" cy="59982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3" name="Rectangle 62">
            <a:extLst>
              <a:ext uri="{FF2B5EF4-FFF2-40B4-BE49-F238E27FC236}">
                <a16:creationId xmlns:a16="http://schemas.microsoft.com/office/drawing/2014/main" id="{AB1E6A2C-248A-4246-9622-4B347BC477D2}"/>
              </a:ext>
            </a:extLst>
          </p:cNvPr>
          <p:cNvSpPr/>
          <p:nvPr/>
        </p:nvSpPr>
        <p:spPr>
          <a:xfrm>
            <a:off x="8344755" y="3486460"/>
            <a:ext cx="1765738" cy="349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i="1" dirty="0">
                <a:solidFill>
                  <a:schemeClr val="bg2"/>
                </a:solidFill>
              </a:rPr>
              <a:t>Revisions to Consolidated CIP from Nov College Council</a:t>
            </a:r>
          </a:p>
        </p:txBody>
      </p:sp>
    </p:spTree>
    <p:extLst>
      <p:ext uri="{BB962C8B-B14F-4D97-AF65-F5344CB8AC3E}">
        <p14:creationId xmlns:p14="http://schemas.microsoft.com/office/powerpoint/2010/main" val="847946570"/>
      </p:ext>
    </p:extLst>
  </p:cSld>
  <p:clrMapOvr>
    <a:masterClrMapping/>
  </p:clrMapOvr>
</p:sld>
</file>

<file path=ppt/theme/theme1.xml><?xml version="1.0" encoding="utf-8"?>
<a:theme xmlns:a="http://schemas.openxmlformats.org/drawingml/2006/main" name="Retrospect">
  <a:themeElements>
    <a:clrScheme name="Custom 6">
      <a:dk1>
        <a:sysClr val="windowText" lastClr="000000"/>
      </a:dk1>
      <a:lt1>
        <a:sysClr val="window" lastClr="FFFFFF"/>
      </a:lt1>
      <a:dk2>
        <a:srgbClr val="212745"/>
      </a:dk2>
      <a:lt2>
        <a:srgbClr val="333399"/>
      </a:lt2>
      <a:accent1>
        <a:srgbClr val="B3B5B5"/>
      </a:accent1>
      <a:accent2>
        <a:srgbClr val="333399"/>
      </a:accent2>
      <a:accent3>
        <a:srgbClr val="5ECCF3"/>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RP PowerPoint Template" id="{272EC86A-E813-49EF-9770-9B250272685B}" vid="{8533FF95-2176-413D-8FF0-41E0F617AA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2360EC9089744BB585DF86C580EED0" ma:contentTypeVersion="14" ma:contentTypeDescription="Create a new document." ma:contentTypeScope="" ma:versionID="866b72d022426b65a16aeb76be0a7f68">
  <xsd:schema xmlns:xsd="http://www.w3.org/2001/XMLSchema" xmlns:xs="http://www.w3.org/2001/XMLSchema" xmlns:p="http://schemas.microsoft.com/office/2006/metadata/properties" xmlns:ns2="431fc894-fd98-430c-8564-614883ecd2ff" xmlns:ns3="aa711778-b47f-42b5-a567-503d4b01b235" targetNamespace="http://schemas.microsoft.com/office/2006/metadata/properties" ma:root="true" ma:fieldsID="e65538d932d1fccf62088ada380f9559" ns2:_="" ns3:_="">
    <xsd:import namespace="431fc894-fd98-430c-8564-614883ecd2ff"/>
    <xsd:import namespace="aa711778-b47f-42b5-a567-503d4b01b2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fc894-fd98-430c-8564-614883ecd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7ce4f4-14a2-4cf0-8d1e-f9edec0e2a5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11778-b47f-42b5-a567-503d4b01b2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c91a9fc-7a1a-4b65-842a-0518e5056b99}" ma:internalName="TaxCatchAll" ma:showField="CatchAllData" ma:web="aa711778-b47f-42b5-a567-503d4b01b2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1fc894-fd98-430c-8564-614883ecd2ff">
      <Terms xmlns="http://schemas.microsoft.com/office/infopath/2007/PartnerControls"/>
    </lcf76f155ced4ddcb4097134ff3c332f>
    <TaxCatchAll xmlns="aa711778-b47f-42b5-a567-503d4b01b235" xsi:nil="true"/>
  </documentManagement>
</p:properties>
</file>

<file path=customXml/itemProps1.xml><?xml version="1.0" encoding="utf-8"?>
<ds:datastoreItem xmlns:ds="http://schemas.openxmlformats.org/officeDocument/2006/customXml" ds:itemID="{F0E16CF1-6519-4515-A18E-6C6F2DD31048}">
  <ds:schemaRefs>
    <ds:schemaRef ds:uri="http://schemas.microsoft.com/sharepoint/v3/contenttype/forms"/>
  </ds:schemaRefs>
</ds:datastoreItem>
</file>

<file path=customXml/itemProps2.xml><?xml version="1.0" encoding="utf-8"?>
<ds:datastoreItem xmlns:ds="http://schemas.openxmlformats.org/officeDocument/2006/customXml" ds:itemID="{C1944160-A828-48BB-A1F9-31EAD6889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fc894-fd98-430c-8564-614883ecd2ff"/>
    <ds:schemaRef ds:uri="aa711778-b47f-42b5-a567-503d4b01b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66A27D-5B9D-45BB-ABCB-E76F2C11584B}">
  <ds:schemaRefs>
    <ds:schemaRef ds:uri="431fc894-fd98-430c-8564-614883ecd2ff"/>
    <ds:schemaRef ds:uri="http://schemas.openxmlformats.org/package/2006/metadata/core-properties"/>
    <ds:schemaRef ds:uri="http://purl.org/dc/dcmitype/"/>
    <ds:schemaRef ds:uri="http://schemas.microsoft.com/office/2006/documentManagement/types"/>
    <ds:schemaRef ds:uri="http://purl.org/dc/terms/"/>
    <ds:schemaRef ds:uri="aa711778-b47f-42b5-a567-503d4b01b235"/>
    <ds:schemaRef ds:uri="http://www.w3.org/XML/1998/namespace"/>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IRP PowerPoint Template</Template>
  <TotalTime>320</TotalTime>
  <Words>587</Words>
  <Application>Microsoft Office PowerPoint</Application>
  <PresentationFormat>Widescreen</PresentationFormat>
  <Paragraphs>91</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Century Gothic</vt:lpstr>
      <vt:lpstr>Roboto</vt:lpstr>
      <vt:lpstr>Retrospect</vt:lpstr>
      <vt:lpstr>CIP Update</vt:lpstr>
      <vt:lpstr>PowerPoint Presentation</vt:lpstr>
      <vt:lpstr>Fall 2024 CIP Milestones</vt:lpstr>
      <vt:lpstr>Fall 2024 CIP Milestones</vt:lpstr>
    </vt:vector>
  </TitlesOfParts>
  <Company>El Camino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 Grace</dc:creator>
  <cp:lastModifiedBy>Ou, Grace</cp:lastModifiedBy>
  <cp:revision>14</cp:revision>
  <cp:lastPrinted>2022-03-08T16:50:45Z</cp:lastPrinted>
  <dcterms:created xsi:type="dcterms:W3CDTF">2024-09-16T17:13:51Z</dcterms:created>
  <dcterms:modified xsi:type="dcterms:W3CDTF">2024-09-18T20:32:11Z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0x010100C62360EC9089744BB585DF86C580EED0</vt:lpwstr>
  </property>
  <property fmtid="{D5CDD505-2E9C-101B-9397-08002B2CF9AE}" pid="3" name="MediaServiceImageTags">
    <vt:lpwstr/>
  </property>
</Properties>
</file>