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9" r:id="rId4"/>
    <p:sldMasterId id="2147483716" r:id="rId5"/>
    <p:sldMasterId id="2147483733" r:id="rId6"/>
  </p:sldMasterIdLst>
  <p:notesMasterIdLst>
    <p:notesMasterId r:id="rId46"/>
  </p:notesMasterIdLst>
  <p:handoutMasterIdLst>
    <p:handoutMasterId r:id="rId47"/>
  </p:handoutMasterIdLst>
  <p:sldIdLst>
    <p:sldId id="256" r:id="rId7"/>
    <p:sldId id="257" r:id="rId8"/>
    <p:sldId id="258" r:id="rId9"/>
    <p:sldId id="259" r:id="rId10"/>
    <p:sldId id="260" r:id="rId11"/>
    <p:sldId id="261" r:id="rId12"/>
    <p:sldId id="262" r:id="rId13"/>
    <p:sldId id="263" r:id="rId14"/>
    <p:sldId id="264" r:id="rId15"/>
    <p:sldId id="265" r:id="rId16"/>
    <p:sldId id="266" r:id="rId17"/>
    <p:sldId id="295" r:id="rId18"/>
    <p:sldId id="267" r:id="rId19"/>
    <p:sldId id="289" r:id="rId20"/>
    <p:sldId id="278" r:id="rId21"/>
    <p:sldId id="268" r:id="rId22"/>
    <p:sldId id="299" r:id="rId23"/>
    <p:sldId id="300" r:id="rId24"/>
    <p:sldId id="301" r:id="rId25"/>
    <p:sldId id="302" r:id="rId26"/>
    <p:sldId id="303" r:id="rId27"/>
    <p:sldId id="269" r:id="rId28"/>
    <p:sldId id="294" r:id="rId29"/>
    <p:sldId id="272" r:id="rId30"/>
    <p:sldId id="273" r:id="rId31"/>
    <p:sldId id="296" r:id="rId32"/>
    <p:sldId id="297" r:id="rId33"/>
    <p:sldId id="298" r:id="rId34"/>
    <p:sldId id="279" r:id="rId35"/>
    <p:sldId id="280" r:id="rId36"/>
    <p:sldId id="282" r:id="rId37"/>
    <p:sldId id="283" r:id="rId38"/>
    <p:sldId id="284" r:id="rId39"/>
    <p:sldId id="293" r:id="rId40"/>
    <p:sldId id="291" r:id="rId41"/>
    <p:sldId id="286" r:id="rId42"/>
    <p:sldId id="287" r:id="rId43"/>
    <p:sldId id="292" r:id="rId44"/>
    <p:sldId id="288" r:id="rId4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notesMaster" Target="notesMasters/notesMaster1.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5025208E-6671-4A57-BD2C-FCF145DA8034}" type="datetimeFigureOut">
              <a:rPr lang="en-US" smtClean="0"/>
              <a:t>5/30/2024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B3F34F3C-3F3B-4262-914B-3D6FC985C515}" type="slidenum">
              <a:rPr lang="en-US" smtClean="0"/>
              <a:t>‹#›</a:t>
            </a:fld>
            <a:endParaRPr lang="en-US"/>
          </a:p>
        </p:txBody>
      </p:sp>
    </p:spTree>
    <p:extLst>
      <p:ext uri="{BB962C8B-B14F-4D97-AF65-F5344CB8AC3E}">
        <p14:creationId xmlns:p14="http://schemas.microsoft.com/office/powerpoint/2010/main" val="1370563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C8856CC-1F33-4ED6-9B13-A805EDDD41CC}" type="datetimeFigureOut">
              <a:rPr lang="en-US"/>
              <a:t>5/30/2024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3A0F1509-73CD-4B2D-968D-9B9052B286B7}" type="slidenum">
              <a:rPr lang="en-US"/>
              <a:t>‹#›</a:t>
            </a:fld>
            <a:endParaRPr lang="en-US"/>
          </a:p>
        </p:txBody>
      </p:sp>
    </p:spTree>
    <p:extLst>
      <p:ext uri="{BB962C8B-B14F-4D97-AF65-F5344CB8AC3E}">
        <p14:creationId xmlns:p14="http://schemas.microsoft.com/office/powerpoint/2010/main" val="16116463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1</a:t>
            </a:fld>
            <a:endParaRPr lang="en-US"/>
          </a:p>
        </p:txBody>
      </p:sp>
    </p:spTree>
    <p:extLst>
      <p:ext uri="{BB962C8B-B14F-4D97-AF65-F5344CB8AC3E}">
        <p14:creationId xmlns:p14="http://schemas.microsoft.com/office/powerpoint/2010/main" val="1534147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10</a:t>
            </a:fld>
            <a:endParaRPr lang="en-US"/>
          </a:p>
        </p:txBody>
      </p:sp>
    </p:spTree>
    <p:extLst>
      <p:ext uri="{BB962C8B-B14F-4D97-AF65-F5344CB8AC3E}">
        <p14:creationId xmlns:p14="http://schemas.microsoft.com/office/powerpoint/2010/main" val="4444320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11</a:t>
            </a:fld>
            <a:endParaRPr lang="en-US"/>
          </a:p>
        </p:txBody>
      </p:sp>
    </p:spTree>
    <p:extLst>
      <p:ext uri="{BB962C8B-B14F-4D97-AF65-F5344CB8AC3E}">
        <p14:creationId xmlns:p14="http://schemas.microsoft.com/office/powerpoint/2010/main" val="4631946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12</a:t>
            </a:fld>
            <a:endParaRPr lang="en-US"/>
          </a:p>
        </p:txBody>
      </p:sp>
    </p:spTree>
    <p:extLst>
      <p:ext uri="{BB962C8B-B14F-4D97-AF65-F5344CB8AC3E}">
        <p14:creationId xmlns:p14="http://schemas.microsoft.com/office/powerpoint/2010/main" val="3600687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Carolyn</a:t>
            </a:r>
          </a:p>
        </p:txBody>
      </p:sp>
      <p:sp>
        <p:nvSpPr>
          <p:cNvPr id="4" name="Slide Number Placeholder 3"/>
          <p:cNvSpPr>
            <a:spLocks noGrp="1"/>
          </p:cNvSpPr>
          <p:nvPr>
            <p:ph type="sldNum" sz="quarter" idx="5"/>
          </p:nvPr>
        </p:nvSpPr>
        <p:spPr/>
        <p:txBody>
          <a:bodyPr/>
          <a:lstStyle/>
          <a:p>
            <a:fld id="{3A0F1509-73CD-4B2D-968D-9B9052B286B7}" type="slidenum">
              <a:rPr lang="en-US"/>
              <a:t>13</a:t>
            </a:fld>
            <a:endParaRPr lang="en-US"/>
          </a:p>
        </p:txBody>
      </p:sp>
    </p:spTree>
    <p:extLst>
      <p:ext uri="{BB962C8B-B14F-4D97-AF65-F5344CB8AC3E}">
        <p14:creationId xmlns:p14="http://schemas.microsoft.com/office/powerpoint/2010/main" val="33515423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Carolyn</a:t>
            </a:r>
          </a:p>
        </p:txBody>
      </p:sp>
      <p:sp>
        <p:nvSpPr>
          <p:cNvPr id="4" name="Slide Number Placeholder 3"/>
          <p:cNvSpPr>
            <a:spLocks noGrp="1"/>
          </p:cNvSpPr>
          <p:nvPr>
            <p:ph type="sldNum" sz="quarter" idx="5"/>
          </p:nvPr>
        </p:nvSpPr>
        <p:spPr/>
        <p:txBody>
          <a:bodyPr/>
          <a:lstStyle/>
          <a:p>
            <a:fld id="{3A0F1509-73CD-4B2D-968D-9B9052B286B7}" type="slidenum">
              <a:rPr lang="en-US"/>
              <a:t>14</a:t>
            </a:fld>
            <a:endParaRPr lang="en-US"/>
          </a:p>
        </p:txBody>
      </p:sp>
    </p:spTree>
    <p:extLst>
      <p:ext uri="{BB962C8B-B14F-4D97-AF65-F5344CB8AC3E}">
        <p14:creationId xmlns:p14="http://schemas.microsoft.com/office/powerpoint/2010/main" val="9585058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 </a:t>
            </a:r>
          </a:p>
        </p:txBody>
      </p:sp>
      <p:sp>
        <p:nvSpPr>
          <p:cNvPr id="4" name="Slide Number Placeholder 3"/>
          <p:cNvSpPr>
            <a:spLocks noGrp="1"/>
          </p:cNvSpPr>
          <p:nvPr>
            <p:ph type="sldNum" sz="quarter" idx="5"/>
          </p:nvPr>
        </p:nvSpPr>
        <p:spPr/>
        <p:txBody>
          <a:bodyPr/>
          <a:lstStyle/>
          <a:p>
            <a:fld id="{3A0F1509-73CD-4B2D-968D-9B9052B286B7}" type="slidenum">
              <a:rPr lang="en-US"/>
              <a:t>15</a:t>
            </a:fld>
            <a:endParaRPr lang="en-US"/>
          </a:p>
        </p:txBody>
      </p:sp>
    </p:spTree>
    <p:extLst>
      <p:ext uri="{BB962C8B-B14F-4D97-AF65-F5344CB8AC3E}">
        <p14:creationId xmlns:p14="http://schemas.microsoft.com/office/powerpoint/2010/main" val="37012083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Carolyn (data examples will follow after this slide)</a:t>
            </a:r>
          </a:p>
        </p:txBody>
      </p:sp>
      <p:sp>
        <p:nvSpPr>
          <p:cNvPr id="4" name="Slide Number Placeholder 3"/>
          <p:cNvSpPr>
            <a:spLocks noGrp="1"/>
          </p:cNvSpPr>
          <p:nvPr>
            <p:ph type="sldNum" sz="quarter" idx="5"/>
          </p:nvPr>
        </p:nvSpPr>
        <p:spPr/>
        <p:txBody>
          <a:bodyPr/>
          <a:lstStyle/>
          <a:p>
            <a:fld id="{3A0F1509-73CD-4B2D-968D-9B9052B286B7}" type="slidenum">
              <a:rPr lang="en-US"/>
              <a:t>16</a:t>
            </a:fld>
            <a:endParaRPr lang="en-US"/>
          </a:p>
        </p:txBody>
      </p:sp>
    </p:spTree>
    <p:extLst>
      <p:ext uri="{BB962C8B-B14F-4D97-AF65-F5344CB8AC3E}">
        <p14:creationId xmlns:p14="http://schemas.microsoft.com/office/powerpoint/2010/main" val="30957207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 </a:t>
            </a:r>
          </a:p>
        </p:txBody>
      </p:sp>
      <p:sp>
        <p:nvSpPr>
          <p:cNvPr id="4" name="Slide Number Placeholder 3"/>
          <p:cNvSpPr>
            <a:spLocks noGrp="1"/>
          </p:cNvSpPr>
          <p:nvPr>
            <p:ph type="sldNum" sz="quarter" idx="5"/>
          </p:nvPr>
        </p:nvSpPr>
        <p:spPr/>
        <p:txBody>
          <a:bodyPr/>
          <a:lstStyle/>
          <a:p>
            <a:fld id="{3A0F1509-73CD-4B2D-968D-9B9052B286B7}" type="slidenum">
              <a:rPr lang="en-US"/>
              <a:t>17</a:t>
            </a:fld>
            <a:endParaRPr lang="en-US"/>
          </a:p>
        </p:txBody>
      </p:sp>
    </p:spTree>
    <p:extLst>
      <p:ext uri="{BB962C8B-B14F-4D97-AF65-F5344CB8AC3E}">
        <p14:creationId xmlns:p14="http://schemas.microsoft.com/office/powerpoint/2010/main" val="38408406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 </a:t>
            </a:r>
          </a:p>
        </p:txBody>
      </p:sp>
      <p:sp>
        <p:nvSpPr>
          <p:cNvPr id="4" name="Slide Number Placeholder 3"/>
          <p:cNvSpPr>
            <a:spLocks noGrp="1"/>
          </p:cNvSpPr>
          <p:nvPr>
            <p:ph type="sldNum" sz="quarter" idx="5"/>
          </p:nvPr>
        </p:nvSpPr>
        <p:spPr/>
        <p:txBody>
          <a:bodyPr/>
          <a:lstStyle/>
          <a:p>
            <a:fld id="{3A0F1509-73CD-4B2D-968D-9B9052B286B7}" type="slidenum">
              <a:rPr lang="en-US"/>
              <a:t>18</a:t>
            </a:fld>
            <a:endParaRPr lang="en-US"/>
          </a:p>
        </p:txBody>
      </p:sp>
    </p:spTree>
    <p:extLst>
      <p:ext uri="{BB962C8B-B14F-4D97-AF65-F5344CB8AC3E}">
        <p14:creationId xmlns:p14="http://schemas.microsoft.com/office/powerpoint/2010/main" val="26727711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Carolyn </a:t>
            </a:r>
          </a:p>
        </p:txBody>
      </p:sp>
      <p:sp>
        <p:nvSpPr>
          <p:cNvPr id="4" name="Slide Number Placeholder 3"/>
          <p:cNvSpPr>
            <a:spLocks noGrp="1"/>
          </p:cNvSpPr>
          <p:nvPr>
            <p:ph type="sldNum" sz="quarter" idx="5"/>
          </p:nvPr>
        </p:nvSpPr>
        <p:spPr/>
        <p:txBody>
          <a:bodyPr/>
          <a:lstStyle/>
          <a:p>
            <a:fld id="{3A0F1509-73CD-4B2D-968D-9B9052B286B7}" type="slidenum">
              <a:rPr lang="en-US"/>
              <a:t>19</a:t>
            </a:fld>
            <a:endParaRPr lang="en-US"/>
          </a:p>
        </p:txBody>
      </p:sp>
    </p:spTree>
    <p:extLst>
      <p:ext uri="{BB962C8B-B14F-4D97-AF65-F5344CB8AC3E}">
        <p14:creationId xmlns:p14="http://schemas.microsoft.com/office/powerpoint/2010/main" val="38638453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2</a:t>
            </a:fld>
            <a:endParaRPr lang="en-US"/>
          </a:p>
        </p:txBody>
      </p:sp>
    </p:spTree>
    <p:extLst>
      <p:ext uri="{BB962C8B-B14F-4D97-AF65-F5344CB8AC3E}">
        <p14:creationId xmlns:p14="http://schemas.microsoft.com/office/powerpoint/2010/main" val="30619762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Carolyn </a:t>
            </a:r>
          </a:p>
        </p:txBody>
      </p:sp>
      <p:sp>
        <p:nvSpPr>
          <p:cNvPr id="4" name="Slide Number Placeholder 3"/>
          <p:cNvSpPr>
            <a:spLocks noGrp="1"/>
          </p:cNvSpPr>
          <p:nvPr>
            <p:ph type="sldNum" sz="quarter" idx="5"/>
          </p:nvPr>
        </p:nvSpPr>
        <p:spPr/>
        <p:txBody>
          <a:bodyPr/>
          <a:lstStyle/>
          <a:p>
            <a:fld id="{3A0F1509-73CD-4B2D-968D-9B9052B286B7}" type="slidenum">
              <a:rPr lang="en-US"/>
              <a:t>20</a:t>
            </a:fld>
            <a:endParaRPr lang="en-US"/>
          </a:p>
        </p:txBody>
      </p:sp>
    </p:spTree>
    <p:extLst>
      <p:ext uri="{BB962C8B-B14F-4D97-AF65-F5344CB8AC3E}">
        <p14:creationId xmlns:p14="http://schemas.microsoft.com/office/powerpoint/2010/main" val="18880190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 </a:t>
            </a:r>
          </a:p>
        </p:txBody>
      </p:sp>
      <p:sp>
        <p:nvSpPr>
          <p:cNvPr id="4" name="Slide Number Placeholder 3"/>
          <p:cNvSpPr>
            <a:spLocks noGrp="1"/>
          </p:cNvSpPr>
          <p:nvPr>
            <p:ph type="sldNum" sz="quarter" idx="5"/>
          </p:nvPr>
        </p:nvSpPr>
        <p:spPr/>
        <p:txBody>
          <a:bodyPr/>
          <a:lstStyle/>
          <a:p>
            <a:fld id="{3A0F1509-73CD-4B2D-968D-9B9052B286B7}" type="slidenum">
              <a:rPr lang="en-US"/>
              <a:t>21</a:t>
            </a:fld>
            <a:endParaRPr lang="en-US"/>
          </a:p>
        </p:txBody>
      </p:sp>
    </p:spTree>
    <p:extLst>
      <p:ext uri="{BB962C8B-B14F-4D97-AF65-F5344CB8AC3E}">
        <p14:creationId xmlns:p14="http://schemas.microsoft.com/office/powerpoint/2010/main" val="24207295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22</a:t>
            </a:fld>
            <a:endParaRPr lang="en-US"/>
          </a:p>
        </p:txBody>
      </p:sp>
    </p:spTree>
    <p:extLst>
      <p:ext uri="{BB962C8B-B14F-4D97-AF65-F5344CB8AC3E}">
        <p14:creationId xmlns:p14="http://schemas.microsoft.com/office/powerpoint/2010/main" val="303500926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23</a:t>
            </a:fld>
            <a:endParaRPr lang="en-US"/>
          </a:p>
        </p:txBody>
      </p:sp>
    </p:spTree>
    <p:extLst>
      <p:ext uri="{BB962C8B-B14F-4D97-AF65-F5344CB8AC3E}">
        <p14:creationId xmlns:p14="http://schemas.microsoft.com/office/powerpoint/2010/main" val="33929778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24</a:t>
            </a:fld>
            <a:endParaRPr lang="en-US"/>
          </a:p>
        </p:txBody>
      </p:sp>
    </p:spTree>
    <p:extLst>
      <p:ext uri="{BB962C8B-B14F-4D97-AF65-F5344CB8AC3E}">
        <p14:creationId xmlns:p14="http://schemas.microsoft.com/office/powerpoint/2010/main" val="28773807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25</a:t>
            </a:fld>
            <a:endParaRPr lang="en-US"/>
          </a:p>
        </p:txBody>
      </p:sp>
    </p:spTree>
    <p:extLst>
      <p:ext uri="{BB962C8B-B14F-4D97-AF65-F5344CB8AC3E}">
        <p14:creationId xmlns:p14="http://schemas.microsoft.com/office/powerpoint/2010/main" val="49472877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a:t>
            </a:r>
          </a:p>
        </p:txBody>
      </p:sp>
      <p:sp>
        <p:nvSpPr>
          <p:cNvPr id="4" name="Slide Number Placeholder 3"/>
          <p:cNvSpPr>
            <a:spLocks noGrp="1"/>
          </p:cNvSpPr>
          <p:nvPr>
            <p:ph type="sldNum" sz="quarter" idx="5"/>
          </p:nvPr>
        </p:nvSpPr>
        <p:spPr/>
        <p:txBody>
          <a:bodyPr/>
          <a:lstStyle/>
          <a:p>
            <a:fld id="{3A0F1509-73CD-4B2D-968D-9B9052B286B7}" type="slidenum">
              <a:rPr lang="en-US"/>
              <a:t>26</a:t>
            </a:fld>
            <a:endParaRPr lang="en-US"/>
          </a:p>
        </p:txBody>
      </p:sp>
    </p:spTree>
    <p:extLst>
      <p:ext uri="{BB962C8B-B14F-4D97-AF65-F5344CB8AC3E}">
        <p14:creationId xmlns:p14="http://schemas.microsoft.com/office/powerpoint/2010/main" val="10585881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a:t>
            </a:r>
          </a:p>
        </p:txBody>
      </p:sp>
      <p:sp>
        <p:nvSpPr>
          <p:cNvPr id="4" name="Slide Number Placeholder 3"/>
          <p:cNvSpPr>
            <a:spLocks noGrp="1"/>
          </p:cNvSpPr>
          <p:nvPr>
            <p:ph type="sldNum" sz="quarter" idx="5"/>
          </p:nvPr>
        </p:nvSpPr>
        <p:spPr/>
        <p:txBody>
          <a:bodyPr/>
          <a:lstStyle/>
          <a:p>
            <a:fld id="{3A0F1509-73CD-4B2D-968D-9B9052B286B7}" type="slidenum">
              <a:rPr lang="en-US"/>
              <a:t>27</a:t>
            </a:fld>
            <a:endParaRPr lang="en-US"/>
          </a:p>
        </p:txBody>
      </p:sp>
    </p:spTree>
    <p:extLst>
      <p:ext uri="{BB962C8B-B14F-4D97-AF65-F5344CB8AC3E}">
        <p14:creationId xmlns:p14="http://schemas.microsoft.com/office/powerpoint/2010/main" val="39415710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Carolyn</a:t>
            </a:r>
          </a:p>
        </p:txBody>
      </p:sp>
      <p:sp>
        <p:nvSpPr>
          <p:cNvPr id="4" name="Slide Number Placeholder 3"/>
          <p:cNvSpPr>
            <a:spLocks noGrp="1"/>
          </p:cNvSpPr>
          <p:nvPr>
            <p:ph type="sldNum" sz="quarter" idx="5"/>
          </p:nvPr>
        </p:nvSpPr>
        <p:spPr/>
        <p:txBody>
          <a:bodyPr/>
          <a:lstStyle/>
          <a:p>
            <a:fld id="{3A0F1509-73CD-4B2D-968D-9B9052B286B7}" type="slidenum">
              <a:rPr lang="en-US"/>
              <a:t>28</a:t>
            </a:fld>
            <a:endParaRPr lang="en-US"/>
          </a:p>
        </p:txBody>
      </p:sp>
    </p:spTree>
    <p:extLst>
      <p:ext uri="{BB962C8B-B14F-4D97-AF65-F5344CB8AC3E}">
        <p14:creationId xmlns:p14="http://schemas.microsoft.com/office/powerpoint/2010/main" val="29137768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Carolyn</a:t>
            </a:r>
            <a:endParaRPr lang="en-US" dirty="0"/>
          </a:p>
        </p:txBody>
      </p:sp>
      <p:sp>
        <p:nvSpPr>
          <p:cNvPr id="4" name="Slide Number Placeholder 3"/>
          <p:cNvSpPr>
            <a:spLocks noGrp="1"/>
          </p:cNvSpPr>
          <p:nvPr>
            <p:ph type="sldNum" sz="quarter" idx="5"/>
          </p:nvPr>
        </p:nvSpPr>
        <p:spPr/>
        <p:txBody>
          <a:bodyPr/>
          <a:lstStyle/>
          <a:p>
            <a:fld id="{3A0F1509-73CD-4B2D-968D-9B9052B286B7}" type="slidenum">
              <a:rPr lang="en-US"/>
              <a:t>29</a:t>
            </a:fld>
            <a:endParaRPr lang="en-US"/>
          </a:p>
        </p:txBody>
      </p:sp>
    </p:spTree>
    <p:extLst>
      <p:ext uri="{BB962C8B-B14F-4D97-AF65-F5344CB8AC3E}">
        <p14:creationId xmlns:p14="http://schemas.microsoft.com/office/powerpoint/2010/main" val="3008033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3</a:t>
            </a:fld>
            <a:endParaRPr lang="en-US"/>
          </a:p>
        </p:txBody>
      </p:sp>
    </p:spTree>
    <p:extLst>
      <p:ext uri="{BB962C8B-B14F-4D97-AF65-F5344CB8AC3E}">
        <p14:creationId xmlns:p14="http://schemas.microsoft.com/office/powerpoint/2010/main" val="6875400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Kevin – the department doesn't have to reach a consensus and dissenting opinions should be noted </a:t>
            </a:r>
          </a:p>
        </p:txBody>
      </p:sp>
      <p:sp>
        <p:nvSpPr>
          <p:cNvPr id="4" name="Slide Number Placeholder 3"/>
          <p:cNvSpPr>
            <a:spLocks noGrp="1"/>
          </p:cNvSpPr>
          <p:nvPr>
            <p:ph type="sldNum" sz="quarter" idx="5"/>
          </p:nvPr>
        </p:nvSpPr>
        <p:spPr/>
        <p:txBody>
          <a:bodyPr/>
          <a:lstStyle/>
          <a:p>
            <a:fld id="{3A0F1509-73CD-4B2D-968D-9B9052B286B7}" type="slidenum">
              <a:rPr lang="en-US"/>
              <a:t>30</a:t>
            </a:fld>
            <a:endParaRPr lang="en-US"/>
          </a:p>
        </p:txBody>
      </p:sp>
    </p:spTree>
    <p:extLst>
      <p:ext uri="{BB962C8B-B14F-4D97-AF65-F5344CB8AC3E}">
        <p14:creationId xmlns:p14="http://schemas.microsoft.com/office/powerpoint/2010/main" val="351976739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Carolyn - Template for CE Review remains unchanged. Will not read them out</a:t>
            </a:r>
          </a:p>
        </p:txBody>
      </p:sp>
      <p:sp>
        <p:nvSpPr>
          <p:cNvPr id="4" name="Slide Number Placeholder 3"/>
          <p:cNvSpPr>
            <a:spLocks noGrp="1"/>
          </p:cNvSpPr>
          <p:nvPr>
            <p:ph type="sldNum" sz="quarter" idx="5"/>
          </p:nvPr>
        </p:nvSpPr>
        <p:spPr/>
        <p:txBody>
          <a:bodyPr/>
          <a:lstStyle/>
          <a:p>
            <a:fld id="{3A0F1509-73CD-4B2D-968D-9B9052B286B7}" type="slidenum">
              <a:rPr lang="en-US"/>
              <a:t>31</a:t>
            </a:fld>
            <a:endParaRPr lang="en-US"/>
          </a:p>
        </p:txBody>
      </p:sp>
    </p:spTree>
    <p:extLst>
      <p:ext uri="{BB962C8B-B14F-4D97-AF65-F5344CB8AC3E}">
        <p14:creationId xmlns:p14="http://schemas.microsoft.com/office/powerpoint/2010/main" val="121853038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Carolyn - No changes from previous. Template for CE Review remains unchanged.</a:t>
            </a:r>
          </a:p>
        </p:txBody>
      </p:sp>
      <p:sp>
        <p:nvSpPr>
          <p:cNvPr id="4" name="Slide Number Placeholder 3"/>
          <p:cNvSpPr>
            <a:spLocks noGrp="1"/>
          </p:cNvSpPr>
          <p:nvPr>
            <p:ph type="sldNum" sz="quarter" idx="5"/>
          </p:nvPr>
        </p:nvSpPr>
        <p:spPr/>
        <p:txBody>
          <a:bodyPr/>
          <a:lstStyle/>
          <a:p>
            <a:fld id="{3A0F1509-73CD-4B2D-968D-9B9052B286B7}" type="slidenum">
              <a:rPr lang="en-US"/>
              <a:t>32</a:t>
            </a:fld>
            <a:endParaRPr lang="en-US"/>
          </a:p>
        </p:txBody>
      </p:sp>
    </p:spTree>
    <p:extLst>
      <p:ext uri="{BB962C8B-B14F-4D97-AF65-F5344CB8AC3E}">
        <p14:creationId xmlns:p14="http://schemas.microsoft.com/office/powerpoint/2010/main" val="8920926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Carolyn - No changes from previous. Template for CE Review remains unchanged.</a:t>
            </a:r>
          </a:p>
        </p:txBody>
      </p:sp>
      <p:sp>
        <p:nvSpPr>
          <p:cNvPr id="4" name="Slide Number Placeholder 3"/>
          <p:cNvSpPr>
            <a:spLocks noGrp="1"/>
          </p:cNvSpPr>
          <p:nvPr>
            <p:ph type="sldNum" sz="quarter" idx="5"/>
          </p:nvPr>
        </p:nvSpPr>
        <p:spPr/>
        <p:txBody>
          <a:bodyPr/>
          <a:lstStyle/>
          <a:p>
            <a:fld id="{3A0F1509-73CD-4B2D-968D-9B9052B286B7}" type="slidenum">
              <a:rPr lang="en-US"/>
              <a:t>33</a:t>
            </a:fld>
            <a:endParaRPr lang="en-US"/>
          </a:p>
        </p:txBody>
      </p:sp>
    </p:spTree>
    <p:extLst>
      <p:ext uri="{BB962C8B-B14F-4D97-AF65-F5344CB8AC3E}">
        <p14:creationId xmlns:p14="http://schemas.microsoft.com/office/powerpoint/2010/main" val="4340832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Carolyn - No changes from previous. Template for CE Review remains unchanged.</a:t>
            </a:r>
          </a:p>
        </p:txBody>
      </p:sp>
      <p:sp>
        <p:nvSpPr>
          <p:cNvPr id="4" name="Slide Number Placeholder 3"/>
          <p:cNvSpPr>
            <a:spLocks noGrp="1"/>
          </p:cNvSpPr>
          <p:nvPr>
            <p:ph type="sldNum" sz="quarter" idx="5"/>
          </p:nvPr>
        </p:nvSpPr>
        <p:spPr/>
        <p:txBody>
          <a:bodyPr/>
          <a:lstStyle/>
          <a:p>
            <a:fld id="{3A0F1509-73CD-4B2D-968D-9B9052B286B7}" type="slidenum">
              <a:rPr lang="en-US"/>
              <a:t>34</a:t>
            </a:fld>
            <a:endParaRPr lang="en-US"/>
          </a:p>
        </p:txBody>
      </p:sp>
    </p:spTree>
    <p:extLst>
      <p:ext uri="{BB962C8B-B14F-4D97-AF65-F5344CB8AC3E}">
        <p14:creationId xmlns:p14="http://schemas.microsoft.com/office/powerpoint/2010/main" val="353507142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Kevin  </a:t>
            </a:r>
          </a:p>
        </p:txBody>
      </p:sp>
      <p:sp>
        <p:nvSpPr>
          <p:cNvPr id="4" name="Slide Number Placeholder 3"/>
          <p:cNvSpPr>
            <a:spLocks noGrp="1"/>
          </p:cNvSpPr>
          <p:nvPr>
            <p:ph type="sldNum" sz="quarter" idx="5"/>
          </p:nvPr>
        </p:nvSpPr>
        <p:spPr/>
        <p:txBody>
          <a:bodyPr/>
          <a:lstStyle/>
          <a:p>
            <a:fld id="{3A0F1509-73CD-4B2D-968D-9B9052B286B7}" type="slidenum">
              <a:rPr lang="en-US"/>
              <a:t>35</a:t>
            </a:fld>
            <a:endParaRPr lang="en-US"/>
          </a:p>
        </p:txBody>
      </p:sp>
    </p:spTree>
    <p:extLst>
      <p:ext uri="{BB962C8B-B14F-4D97-AF65-F5344CB8AC3E}">
        <p14:creationId xmlns:p14="http://schemas.microsoft.com/office/powerpoint/2010/main" val="17858137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36</a:t>
            </a:fld>
            <a:endParaRPr lang="en-US"/>
          </a:p>
        </p:txBody>
      </p:sp>
    </p:spTree>
    <p:extLst>
      <p:ext uri="{BB962C8B-B14F-4D97-AF65-F5344CB8AC3E}">
        <p14:creationId xmlns:p14="http://schemas.microsoft.com/office/powerpoint/2010/main" val="17504246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37</a:t>
            </a:fld>
            <a:endParaRPr lang="en-US"/>
          </a:p>
        </p:txBody>
      </p:sp>
    </p:spTree>
    <p:extLst>
      <p:ext uri="{BB962C8B-B14F-4D97-AF65-F5344CB8AC3E}">
        <p14:creationId xmlns:p14="http://schemas.microsoft.com/office/powerpoint/2010/main" val="9301194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38</a:t>
            </a:fld>
            <a:endParaRPr lang="en-US"/>
          </a:p>
        </p:txBody>
      </p:sp>
    </p:spTree>
    <p:extLst>
      <p:ext uri="{BB962C8B-B14F-4D97-AF65-F5344CB8AC3E}">
        <p14:creationId xmlns:p14="http://schemas.microsoft.com/office/powerpoint/2010/main" val="15463113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39</a:t>
            </a:fld>
            <a:endParaRPr lang="en-US"/>
          </a:p>
        </p:txBody>
      </p:sp>
    </p:spTree>
    <p:extLst>
      <p:ext uri="{BB962C8B-B14F-4D97-AF65-F5344CB8AC3E}">
        <p14:creationId xmlns:p14="http://schemas.microsoft.com/office/powerpoint/2010/main" val="3858925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4</a:t>
            </a:fld>
            <a:endParaRPr lang="en-US"/>
          </a:p>
        </p:txBody>
      </p:sp>
    </p:spTree>
    <p:extLst>
      <p:ext uri="{BB962C8B-B14F-4D97-AF65-F5344CB8AC3E}">
        <p14:creationId xmlns:p14="http://schemas.microsoft.com/office/powerpoint/2010/main" val="2438414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5</a:t>
            </a:fld>
            <a:endParaRPr lang="en-US"/>
          </a:p>
        </p:txBody>
      </p:sp>
    </p:spTree>
    <p:extLst>
      <p:ext uri="{BB962C8B-B14F-4D97-AF65-F5344CB8AC3E}">
        <p14:creationId xmlns:p14="http://schemas.microsoft.com/office/powerpoint/2010/main" val="242230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 </a:t>
            </a:r>
          </a:p>
        </p:txBody>
      </p:sp>
      <p:sp>
        <p:nvSpPr>
          <p:cNvPr id="4" name="Slide Number Placeholder 3"/>
          <p:cNvSpPr>
            <a:spLocks noGrp="1"/>
          </p:cNvSpPr>
          <p:nvPr>
            <p:ph type="sldNum" sz="quarter" idx="5"/>
          </p:nvPr>
        </p:nvSpPr>
        <p:spPr/>
        <p:txBody>
          <a:bodyPr/>
          <a:lstStyle/>
          <a:p>
            <a:fld id="{3A0F1509-73CD-4B2D-968D-9B9052B286B7}" type="slidenum">
              <a:rPr lang="en-US"/>
              <a:t>6</a:t>
            </a:fld>
            <a:endParaRPr lang="en-US"/>
          </a:p>
        </p:txBody>
      </p:sp>
    </p:spTree>
    <p:extLst>
      <p:ext uri="{BB962C8B-B14F-4D97-AF65-F5344CB8AC3E}">
        <p14:creationId xmlns:p14="http://schemas.microsoft.com/office/powerpoint/2010/main" val="637501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7</a:t>
            </a:fld>
            <a:endParaRPr lang="en-US"/>
          </a:p>
        </p:txBody>
      </p:sp>
    </p:spTree>
    <p:extLst>
      <p:ext uri="{BB962C8B-B14F-4D97-AF65-F5344CB8AC3E}">
        <p14:creationId xmlns:p14="http://schemas.microsoft.com/office/powerpoint/2010/main" val="6214448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8</a:t>
            </a:fld>
            <a:endParaRPr lang="en-US"/>
          </a:p>
        </p:txBody>
      </p:sp>
    </p:spTree>
    <p:extLst>
      <p:ext uri="{BB962C8B-B14F-4D97-AF65-F5344CB8AC3E}">
        <p14:creationId xmlns:p14="http://schemas.microsoft.com/office/powerpoint/2010/main" val="267697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Kevin</a:t>
            </a:r>
          </a:p>
        </p:txBody>
      </p:sp>
      <p:sp>
        <p:nvSpPr>
          <p:cNvPr id="4" name="Slide Number Placeholder 3"/>
          <p:cNvSpPr>
            <a:spLocks noGrp="1"/>
          </p:cNvSpPr>
          <p:nvPr>
            <p:ph type="sldNum" sz="quarter" idx="5"/>
          </p:nvPr>
        </p:nvSpPr>
        <p:spPr/>
        <p:txBody>
          <a:bodyPr/>
          <a:lstStyle/>
          <a:p>
            <a:fld id="{3A0F1509-73CD-4B2D-968D-9B9052B286B7}" type="slidenum">
              <a:rPr lang="en-US"/>
              <a:t>9</a:t>
            </a:fld>
            <a:endParaRPr lang="en-US"/>
          </a:p>
        </p:txBody>
      </p:sp>
    </p:spTree>
    <p:extLst>
      <p:ext uri="{BB962C8B-B14F-4D97-AF65-F5344CB8AC3E}">
        <p14:creationId xmlns:p14="http://schemas.microsoft.com/office/powerpoint/2010/main" val="130000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923337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846342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523835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78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753800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396894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332041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065493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32837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1175280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83105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9008085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0627825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5/30/2024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707537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5/30/2024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28852245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5/30/2024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9557677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510843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547145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6338894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31665546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118829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293029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9432262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0624330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467443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3479315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1504625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366900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050662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0727347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5/30/2024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8457894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5/30/2024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3611384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5/30/2024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17896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047696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9133249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20935351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9638288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04112001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1232179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26374404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5833102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68207497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5/30/2024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47243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5/30/2024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684897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5/30/2024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823987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5/30/2024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254253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779286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5/30/2024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87074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0.xml"/><Relationship Id="rId13" Type="http://schemas.openxmlformats.org/officeDocument/2006/relationships/slideLayout" Target="../slideLayouts/slideLayout45.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slideLayout" Target="../slideLayouts/slideLayout44.xml"/><Relationship Id="rId17" Type="http://schemas.openxmlformats.org/officeDocument/2006/relationships/theme" Target="../theme/theme3.xml"/><Relationship Id="rId2" Type="http://schemas.openxmlformats.org/officeDocument/2006/relationships/slideLayout" Target="../slideLayouts/slideLayout34.xml"/><Relationship Id="rId16" Type="http://schemas.openxmlformats.org/officeDocument/2006/relationships/slideLayout" Target="../slideLayouts/slideLayout48.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5" Type="http://schemas.openxmlformats.org/officeDocument/2006/relationships/slideLayout" Target="../slideLayouts/slideLayout4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 Id="rId14"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5/30/2024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978710379"/>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 id="2147483713" r:id="rId14"/>
    <p:sldLayoutId id="2147483714" r:id="rId15"/>
    <p:sldLayoutId id="2147483715"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5/30/2024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429824156"/>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 id="2147483729" r:id="rId13"/>
    <p:sldLayoutId id="2147483730" r:id="rId14"/>
    <p:sldLayoutId id="2147483731" r:id="rId15"/>
    <p:sldLayoutId id="2147483732"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5/30/2024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2046121533"/>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0.xml"/><Relationship Id="rId4" Type="http://schemas.openxmlformats.org/officeDocument/2006/relationships/hyperlink" Target="https://app.powerbi.com/view?r=eyJrIjoiYTdmM2JmZDEtNmRhYS00OGVhLWE5NTktMWEyMWUxNmM4NDlmIiwidCI6IjE2YTJhYzEzLTk5YmQtNDA1ZC05YWI2LWIxZmU2YjhkNWJhNiIsImMiOjZ9"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app.powerbi.com/view?r=eyJrIjoiYTdmM2JmZDEtNmRhYS00OGVhLWE5NTktMWEyMWUxNmM4NDlmIiwidCI6IjE2YTJhYzEzLTk5YmQtNDA1ZC05YWI2LWIxZmU2YjhkNWJhNiIsImMiOjZ9" TargetMode="External"/><Relationship Id="rId2" Type="http://schemas.openxmlformats.org/officeDocument/2006/relationships/notesSlide" Target="../notesSlides/notesSlide18.xml"/><Relationship Id="rId1" Type="http://schemas.openxmlformats.org/officeDocument/2006/relationships/slideLayout" Target="../slideLayouts/slideLayout20.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hyperlink" Target="https://app.powerbi.com/view?r=eyJrIjoiYTdmM2JmZDEtNmRhYS00OGVhLWE5NTktMWEyMWUxNmM4NDlmIiwidCI6IjE2YTJhYzEzLTk5YmQtNDA1ZC05YWI2LWIxZmU2YjhkNWJhNiIsImMiOjZ9" TargetMode="External"/><Relationship Id="rId2" Type="http://schemas.openxmlformats.org/officeDocument/2006/relationships/notesSlide" Target="../notesSlides/notesSlide19.xml"/><Relationship Id="rId1" Type="http://schemas.openxmlformats.org/officeDocument/2006/relationships/slideLayout" Target="../slideLayouts/slideLayout20.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app.powerbi.com/view?r=eyJrIjoiYTdmM2JmZDEtNmRhYS00OGVhLWE5NTktMWEyMWUxNmM4NDlmIiwidCI6IjE2YTJhYzEzLTk5YmQtNDA1ZC05YWI2LWIxZmU2YjhkNWJhNiIsImMiOjZ9" TargetMode="External"/><Relationship Id="rId2" Type="http://schemas.openxmlformats.org/officeDocument/2006/relationships/notesSlide" Target="../notesSlides/notesSlide20.xml"/><Relationship Id="rId1" Type="http://schemas.openxmlformats.org/officeDocument/2006/relationships/slideLayout" Target="../slideLayouts/slideLayout18.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hyperlink" Target="https://www.calpassplus.org/Launchboard/SWP.aspx" TargetMode="External"/><Relationship Id="rId2" Type="http://schemas.openxmlformats.org/officeDocument/2006/relationships/notesSlide" Target="../notesSlides/notesSlide21.xml"/><Relationship Id="rId1" Type="http://schemas.openxmlformats.org/officeDocument/2006/relationships/slideLayout" Target="../slideLayouts/slideLayout20.xml"/><Relationship Id="rId4" Type="http://schemas.openxmlformats.org/officeDocument/2006/relationships/hyperlink" Target="https://www.calpassplus.org/LaunchBoard/Community-College-Pipeline.asp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3" Type="http://schemas.openxmlformats.org/officeDocument/2006/relationships/hyperlink" Target="mailto:kdegnan@elcamino.edu" TargetMode="External"/><Relationship Id="rId2" Type="http://schemas.openxmlformats.org/officeDocument/2006/relationships/notesSlide" Target="../notesSlides/notesSlide24.xml"/><Relationship Id="rId1" Type="http://schemas.openxmlformats.org/officeDocument/2006/relationships/slideLayout" Target="../slideLayouts/slideLayout18.xml"/><Relationship Id="rId4" Type="http://schemas.openxmlformats.org/officeDocument/2006/relationships/hyperlink" Target="mailto:cschult@elcamino.edu"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hyperlink" Target="https://www.elcamino.edu/about/depts/ir/docs/research/outcomes/Local%20Vision%20Goals%20Infographic%202017-18.pdf" TargetMode="External"/><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hyperlink" Target="https://www.elcamino.edu/leadership/academic-affairs/academic-program-review/2020-resources.aspx" TargetMode="External"/><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2.xml"/></Relationships>
</file>

<file path=ppt/slides/_rels/slide39.xml.rels><?xml version="1.0" encoding="UTF-8" standalone="yes"?>
<Relationships xmlns="http://schemas.openxmlformats.org/package/2006/relationships"><Relationship Id="rId3" Type="http://schemas.openxmlformats.org/officeDocument/2006/relationships/hyperlink" Target="mailto:kdegnan@elcamino.edu" TargetMode="External"/><Relationship Id="rId7" Type="http://schemas.openxmlformats.org/officeDocument/2006/relationships/image" Target="../media/image6.png"/><Relationship Id="rId2" Type="http://schemas.openxmlformats.org/officeDocument/2006/relationships/notesSlide" Target="../notesSlides/notesSlide39.xml"/><Relationship Id="rId1" Type="http://schemas.openxmlformats.org/officeDocument/2006/relationships/slideLayout" Target="../slideLayouts/slideLayout2.xml"/><Relationship Id="rId6" Type="http://schemas.openxmlformats.org/officeDocument/2006/relationships/hyperlink" Target="https://www.elcamino.edu/academic-senate/college-curriculum-committee/" TargetMode="External"/><Relationship Id="rId5" Type="http://schemas.openxmlformats.org/officeDocument/2006/relationships/hyperlink" Target="http://www.elcamino.edu/about/depts/ir/" TargetMode="External"/><Relationship Id="rId4" Type="http://schemas.openxmlformats.org/officeDocument/2006/relationships/hyperlink" Target="mailto:cpineda@elcamino.ed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3" Type="http://schemas.openxmlformats.org/officeDocument/2006/relationships/hyperlink" Target="mailto:rserr@elcamino.edu" TargetMode="External"/><Relationship Id="rId2" Type="http://schemas.openxmlformats.org/officeDocument/2006/relationships/notesSlide" Target="../notesSlides/notesSlide9.xml"/><Relationship Id="rId1" Type="http://schemas.openxmlformats.org/officeDocument/2006/relationships/slideLayout" Target="../slideLayouts/slideLayout34.xml"/><Relationship Id="rId4" Type="http://schemas.openxmlformats.org/officeDocument/2006/relationships/hyperlink" Target="mailto:kdegnan@elcamino.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058334"/>
            <a:ext cx="8915399" cy="2262781"/>
          </a:xfrm>
        </p:spPr>
        <p:txBody>
          <a:bodyPr>
            <a:normAutofit/>
          </a:bodyPr>
          <a:lstStyle/>
          <a:p>
            <a:r>
              <a:rPr lang="en-US" sz="4800" b="1" dirty="0"/>
              <a:t>2024-2025 Program Review</a:t>
            </a:r>
            <a:br>
              <a:rPr lang="en-US" dirty="0"/>
            </a:br>
            <a:r>
              <a:rPr lang="en-US" dirty="0"/>
              <a:t>El Camino College</a:t>
            </a:r>
          </a:p>
        </p:txBody>
      </p:sp>
      <p:sp>
        <p:nvSpPr>
          <p:cNvPr id="3" name="Subtitle 2"/>
          <p:cNvSpPr>
            <a:spLocks noGrp="1"/>
          </p:cNvSpPr>
          <p:nvPr>
            <p:ph type="subTitle" idx="1"/>
          </p:nvPr>
        </p:nvSpPr>
        <p:spPr>
          <a:xfrm>
            <a:off x="2589211" y="4218579"/>
            <a:ext cx="8915399" cy="1535835"/>
          </a:xfrm>
        </p:spPr>
        <p:txBody>
          <a:bodyPr>
            <a:normAutofit/>
          </a:bodyPr>
          <a:lstStyle/>
          <a:p>
            <a:r>
              <a:rPr lang="en-US" i="1"/>
              <a:t>Presented by: </a:t>
            </a:r>
          </a:p>
          <a:p>
            <a:r>
              <a:rPr lang="en-US"/>
              <a:t>Kevin Degnan and Carolyn Pineda</a:t>
            </a:r>
          </a:p>
          <a:p>
            <a:r>
              <a:rPr lang="en-US"/>
              <a:t>Academic Program Review Committee (APRC)</a:t>
            </a:r>
          </a:p>
        </p:txBody>
      </p:sp>
      <p:pic>
        <p:nvPicPr>
          <p:cNvPr id="4" name="Picture 3"/>
          <p:cNvPicPr>
            <a:picLocks noChangeAspect="1"/>
          </p:cNvPicPr>
          <p:nvPr/>
        </p:nvPicPr>
        <p:blipFill>
          <a:blip r:embed="rId3">
            <a:duotone>
              <a:schemeClr val="accent3">
                <a:shade val="45000"/>
                <a:satMod val="135000"/>
              </a:schemeClr>
              <a:prstClr val="white"/>
            </a:duotone>
            <a:extLst>
              <a:ext uri="{BEBA8EAE-BF5A-486C-A8C5-ECC9F3942E4B}">
                <a14:imgProps xmlns:a14="http://schemas.microsoft.com/office/drawing/2010/main">
                  <a14:imgLayer r:embed="rId4">
                    <a14:imgEffect>
                      <a14:backgroundRemoval t="10000" b="90000" l="10000" r="90000"/>
                    </a14:imgEffect>
                  </a14:imgLayer>
                </a14:imgProps>
              </a:ext>
            </a:extLst>
          </a:blip>
          <a:stretch>
            <a:fillRect/>
          </a:stretch>
        </p:blipFill>
        <p:spPr>
          <a:xfrm>
            <a:off x="718966" y="132490"/>
            <a:ext cx="1677391" cy="1628346"/>
          </a:xfrm>
          <a:prstGeom prst="rect">
            <a:avLst/>
          </a:prstGeom>
        </p:spPr>
      </p:pic>
    </p:spTree>
    <p:extLst>
      <p:ext uri="{BB962C8B-B14F-4D97-AF65-F5344CB8AC3E}">
        <p14:creationId xmlns:p14="http://schemas.microsoft.com/office/powerpoint/2010/main" val="260546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545283"/>
            <a:ext cx="9966959" cy="1280890"/>
          </a:xfrm>
        </p:spPr>
        <p:txBody>
          <a:bodyPr>
            <a:normAutofit/>
          </a:bodyPr>
          <a:lstStyle/>
          <a:p>
            <a:r>
              <a:rPr lang="en-US" b="1" dirty="0">
                <a:solidFill>
                  <a:schemeClr val="accent1"/>
                </a:solidFill>
                <a:ea typeface="+mj-lt"/>
                <a:cs typeface="+mj-lt"/>
              </a:rPr>
              <a:t>2024-2025 Program Review Process (cont’d)</a:t>
            </a:r>
            <a:endParaRPr lang="en-US" dirty="0">
              <a:solidFill>
                <a:schemeClr val="accent1"/>
              </a:solidFill>
              <a:ea typeface="+mj-lt"/>
              <a:cs typeface="+mj-lt"/>
            </a:endParaRPr>
          </a:p>
        </p:txBody>
      </p:sp>
      <p:sp>
        <p:nvSpPr>
          <p:cNvPr id="3" name="Content Placeholder 2"/>
          <p:cNvSpPr>
            <a:spLocks noGrp="1"/>
          </p:cNvSpPr>
          <p:nvPr>
            <p:ph idx="1"/>
          </p:nvPr>
        </p:nvSpPr>
        <p:spPr>
          <a:xfrm>
            <a:off x="1690811" y="1399137"/>
            <a:ext cx="9970758" cy="5187643"/>
          </a:xfrm>
        </p:spPr>
        <p:txBody>
          <a:bodyPr vert="horz" lIns="91440" tIns="45720" rIns="91440" bIns="45720" rtlCol="0" anchor="t">
            <a:normAutofit fontScale="92500" lnSpcReduction="20000"/>
          </a:bodyPr>
          <a:lstStyle/>
          <a:p>
            <a:pPr marL="0" indent="0">
              <a:spcBef>
                <a:spcPts val="600"/>
              </a:spcBef>
              <a:spcAft>
                <a:spcPts val="600"/>
              </a:spcAft>
              <a:buNone/>
            </a:pPr>
            <a:r>
              <a:rPr lang="en-US" sz="3300" b="1" dirty="0"/>
              <a:t>February-June 2025</a:t>
            </a:r>
          </a:p>
          <a:p>
            <a:pPr lvl="0"/>
            <a:r>
              <a:rPr lang="en-US" sz="3400" dirty="0"/>
              <a:t>If needed, meet with Academic Program Review Committee (APRC) Co-Chairs to discuss your program review document prior to scheduled meeting with full committee.</a:t>
            </a:r>
          </a:p>
          <a:p>
            <a:pPr marL="0" lvl="0" indent="0">
              <a:buNone/>
            </a:pPr>
            <a:endParaRPr lang="en-US" sz="1400" dirty="0"/>
          </a:p>
          <a:p>
            <a:pPr lvl="0"/>
            <a:r>
              <a:rPr lang="en-US" sz="3400" dirty="0"/>
              <a:t>Meet with the Academic Program Review Committee to discuss your program review.</a:t>
            </a:r>
          </a:p>
          <a:p>
            <a:pPr marL="0" lvl="0" indent="0">
              <a:buNone/>
            </a:pPr>
            <a:endParaRPr lang="en-US" sz="1300" dirty="0"/>
          </a:p>
          <a:p>
            <a:pPr lvl="0"/>
            <a:r>
              <a:rPr lang="en-US" sz="3400" dirty="0"/>
              <a:t>Following the meeting with Academic Program Review Committee, incorporate feedback provided by the committee.</a:t>
            </a:r>
          </a:p>
          <a:p>
            <a:pPr lvl="0"/>
            <a:endParaRPr lang="en-US" sz="2800" dirty="0"/>
          </a:p>
          <a:p>
            <a:pPr marL="0" indent="0">
              <a:buNone/>
            </a:pPr>
            <a:endParaRPr lang="en-US" sz="2800" dirty="0"/>
          </a:p>
          <a:p>
            <a:pPr marL="457200" lvl="1" indent="0">
              <a:buNone/>
            </a:pPr>
            <a:endParaRPr lang="en-US" sz="1200" dirty="0"/>
          </a:p>
          <a:p>
            <a:pPr marL="0" lvl="0" indent="0">
              <a:buNone/>
            </a:pPr>
            <a:endParaRPr lang="en-US" sz="2600" dirty="0"/>
          </a:p>
        </p:txBody>
      </p:sp>
    </p:spTree>
    <p:extLst>
      <p:ext uri="{BB962C8B-B14F-4D97-AF65-F5344CB8AC3E}">
        <p14:creationId xmlns:p14="http://schemas.microsoft.com/office/powerpoint/2010/main" val="281538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solidFill>
                  <a:schemeClr val="accent1"/>
                </a:solidFill>
                <a:ea typeface="+mj-lt"/>
                <a:cs typeface="+mj-lt"/>
              </a:rPr>
              <a:t>2024-2025 Program Review Process (cont’d)</a:t>
            </a:r>
            <a:endParaRPr lang="en-US" dirty="0">
              <a:solidFill>
                <a:schemeClr val="accent1"/>
              </a:solidFill>
              <a:ea typeface="+mj-lt"/>
              <a:cs typeface="+mj-lt"/>
            </a:endParaRPr>
          </a:p>
          <a:p>
            <a:endParaRPr lang="en-US" sz="4400" b="1" dirty="0">
              <a:solidFill>
                <a:schemeClr val="accent1"/>
              </a:solidFill>
            </a:endParaRPr>
          </a:p>
        </p:txBody>
      </p:sp>
      <p:sp>
        <p:nvSpPr>
          <p:cNvPr id="3" name="Content Placeholder 2"/>
          <p:cNvSpPr>
            <a:spLocks noGrp="1"/>
          </p:cNvSpPr>
          <p:nvPr>
            <p:ph idx="1"/>
          </p:nvPr>
        </p:nvSpPr>
        <p:spPr>
          <a:xfrm>
            <a:off x="1773936" y="1905000"/>
            <a:ext cx="9730676" cy="3347484"/>
          </a:xfrm>
        </p:spPr>
        <p:txBody>
          <a:bodyPr vert="horz" lIns="91440" tIns="45720" rIns="91440" bIns="45720" rtlCol="0" anchor="t">
            <a:normAutofit/>
          </a:bodyPr>
          <a:lstStyle/>
          <a:p>
            <a:pPr marL="0" indent="0">
              <a:buNone/>
            </a:pPr>
            <a:r>
              <a:rPr lang="en-US" sz="3300" b="1" dirty="0">
                <a:solidFill>
                  <a:schemeClr val="tx1"/>
                </a:solidFill>
              </a:rPr>
              <a:t>June 13, 2025</a:t>
            </a:r>
          </a:p>
          <a:p>
            <a:pPr marL="0" lvl="0" indent="0">
              <a:lnSpc>
                <a:spcPct val="150000"/>
              </a:lnSpc>
              <a:spcBef>
                <a:spcPts val="0"/>
              </a:spcBef>
              <a:buNone/>
            </a:pPr>
            <a:endParaRPr lang="en-US" sz="1100" dirty="0"/>
          </a:p>
          <a:p>
            <a:pPr lvl="0">
              <a:lnSpc>
                <a:spcPct val="150000"/>
              </a:lnSpc>
              <a:spcBef>
                <a:spcPts val="0"/>
              </a:spcBef>
            </a:pPr>
            <a:r>
              <a:rPr lang="en-US" sz="2800" dirty="0"/>
              <a:t>Deadline for submitting final drafts of program review document to APRC for posting to college website.</a:t>
            </a:r>
          </a:p>
          <a:p>
            <a:pPr lvl="0">
              <a:lnSpc>
                <a:spcPct val="150000"/>
              </a:lnSpc>
              <a:spcBef>
                <a:spcPts val="0"/>
              </a:spcBef>
            </a:pPr>
            <a:endParaRPr lang="en-US" sz="2800" dirty="0"/>
          </a:p>
          <a:p>
            <a:pPr marL="0" lvl="0" indent="0">
              <a:buNone/>
            </a:pPr>
            <a:endParaRPr lang="en-US" sz="2800" dirty="0"/>
          </a:p>
          <a:p>
            <a:pPr marL="0" indent="0">
              <a:buNone/>
            </a:pPr>
            <a:endParaRPr lang="en-US" sz="2800" dirty="0"/>
          </a:p>
          <a:p>
            <a:pPr marL="457200" lvl="1" indent="0">
              <a:buNone/>
            </a:pPr>
            <a:endParaRPr lang="en-US" sz="1200" dirty="0"/>
          </a:p>
          <a:p>
            <a:pPr marL="0" lvl="0" indent="0">
              <a:buNone/>
            </a:pPr>
            <a:endParaRPr lang="en-US" sz="2600" dirty="0"/>
          </a:p>
        </p:txBody>
      </p:sp>
    </p:spTree>
    <p:extLst>
      <p:ext uri="{BB962C8B-B14F-4D97-AF65-F5344CB8AC3E}">
        <p14:creationId xmlns:p14="http://schemas.microsoft.com/office/powerpoint/2010/main" val="2835137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6DBF8-C1F6-425E-9003-416AF6410EF4}"/>
              </a:ext>
            </a:extLst>
          </p:cNvPr>
          <p:cNvSpPr>
            <a:spLocks noGrp="1"/>
          </p:cNvSpPr>
          <p:nvPr>
            <p:ph type="title"/>
          </p:nvPr>
        </p:nvSpPr>
        <p:spPr>
          <a:xfrm>
            <a:off x="1956431" y="265522"/>
            <a:ext cx="9548181" cy="1639478"/>
          </a:xfrm>
        </p:spPr>
        <p:txBody>
          <a:bodyPr/>
          <a:lstStyle/>
          <a:p>
            <a:r>
              <a:rPr lang="en-US" b="1" dirty="0">
                <a:ea typeface="+mj-lt"/>
                <a:cs typeface="+mj-lt"/>
              </a:rPr>
              <a:t>2024-2025 Program Review Template </a:t>
            </a:r>
            <a:br>
              <a:rPr lang="en-US" b="1" dirty="0"/>
            </a:br>
            <a:r>
              <a:rPr lang="en-US" dirty="0"/>
              <a:t>Some Changes...</a:t>
            </a:r>
          </a:p>
        </p:txBody>
      </p:sp>
      <p:sp>
        <p:nvSpPr>
          <p:cNvPr id="3" name="Content Placeholder 2">
            <a:extLst>
              <a:ext uri="{FF2B5EF4-FFF2-40B4-BE49-F238E27FC236}">
                <a16:creationId xmlns:a16="http://schemas.microsoft.com/office/drawing/2014/main" id="{7FC5F87F-EB9B-4EF9-9FC8-6DD4AFA85C7E}"/>
              </a:ext>
            </a:extLst>
          </p:cNvPr>
          <p:cNvSpPr>
            <a:spLocks noGrp="1"/>
          </p:cNvSpPr>
          <p:nvPr>
            <p:ph idx="1"/>
          </p:nvPr>
        </p:nvSpPr>
        <p:spPr>
          <a:xfrm>
            <a:off x="1746530" y="1712259"/>
            <a:ext cx="9758082" cy="4198963"/>
          </a:xfrm>
        </p:spPr>
        <p:txBody>
          <a:bodyPr vert="horz" lIns="91440" tIns="45720" rIns="91440" bIns="45720" rtlCol="0" anchor="t">
            <a:normAutofit/>
          </a:bodyPr>
          <a:lstStyle/>
          <a:p>
            <a:pPr marL="0" indent="0">
              <a:buNone/>
            </a:pPr>
            <a:r>
              <a:rPr lang="en-US" sz="2400" dirty="0"/>
              <a:t>You'll find that the template for 2024-2025 is quite a bit shorter and simpler than the templates until the 2021-2022 year, while still asking for essentially the same information. </a:t>
            </a:r>
          </a:p>
          <a:p>
            <a:pPr marL="0" indent="0">
              <a:buNone/>
            </a:pPr>
            <a:r>
              <a:rPr lang="en-US" b="1" dirty="0"/>
              <a:t>The main changes are the elimination of the student survey and the consistent identification of resources needed in each section.</a:t>
            </a:r>
          </a:p>
          <a:p>
            <a:pPr marL="0" indent="0">
              <a:buNone/>
            </a:pPr>
            <a:r>
              <a:rPr lang="en-US" dirty="0"/>
              <a:t>Instead, </a:t>
            </a:r>
            <a:r>
              <a:rPr lang="en-US" b="1" dirty="0"/>
              <a:t>this template focuses on presentation and deeper analysis of relevant information about your program</a:t>
            </a:r>
            <a:r>
              <a:rPr lang="en-US" dirty="0"/>
              <a:t> and still includes the essential section of recommendations and resource requests.</a:t>
            </a:r>
          </a:p>
          <a:p>
            <a:pPr marL="0" indent="0">
              <a:buNone/>
            </a:pPr>
            <a:r>
              <a:rPr lang="en-US" dirty="0"/>
              <a:t>Because there is no explicit section-by-section resource request format, it is a good idea to mention, in your analysis, how the evidence supports a given recommendation and </a:t>
            </a:r>
            <a:r>
              <a:rPr lang="en-US" b="1" dirty="0"/>
              <a:t>use the same language for recommendations in the body of the document as you will at the end in the actual Program Resources section.</a:t>
            </a:r>
          </a:p>
        </p:txBody>
      </p:sp>
    </p:spTree>
    <p:extLst>
      <p:ext uri="{BB962C8B-B14F-4D97-AF65-F5344CB8AC3E}">
        <p14:creationId xmlns:p14="http://schemas.microsoft.com/office/powerpoint/2010/main" val="754455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5041" y="386527"/>
            <a:ext cx="9966959" cy="1280890"/>
          </a:xfrm>
        </p:spPr>
        <p:txBody>
          <a:bodyPr>
            <a:normAutofit/>
          </a:bodyPr>
          <a:lstStyle/>
          <a:p>
            <a:r>
              <a:rPr lang="en-US" sz="4000" b="1" dirty="0"/>
              <a:t>2024-2025 Program Review Template </a:t>
            </a:r>
          </a:p>
        </p:txBody>
      </p:sp>
      <p:sp>
        <p:nvSpPr>
          <p:cNvPr id="3" name="Content Placeholder 2"/>
          <p:cNvSpPr>
            <a:spLocks noGrp="1"/>
          </p:cNvSpPr>
          <p:nvPr>
            <p:ph idx="1"/>
          </p:nvPr>
        </p:nvSpPr>
        <p:spPr>
          <a:xfrm>
            <a:off x="2225041" y="1191947"/>
            <a:ext cx="9966959" cy="5580993"/>
          </a:xfrm>
        </p:spPr>
        <p:txBody>
          <a:bodyPr vert="horz" lIns="91440" tIns="45720" rIns="91440" bIns="45720" rtlCol="0" anchor="t">
            <a:normAutofit fontScale="47500" lnSpcReduction="20000"/>
          </a:bodyPr>
          <a:lstStyle/>
          <a:p>
            <a:pPr marL="0" lvl="1" indent="0">
              <a:spcAft>
                <a:spcPts val="1200"/>
              </a:spcAft>
              <a:buNone/>
            </a:pPr>
            <a:r>
              <a:rPr lang="en-US" sz="6000" b="1">
                <a:solidFill>
                  <a:schemeClr val="tx1"/>
                </a:solidFill>
              </a:rPr>
              <a:t>Components of the program review:</a:t>
            </a:r>
          </a:p>
          <a:p>
            <a:pPr marL="346075" lvl="1" indent="-346075">
              <a:spcAft>
                <a:spcPts val="1200"/>
              </a:spcAft>
              <a:buFont typeface="Wingdings" panose="05000000000000000000" pitchFamily="2" charset="2"/>
              <a:buChar char="Ø"/>
            </a:pPr>
            <a:r>
              <a:rPr lang="en-US" sz="4300" b="1">
                <a:solidFill>
                  <a:schemeClr val="accent1"/>
                </a:solidFill>
              </a:rPr>
              <a:t>Section 1: Program Overview</a:t>
            </a:r>
          </a:p>
          <a:p>
            <a:pPr marL="346075" lvl="1" indent="-346075">
              <a:spcAft>
                <a:spcPts val="1200"/>
              </a:spcAft>
              <a:buFont typeface="Wingdings" panose="05000000000000000000" pitchFamily="2" charset="2"/>
              <a:buChar char="Ø"/>
            </a:pPr>
            <a:r>
              <a:rPr lang="en-US" sz="4300" b="1">
                <a:solidFill>
                  <a:schemeClr val="accent1"/>
                </a:solidFill>
              </a:rPr>
              <a:t>Section 2: Program Assessment</a:t>
            </a:r>
          </a:p>
          <a:p>
            <a:pPr marL="746125" lvl="2" indent="-346075">
              <a:spcAft>
                <a:spcPts val="1200"/>
              </a:spcAft>
              <a:buFont typeface="Wingdings" panose="05000000000000000000" pitchFamily="2" charset="2"/>
              <a:buChar char="Ø"/>
            </a:pPr>
            <a:r>
              <a:rPr lang="en-US" sz="4100" b="1">
                <a:solidFill>
                  <a:schemeClr val="accent1"/>
                </a:solidFill>
                <a:ea typeface="+mn-lt"/>
                <a:cs typeface="+mn-lt"/>
              </a:rPr>
              <a:t>Program Contribution to Student Success and Equity</a:t>
            </a:r>
          </a:p>
          <a:p>
            <a:pPr marL="746125" lvl="2">
              <a:spcAft>
                <a:spcPts val="1200"/>
              </a:spcAft>
              <a:buFont typeface="Wingdings" panose="05000000000000000000" pitchFamily="2" charset="2"/>
              <a:buChar char="Ø"/>
            </a:pPr>
            <a:r>
              <a:rPr lang="en-US" sz="4100" b="1">
                <a:solidFill>
                  <a:schemeClr val="accent1"/>
                </a:solidFill>
                <a:ea typeface="+mn-lt"/>
                <a:cs typeface="+mn-lt"/>
              </a:rPr>
              <a:t>Curriculum</a:t>
            </a:r>
            <a:endParaRPr lang="en-US" sz="4100">
              <a:solidFill>
                <a:schemeClr val="accent1"/>
              </a:solidFill>
              <a:ea typeface="+mn-lt"/>
              <a:cs typeface="+mn-lt"/>
            </a:endParaRPr>
          </a:p>
          <a:p>
            <a:pPr marL="746125" lvl="2">
              <a:spcAft>
                <a:spcPts val="1200"/>
              </a:spcAft>
              <a:buFont typeface="Wingdings" panose="05000000000000000000" pitchFamily="2" charset="2"/>
              <a:buChar char="Ø"/>
            </a:pPr>
            <a:r>
              <a:rPr lang="en-US" sz="4100" b="1">
                <a:solidFill>
                  <a:schemeClr val="accent1"/>
                </a:solidFill>
                <a:ea typeface="+mn-lt"/>
                <a:cs typeface="+mn-lt"/>
              </a:rPr>
              <a:t>Student Learning Outcomes (SLOs) and Program Learning Outcomes (PLOs)</a:t>
            </a:r>
            <a:endParaRPr lang="en-US" sz="4100" b="1">
              <a:solidFill>
                <a:schemeClr val="accent1"/>
              </a:solidFill>
            </a:endParaRPr>
          </a:p>
          <a:p>
            <a:pPr marL="346075" lvl="1" indent="-346075">
              <a:spcAft>
                <a:spcPts val="1200"/>
              </a:spcAft>
              <a:buFont typeface="Wingdings" panose="05000000000000000000" pitchFamily="2" charset="2"/>
              <a:buChar char="Ø"/>
            </a:pPr>
            <a:r>
              <a:rPr lang="en-US" sz="4300" b="1">
                <a:solidFill>
                  <a:schemeClr val="accent1"/>
                </a:solidFill>
              </a:rPr>
              <a:t>Section 3: Program Vision and Future Planning</a:t>
            </a:r>
            <a:endParaRPr lang="en-US">
              <a:solidFill>
                <a:schemeClr val="accent1"/>
              </a:solidFill>
            </a:endParaRPr>
          </a:p>
          <a:p>
            <a:pPr marL="746125" lvl="2">
              <a:spcAft>
                <a:spcPts val="1200"/>
              </a:spcAft>
              <a:buFont typeface="Wingdings" panose="05000000000000000000" pitchFamily="2" charset="2"/>
              <a:buChar char="Ø"/>
            </a:pPr>
            <a:r>
              <a:rPr lang="en-US" sz="4100" b="1">
                <a:solidFill>
                  <a:schemeClr val="accent1"/>
                </a:solidFill>
              </a:rPr>
              <a:t>Program Vision</a:t>
            </a:r>
          </a:p>
          <a:p>
            <a:pPr marL="746125" lvl="2">
              <a:spcAft>
                <a:spcPts val="1200"/>
              </a:spcAft>
              <a:buFont typeface="Wingdings" panose="05000000000000000000" pitchFamily="2" charset="2"/>
              <a:buChar char="Ø"/>
            </a:pPr>
            <a:r>
              <a:rPr lang="en-US" sz="4100" b="1">
                <a:solidFill>
                  <a:schemeClr val="accent1"/>
                </a:solidFill>
              </a:rPr>
              <a:t>Future Planning</a:t>
            </a:r>
            <a:endParaRPr lang="en-US">
              <a:solidFill>
                <a:schemeClr val="accent1"/>
              </a:solidFill>
            </a:endParaRPr>
          </a:p>
          <a:p>
            <a:pPr marL="746125" lvl="2">
              <a:spcAft>
                <a:spcPts val="1200"/>
              </a:spcAft>
              <a:buFont typeface="Wingdings" panose="05000000000000000000" pitchFamily="2" charset="2"/>
              <a:buChar char="Ø"/>
            </a:pPr>
            <a:r>
              <a:rPr lang="en-US" sz="4100" b="1">
                <a:solidFill>
                  <a:schemeClr val="accent1"/>
                </a:solidFill>
              </a:rPr>
              <a:t>Program Resources</a:t>
            </a:r>
          </a:p>
        </p:txBody>
      </p:sp>
    </p:spTree>
    <p:extLst>
      <p:ext uri="{BB962C8B-B14F-4D97-AF65-F5344CB8AC3E}">
        <p14:creationId xmlns:p14="http://schemas.microsoft.com/office/powerpoint/2010/main" val="2335490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2024-2025 Program Review Template </a:t>
            </a:r>
          </a:p>
        </p:txBody>
      </p:sp>
      <p:sp>
        <p:nvSpPr>
          <p:cNvPr id="3" name="Content Placeholder 2"/>
          <p:cNvSpPr>
            <a:spLocks noGrp="1"/>
          </p:cNvSpPr>
          <p:nvPr>
            <p:ph idx="1"/>
          </p:nvPr>
        </p:nvSpPr>
        <p:spPr>
          <a:xfrm>
            <a:off x="1773936" y="1452832"/>
            <a:ext cx="9730676" cy="5242435"/>
          </a:xfrm>
        </p:spPr>
        <p:txBody>
          <a:bodyPr vert="horz" lIns="91440" tIns="45720" rIns="91440" bIns="45720" rtlCol="0" anchor="t">
            <a:normAutofit fontScale="55000" lnSpcReduction="20000"/>
          </a:bodyPr>
          <a:lstStyle/>
          <a:p>
            <a:pPr marL="0" indent="0">
              <a:buNone/>
            </a:pPr>
            <a:r>
              <a:rPr lang="en-US" sz="5100" b="1" i="1">
                <a:solidFill>
                  <a:schemeClr val="accent1"/>
                </a:solidFill>
              </a:rPr>
              <a:t>Program Overview</a:t>
            </a:r>
            <a:endParaRPr lang="en-US" sz="5100" i="1">
              <a:solidFill>
                <a:schemeClr val="accent1"/>
              </a:solidFill>
            </a:endParaRPr>
          </a:p>
          <a:p>
            <a:pPr marL="0" lvl="0" indent="0">
              <a:spcBef>
                <a:spcPts val="0"/>
              </a:spcBef>
              <a:buNone/>
            </a:pPr>
            <a:endParaRPr lang="en-US" sz="700"/>
          </a:p>
          <a:p>
            <a:pPr marL="457200" indent="-457200">
              <a:lnSpc>
                <a:spcPct val="170000"/>
              </a:lnSpc>
              <a:spcBef>
                <a:spcPts val="600"/>
              </a:spcBef>
              <a:spcAft>
                <a:spcPts val="300"/>
              </a:spcAft>
              <a:buFont typeface="Wingdings" panose="05000000000000000000" pitchFamily="2" charset="2"/>
              <a:buChar char="q"/>
            </a:pPr>
            <a:r>
              <a:rPr lang="en-US" sz="3600"/>
              <a:t>Provide an overview of the current program (e.g., the program’s mission statement, a description of the students it serves) and any </a:t>
            </a:r>
            <a:r>
              <a:rPr lang="en-US" sz="3600" b="1"/>
              <a:t>highlights</a:t>
            </a:r>
            <a:r>
              <a:rPr lang="en-US" sz="3600"/>
              <a:t> of the program’s previous success, future vision, and related needs.</a:t>
            </a:r>
          </a:p>
          <a:p>
            <a:pPr marL="457200" lvl="0" indent="-457200">
              <a:lnSpc>
                <a:spcPct val="170000"/>
              </a:lnSpc>
              <a:spcBef>
                <a:spcPts val="600"/>
              </a:spcBef>
              <a:spcAft>
                <a:spcPts val="300"/>
              </a:spcAft>
              <a:buFont typeface="Wingdings" panose="05000000000000000000" pitchFamily="2" charset="2"/>
              <a:buChar char="q"/>
            </a:pPr>
            <a:r>
              <a:rPr lang="en-US" sz="3600"/>
              <a:t>Describe the </a:t>
            </a:r>
            <a:r>
              <a:rPr lang="en-US" sz="3600" b="1"/>
              <a:t>degrees and/or certificates </a:t>
            </a:r>
            <a:r>
              <a:rPr lang="en-US" sz="3600"/>
              <a:t>offered by the program.</a:t>
            </a:r>
          </a:p>
          <a:p>
            <a:pPr marL="457200" lvl="0" indent="-457200">
              <a:lnSpc>
                <a:spcPct val="170000"/>
              </a:lnSpc>
              <a:spcBef>
                <a:spcPts val="600"/>
              </a:spcBef>
              <a:spcAft>
                <a:spcPts val="300"/>
              </a:spcAft>
              <a:buFont typeface="Wingdings" panose="05000000000000000000" pitchFamily="2" charset="2"/>
              <a:buChar char="q"/>
            </a:pPr>
            <a:r>
              <a:rPr lang="en-US" sz="3600"/>
              <a:t>Explain how the program fulfills the </a:t>
            </a:r>
            <a:r>
              <a:rPr lang="en-US" sz="3600" b="1"/>
              <a:t>college’s mission.</a:t>
            </a:r>
          </a:p>
          <a:p>
            <a:pPr marL="457200" lvl="0" indent="-457200">
              <a:lnSpc>
                <a:spcPct val="170000"/>
              </a:lnSpc>
              <a:spcBef>
                <a:spcPts val="600"/>
              </a:spcBef>
              <a:spcAft>
                <a:spcPts val="300"/>
              </a:spcAft>
              <a:buFont typeface="Wingdings" panose="05000000000000000000" pitchFamily="2" charset="2"/>
              <a:buChar char="q"/>
            </a:pPr>
            <a:r>
              <a:rPr lang="en-US" sz="3600"/>
              <a:t>Discuss the </a:t>
            </a:r>
            <a:r>
              <a:rPr lang="en-US" sz="3600" b="1"/>
              <a:t>status of recommendations </a:t>
            </a:r>
            <a:r>
              <a:rPr lang="en-US" sz="3600"/>
              <a:t>from your previous program review.</a:t>
            </a:r>
          </a:p>
        </p:txBody>
      </p:sp>
    </p:spTree>
    <p:extLst>
      <p:ext uri="{BB962C8B-B14F-4D97-AF65-F5344CB8AC3E}">
        <p14:creationId xmlns:p14="http://schemas.microsoft.com/office/powerpoint/2010/main" val="2043922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773935" y="1365196"/>
            <a:ext cx="9730676" cy="5249917"/>
          </a:xfrm>
        </p:spPr>
        <p:txBody>
          <a:bodyPr vert="horz" lIns="91440" tIns="45720" rIns="91440" bIns="45720" rtlCol="0" anchor="t">
            <a:normAutofit/>
          </a:bodyPr>
          <a:lstStyle/>
          <a:p>
            <a:pPr marL="0" indent="0">
              <a:spcBef>
                <a:spcPts val="0"/>
              </a:spcBef>
              <a:buNone/>
            </a:pPr>
            <a:r>
              <a:rPr lang="en-US" sz="2800" b="1" i="1">
                <a:solidFill>
                  <a:schemeClr val="accent1"/>
                </a:solidFill>
              </a:rPr>
              <a:t>Program Assessment – </a:t>
            </a:r>
          </a:p>
          <a:p>
            <a:pPr marL="0" indent="0">
              <a:spcBef>
                <a:spcPts val="0"/>
              </a:spcBef>
              <a:buNone/>
            </a:pPr>
            <a:r>
              <a:rPr lang="en-US" sz="2800" b="1" i="1">
                <a:solidFill>
                  <a:schemeClr val="accent1"/>
                </a:solidFill>
              </a:rPr>
              <a:t>Program Contribution to Student Success and Equity</a:t>
            </a:r>
          </a:p>
          <a:p>
            <a:pPr marL="457200" lvl="0" indent="-457200">
              <a:spcBef>
                <a:spcPts val="0"/>
              </a:spcBef>
              <a:buFont typeface="Wingdings" panose="05000000000000000000" pitchFamily="2" charset="2"/>
              <a:buChar char="q"/>
            </a:pPr>
            <a:endParaRPr lang="en-US" sz="900"/>
          </a:p>
          <a:p>
            <a:pPr marL="0" indent="0">
              <a:buNone/>
            </a:pPr>
            <a:r>
              <a:rPr lang="en-US" sz="2400">
                <a:ea typeface="+mn-lt"/>
                <a:cs typeface="+mn-lt"/>
              </a:rPr>
              <a:t>For the program under review, examine the following data for the last four years by: </a:t>
            </a:r>
          </a:p>
          <a:p>
            <a:pPr lvl="1" indent="-346075">
              <a:buFont typeface="Wingdings 3" panose="05000000000000000000" pitchFamily="2" charset="2"/>
              <a:buChar char=""/>
            </a:pPr>
            <a:r>
              <a:rPr lang="en-US" sz="2200">
                <a:ea typeface="+mn-lt"/>
                <a:cs typeface="+mn-lt"/>
              </a:rPr>
              <a:t>Disaggregating by race/ethnicity, gender, and age where possible.</a:t>
            </a:r>
            <a:endParaRPr lang="en-US" sz="2200"/>
          </a:p>
          <a:p>
            <a:pPr lvl="1" indent="-346075">
              <a:buFont typeface="Wingdings 3" panose="05000000000000000000" pitchFamily="2" charset="2"/>
              <a:buChar char=""/>
            </a:pPr>
            <a:r>
              <a:rPr lang="en-US" sz="2200">
                <a:ea typeface="+mn-lt"/>
                <a:cs typeface="+mn-lt"/>
              </a:rPr>
              <a:t>Discussing internal and external factors contributing to constant, increasing or decreasing trends.</a:t>
            </a:r>
            <a:endParaRPr lang="en-US">
              <a:ea typeface="+mn-lt"/>
              <a:cs typeface="+mn-lt"/>
            </a:endParaRPr>
          </a:p>
          <a:p>
            <a:pPr lvl="1" indent="-346075">
              <a:buFont typeface="Wingdings 3" panose="05000000000000000000" pitchFamily="2" charset="2"/>
              <a:buChar char=""/>
            </a:pPr>
            <a:r>
              <a:rPr lang="en-US" sz="2200">
                <a:ea typeface="+mn-lt"/>
                <a:cs typeface="+mn-lt"/>
              </a:rPr>
              <a:t>Highlighting equity gaps found among different groups of students.</a:t>
            </a:r>
            <a:r>
              <a:rPr lang="en-US" sz="2200"/>
              <a:t> </a:t>
            </a:r>
          </a:p>
        </p:txBody>
      </p:sp>
    </p:spTree>
    <p:extLst>
      <p:ext uri="{BB962C8B-B14F-4D97-AF65-F5344CB8AC3E}">
        <p14:creationId xmlns:p14="http://schemas.microsoft.com/office/powerpoint/2010/main" val="2801885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2024-2025 Program Review Template  </a:t>
            </a:r>
          </a:p>
        </p:txBody>
      </p:sp>
      <p:sp>
        <p:nvSpPr>
          <p:cNvPr id="3" name="Content Placeholder 2"/>
          <p:cNvSpPr>
            <a:spLocks noGrp="1"/>
          </p:cNvSpPr>
          <p:nvPr>
            <p:ph idx="1"/>
          </p:nvPr>
        </p:nvSpPr>
        <p:spPr>
          <a:xfrm>
            <a:off x="1773936" y="1418897"/>
            <a:ext cx="9730676" cy="5013434"/>
          </a:xfrm>
        </p:spPr>
        <p:txBody>
          <a:bodyPr vert="horz" lIns="91440" tIns="45720" rIns="91440" bIns="45720" rtlCol="0" anchor="t">
            <a:normAutofit/>
          </a:bodyPr>
          <a:lstStyle/>
          <a:p>
            <a:pPr marL="0" indent="0">
              <a:spcBef>
                <a:spcPts val="0"/>
              </a:spcBef>
              <a:buNone/>
            </a:pPr>
            <a:r>
              <a:rPr lang="en-US" sz="2800" b="1" i="1">
                <a:solidFill>
                  <a:schemeClr val="accent1"/>
                </a:solidFill>
              </a:rPr>
              <a:t>Program Assessment (cont'd) - </a:t>
            </a:r>
            <a:endParaRPr lang="en-US">
              <a:solidFill>
                <a:schemeClr val="accent1"/>
              </a:solidFill>
            </a:endParaRPr>
          </a:p>
          <a:p>
            <a:pPr marL="0" indent="0">
              <a:spcBef>
                <a:spcPts val="0"/>
              </a:spcBef>
              <a:buNone/>
            </a:pPr>
            <a:r>
              <a:rPr lang="en-US" sz="2800" b="1" i="1">
                <a:solidFill>
                  <a:schemeClr val="accent1"/>
                </a:solidFill>
              </a:rPr>
              <a:t>Program Contribution to Student Success and Equity</a:t>
            </a:r>
            <a:endParaRPr lang="en-US">
              <a:solidFill>
                <a:schemeClr val="accent1"/>
              </a:solidFill>
            </a:endParaRPr>
          </a:p>
          <a:p>
            <a:pPr marL="0" lvl="0" indent="0">
              <a:buNone/>
            </a:pPr>
            <a:r>
              <a:rPr lang="en-US" sz="2400"/>
              <a:t>Depending on the type of your program, provide and </a:t>
            </a:r>
            <a:r>
              <a:rPr lang="en-US" sz="2400" u="sng"/>
              <a:t>analyze</a:t>
            </a:r>
            <a:r>
              <a:rPr lang="en-US" sz="2400"/>
              <a:t> the following statistics/data: </a:t>
            </a:r>
          </a:p>
          <a:p>
            <a:pPr marL="457200" lvl="1" indent="0">
              <a:buNone/>
            </a:pPr>
            <a:endParaRPr lang="en-US" sz="1200"/>
          </a:p>
          <a:p>
            <a:pPr marL="0" lvl="0" indent="0">
              <a:buNone/>
            </a:pPr>
            <a:endParaRPr lang="en-US" sz="2600"/>
          </a:p>
        </p:txBody>
      </p:sp>
      <p:graphicFrame>
        <p:nvGraphicFramePr>
          <p:cNvPr id="4" name="Table 4">
            <a:extLst>
              <a:ext uri="{FF2B5EF4-FFF2-40B4-BE49-F238E27FC236}">
                <a16:creationId xmlns:a16="http://schemas.microsoft.com/office/drawing/2014/main" id="{BE07430B-3EEC-4533-9F18-597A22DEB93F}"/>
              </a:ext>
            </a:extLst>
          </p:cNvPr>
          <p:cNvGraphicFramePr>
            <a:graphicFrameLocks noGrp="1"/>
          </p:cNvGraphicFramePr>
          <p:nvPr>
            <p:extLst>
              <p:ext uri="{D42A27DB-BD31-4B8C-83A1-F6EECF244321}">
                <p14:modId xmlns:p14="http://schemas.microsoft.com/office/powerpoint/2010/main" val="214434863"/>
              </p:ext>
            </p:extLst>
          </p:nvPr>
        </p:nvGraphicFramePr>
        <p:xfrm>
          <a:off x="1975821" y="3411788"/>
          <a:ext cx="8168640" cy="2465292"/>
        </p:xfrm>
        <a:graphic>
          <a:graphicData uri="http://schemas.openxmlformats.org/drawingml/2006/table">
            <a:tbl>
              <a:tblPr firstRow="1" bandRow="1">
                <a:tableStyleId>{5C22544A-7EE6-4342-B048-85BDC9FD1C3A}</a:tableStyleId>
              </a:tblPr>
              <a:tblGrid>
                <a:gridCol w="4084320">
                  <a:extLst>
                    <a:ext uri="{9D8B030D-6E8A-4147-A177-3AD203B41FA5}">
                      <a16:colId xmlns:a16="http://schemas.microsoft.com/office/drawing/2014/main" val="4138805924"/>
                    </a:ext>
                  </a:extLst>
                </a:gridCol>
                <a:gridCol w="4084320">
                  <a:extLst>
                    <a:ext uri="{9D8B030D-6E8A-4147-A177-3AD203B41FA5}">
                      <a16:colId xmlns:a16="http://schemas.microsoft.com/office/drawing/2014/main" val="1735792466"/>
                    </a:ext>
                  </a:extLst>
                </a:gridCol>
              </a:tblGrid>
              <a:tr h="410882">
                <a:tc>
                  <a:txBody>
                    <a:bodyPr/>
                    <a:lstStyle/>
                    <a:p>
                      <a:pPr marL="0" algn="l" rtl="0" eaLnBrk="1" latinLnBrk="0" hangingPunct="1"/>
                      <a:r>
                        <a:rPr lang="en-US" sz="1800" b="0" kern="1200">
                          <a:solidFill>
                            <a:schemeClr val="dk1"/>
                          </a:solidFill>
                          <a:latin typeface="+mn-lt"/>
                          <a:ea typeface="+mn-ea"/>
                          <a:cs typeface="+mn-cs"/>
                        </a:rPr>
                        <a:t>Degree completion</a:t>
                      </a:r>
                    </a:p>
                  </a:txBody>
                  <a:tcPr>
                    <a:solidFill>
                      <a:schemeClr val="accent1">
                        <a:lumMod val="20000"/>
                        <a:lumOff val="80000"/>
                      </a:schemeClr>
                    </a:solidFill>
                  </a:tcPr>
                </a:tc>
                <a:tc>
                  <a:txBody>
                    <a:bodyPr/>
                    <a:lstStyle/>
                    <a:p>
                      <a:pPr marL="0" algn="l" rtl="0" eaLnBrk="1" latinLnBrk="0" hangingPunct="1"/>
                      <a:r>
                        <a:rPr lang="en-US" sz="1800" b="0" kern="1200">
                          <a:solidFill>
                            <a:schemeClr val="dk1"/>
                          </a:solidFill>
                          <a:latin typeface="+mn-lt"/>
                          <a:ea typeface="+mn-ea"/>
                          <a:cs typeface="+mn-cs"/>
                        </a:rPr>
                        <a:t>Certificate completion</a:t>
                      </a:r>
                    </a:p>
                  </a:txBody>
                  <a:tcPr>
                    <a:solidFill>
                      <a:schemeClr val="accent1">
                        <a:lumMod val="20000"/>
                        <a:lumOff val="80000"/>
                      </a:schemeClr>
                    </a:solidFill>
                  </a:tcPr>
                </a:tc>
                <a:extLst>
                  <a:ext uri="{0D108BD9-81ED-4DB2-BD59-A6C34878D82A}">
                    <a16:rowId xmlns:a16="http://schemas.microsoft.com/office/drawing/2014/main" val="4164463236"/>
                  </a:ext>
                </a:extLst>
              </a:tr>
              <a:tr h="410882">
                <a:tc>
                  <a:txBody>
                    <a:bodyPr/>
                    <a:lstStyle/>
                    <a:p>
                      <a:r>
                        <a:rPr lang="en-US"/>
                        <a:t>Transfer to a four-year institution</a:t>
                      </a:r>
                    </a:p>
                  </a:txBody>
                  <a:tcPr/>
                </a:tc>
                <a:tc>
                  <a:txBody>
                    <a:bodyPr/>
                    <a:lstStyle/>
                    <a:p>
                      <a:r>
                        <a:rPr lang="en-US"/>
                        <a:t>Scheduling of courses</a:t>
                      </a:r>
                    </a:p>
                  </a:txBody>
                  <a:tcPr/>
                </a:tc>
                <a:extLst>
                  <a:ext uri="{0D108BD9-81ED-4DB2-BD59-A6C34878D82A}">
                    <a16:rowId xmlns:a16="http://schemas.microsoft.com/office/drawing/2014/main" val="3346919920"/>
                  </a:ext>
                </a:extLst>
              </a:tr>
              <a:tr h="410882">
                <a:tc>
                  <a:txBody>
                    <a:bodyPr/>
                    <a:lstStyle/>
                    <a:p>
                      <a:r>
                        <a:rPr lang="en-US"/>
                        <a:t>Fill rate</a:t>
                      </a:r>
                    </a:p>
                  </a:txBody>
                  <a:tcPr/>
                </a:tc>
                <a:tc>
                  <a:txBody>
                    <a:bodyPr/>
                    <a:lstStyle/>
                    <a:p>
                      <a:r>
                        <a:rPr lang="en-US"/>
                        <a:t>Grade Distribution</a:t>
                      </a:r>
                    </a:p>
                  </a:txBody>
                  <a:tcPr/>
                </a:tc>
                <a:extLst>
                  <a:ext uri="{0D108BD9-81ED-4DB2-BD59-A6C34878D82A}">
                    <a16:rowId xmlns:a16="http://schemas.microsoft.com/office/drawing/2014/main" val="1086604305"/>
                  </a:ext>
                </a:extLst>
              </a:tr>
              <a:tr h="410882">
                <a:tc>
                  <a:txBody>
                    <a:bodyPr/>
                    <a:lstStyle/>
                    <a:p>
                      <a:r>
                        <a:rPr lang="en-US"/>
                        <a:t>Course Success</a:t>
                      </a:r>
                    </a:p>
                  </a:txBody>
                  <a:tcPr/>
                </a:tc>
                <a:tc>
                  <a:txBody>
                    <a:bodyPr/>
                    <a:lstStyle/>
                    <a:p>
                      <a:r>
                        <a:rPr lang="en-US"/>
                        <a:t>Unit Accumulation</a:t>
                      </a:r>
                    </a:p>
                  </a:txBody>
                  <a:tcPr/>
                </a:tc>
                <a:extLst>
                  <a:ext uri="{0D108BD9-81ED-4DB2-BD59-A6C34878D82A}">
                    <a16:rowId xmlns:a16="http://schemas.microsoft.com/office/drawing/2014/main" val="722583287"/>
                  </a:ext>
                </a:extLst>
              </a:tr>
              <a:tr h="410882">
                <a:tc>
                  <a:txBody>
                    <a:bodyPr/>
                    <a:lstStyle/>
                    <a:p>
                      <a:r>
                        <a:rPr lang="en-US"/>
                        <a:t>Annual earnings</a:t>
                      </a:r>
                    </a:p>
                  </a:txBody>
                  <a:tcPr/>
                </a:tc>
                <a:tc>
                  <a:txBody>
                    <a:bodyPr/>
                    <a:lstStyle/>
                    <a:p>
                      <a:r>
                        <a:rPr lang="en-US"/>
                        <a:t>Living Wage Attainment</a:t>
                      </a:r>
                    </a:p>
                  </a:txBody>
                  <a:tcPr/>
                </a:tc>
                <a:extLst>
                  <a:ext uri="{0D108BD9-81ED-4DB2-BD59-A6C34878D82A}">
                    <a16:rowId xmlns:a16="http://schemas.microsoft.com/office/drawing/2014/main" val="3884908443"/>
                  </a:ext>
                </a:extLst>
              </a:tr>
              <a:tr h="410882">
                <a:tc>
                  <a:txBody>
                    <a:bodyPr/>
                    <a:lstStyle/>
                    <a:p>
                      <a:r>
                        <a:rPr lang="en-US"/>
                        <a:t>Job in field of study</a:t>
                      </a:r>
                    </a:p>
                  </a:txBody>
                  <a:tcPr/>
                </a:tc>
                <a:tc>
                  <a:txBody>
                    <a:bodyPr/>
                    <a:lstStyle/>
                    <a:p>
                      <a:endParaRPr lang="en-US"/>
                    </a:p>
                  </a:txBody>
                  <a:tcPr/>
                </a:tc>
                <a:extLst>
                  <a:ext uri="{0D108BD9-81ED-4DB2-BD59-A6C34878D82A}">
                    <a16:rowId xmlns:a16="http://schemas.microsoft.com/office/drawing/2014/main" val="3657772342"/>
                  </a:ext>
                </a:extLst>
              </a:tr>
            </a:tbl>
          </a:graphicData>
        </a:graphic>
      </p:graphicFrame>
    </p:spTree>
    <p:extLst>
      <p:ext uri="{BB962C8B-B14F-4D97-AF65-F5344CB8AC3E}">
        <p14:creationId xmlns:p14="http://schemas.microsoft.com/office/powerpoint/2010/main" val="1128848014"/>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2024-2025 Program Review Template  </a:t>
            </a:r>
          </a:p>
        </p:txBody>
      </p:sp>
      <p:sp>
        <p:nvSpPr>
          <p:cNvPr id="3" name="Content Placeholder 2"/>
          <p:cNvSpPr>
            <a:spLocks noGrp="1"/>
          </p:cNvSpPr>
          <p:nvPr>
            <p:ph sz="half" idx="1"/>
          </p:nvPr>
        </p:nvSpPr>
        <p:spPr/>
        <p:txBody>
          <a:bodyPr vert="horz" lIns="91440" tIns="45720" rIns="91440" bIns="45720" rtlCol="0" anchor="t">
            <a:normAutofit/>
          </a:bodyPr>
          <a:lstStyle/>
          <a:p>
            <a:pPr marL="0" indent="0">
              <a:spcBef>
                <a:spcPts val="0"/>
              </a:spcBef>
              <a:buNone/>
            </a:pPr>
            <a:endParaRPr lang="en-US" sz="3600" b="1" i="1">
              <a:solidFill>
                <a:schemeClr val="accent1"/>
              </a:solidFill>
            </a:endParaRPr>
          </a:p>
          <a:p>
            <a:pPr marL="457200" lvl="1" indent="0">
              <a:buNone/>
            </a:pPr>
            <a:endParaRPr lang="en-US" sz="1200"/>
          </a:p>
          <a:p>
            <a:pPr marL="0" lvl="0" indent="0">
              <a:buNone/>
            </a:pPr>
            <a:endParaRPr lang="en-US" sz="2600"/>
          </a:p>
        </p:txBody>
      </p:sp>
      <p:pic>
        <p:nvPicPr>
          <p:cNvPr id="8" name="Picture 8" descr="Graphical user interface, table&#10;&#10;Description automatically generated">
            <a:extLst>
              <a:ext uri="{FF2B5EF4-FFF2-40B4-BE49-F238E27FC236}">
                <a16:creationId xmlns:a16="http://schemas.microsoft.com/office/drawing/2014/main" id="{17F4DFAC-36EE-4B1B-99A4-8B5AE856B838}"/>
              </a:ext>
            </a:extLst>
          </p:cNvPr>
          <p:cNvPicPr>
            <a:picLocks noGrp="1" noChangeAspect="1"/>
          </p:cNvPicPr>
          <p:nvPr>
            <p:ph sz="half" idx="2"/>
          </p:nvPr>
        </p:nvPicPr>
        <p:blipFill>
          <a:blip r:embed="rId3"/>
          <a:stretch>
            <a:fillRect/>
          </a:stretch>
        </p:blipFill>
        <p:spPr>
          <a:xfrm>
            <a:off x="5509865" y="2245504"/>
            <a:ext cx="6476598" cy="4278647"/>
          </a:xfrm>
        </p:spPr>
      </p:pic>
      <p:sp>
        <p:nvSpPr>
          <p:cNvPr id="6" name="TextBox 5">
            <a:extLst>
              <a:ext uri="{FF2B5EF4-FFF2-40B4-BE49-F238E27FC236}">
                <a16:creationId xmlns:a16="http://schemas.microsoft.com/office/drawing/2014/main" id="{0F0DEFA2-66DE-4ED9-BE1F-0E55613FD1A2}"/>
              </a:ext>
            </a:extLst>
          </p:cNvPr>
          <p:cNvSpPr txBox="1"/>
          <p:nvPr/>
        </p:nvSpPr>
        <p:spPr>
          <a:xfrm>
            <a:off x="2494430" y="1172135"/>
            <a:ext cx="871593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i="1">
                <a:solidFill>
                  <a:schemeClr val="accent1"/>
                </a:solidFill>
                <a:ea typeface="+mn-lt"/>
                <a:cs typeface="+mn-lt"/>
              </a:rPr>
              <a:t>Program Assessment (cont.) - </a:t>
            </a:r>
          </a:p>
          <a:p>
            <a:r>
              <a:rPr lang="en-US" sz="3200" b="1" i="1">
                <a:solidFill>
                  <a:schemeClr val="accent1"/>
                </a:solidFill>
                <a:ea typeface="+mn-lt"/>
                <a:cs typeface="+mn-lt"/>
              </a:rPr>
              <a:t>Data Examples</a:t>
            </a:r>
            <a:endParaRPr lang="en-US" sz="3200" b="1" i="1">
              <a:solidFill>
                <a:schemeClr val="accent1"/>
              </a:solidFill>
            </a:endParaRPr>
          </a:p>
        </p:txBody>
      </p:sp>
      <p:sp>
        <p:nvSpPr>
          <p:cNvPr id="7" name="TextBox 6">
            <a:extLst>
              <a:ext uri="{FF2B5EF4-FFF2-40B4-BE49-F238E27FC236}">
                <a16:creationId xmlns:a16="http://schemas.microsoft.com/office/drawing/2014/main" id="{CA0BB0DF-8BFD-4B4C-8176-A7A0B0D56493}"/>
              </a:ext>
            </a:extLst>
          </p:cNvPr>
          <p:cNvSpPr txBox="1"/>
          <p:nvPr/>
        </p:nvSpPr>
        <p:spPr>
          <a:xfrm>
            <a:off x="2191872" y="2460812"/>
            <a:ext cx="3550023"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ea typeface="+mn-lt"/>
                <a:cs typeface="+mn-lt"/>
              </a:rPr>
              <a:t>•</a:t>
            </a:r>
            <a:r>
              <a:rPr lang="en-US" sz="2000" i="1">
                <a:ea typeface="+mn-lt"/>
                <a:cs typeface="+mn-lt"/>
              </a:rPr>
              <a:t>Degree Completion</a:t>
            </a:r>
            <a:endParaRPr lang="en-US" sz="2000"/>
          </a:p>
          <a:p>
            <a:r>
              <a:rPr lang="en-US" sz="2000">
                <a:ea typeface="+mn-lt"/>
                <a:cs typeface="+mn-lt"/>
              </a:rPr>
              <a:t>•Certificate </a:t>
            </a:r>
            <a:r>
              <a:rPr lang="en-US" sz="2000" i="1">
                <a:ea typeface="+mn-lt"/>
                <a:cs typeface="+mn-lt"/>
              </a:rPr>
              <a:t>Completion</a:t>
            </a:r>
            <a:endParaRPr lang="en-US" sz="2000"/>
          </a:p>
          <a:p>
            <a:r>
              <a:rPr lang="en-US" sz="2000">
                <a:ea typeface="+mn-lt"/>
                <a:cs typeface="+mn-lt"/>
              </a:rPr>
              <a:t>•</a:t>
            </a:r>
            <a:r>
              <a:rPr lang="en-US" sz="2000" i="1">
                <a:ea typeface="+mn-lt"/>
                <a:cs typeface="+mn-lt"/>
              </a:rPr>
              <a:t>Transfer to a four-year institution</a:t>
            </a:r>
            <a:endParaRPr lang="en-US" sz="2000" i="1"/>
          </a:p>
          <a:p>
            <a:endParaRPr lang="en-US" sz="2000" i="1">
              <a:ea typeface="+mn-lt"/>
              <a:cs typeface="+mn-lt"/>
            </a:endParaRPr>
          </a:p>
          <a:p>
            <a:r>
              <a:rPr lang="en-US" sz="2000" i="1">
                <a:ea typeface="+mn-lt"/>
                <a:cs typeface="+mn-lt"/>
              </a:rPr>
              <a:t>Discuss any factors or program modifications that may have an impact student achievement.</a:t>
            </a:r>
            <a:endParaRPr lang="en-US" sz="2000"/>
          </a:p>
          <a:p>
            <a:pPr algn="l"/>
            <a:endParaRPr lang="en-US"/>
          </a:p>
        </p:txBody>
      </p:sp>
      <p:sp>
        <p:nvSpPr>
          <p:cNvPr id="10" name="TextBox 9">
            <a:extLst>
              <a:ext uri="{FF2B5EF4-FFF2-40B4-BE49-F238E27FC236}">
                <a16:creationId xmlns:a16="http://schemas.microsoft.com/office/drawing/2014/main" id="{F5DFB1D0-E2E9-4D14-9293-923AC0DADCBD}"/>
              </a:ext>
            </a:extLst>
          </p:cNvPr>
          <p:cNvSpPr txBox="1"/>
          <p:nvPr/>
        </p:nvSpPr>
        <p:spPr>
          <a:xfrm>
            <a:off x="3197599" y="6469716"/>
            <a:ext cx="526452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mn-lt"/>
                <a:cs typeface="+mn-lt"/>
                <a:hlinkClick r:id="rId4"/>
              </a:rPr>
              <a:t>Academic Program Review Dashboard</a:t>
            </a:r>
            <a:endParaRPr lang="en-US"/>
          </a:p>
          <a:p>
            <a:pPr algn="l"/>
            <a:endParaRPr lang="en-US"/>
          </a:p>
        </p:txBody>
      </p:sp>
    </p:spTree>
    <p:extLst>
      <p:ext uri="{BB962C8B-B14F-4D97-AF65-F5344CB8AC3E}">
        <p14:creationId xmlns:p14="http://schemas.microsoft.com/office/powerpoint/2010/main" val="679450617"/>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2024-2025 Program Review Template  </a:t>
            </a:r>
          </a:p>
        </p:txBody>
      </p:sp>
      <p:sp>
        <p:nvSpPr>
          <p:cNvPr id="3" name="Content Placeholder 2"/>
          <p:cNvSpPr>
            <a:spLocks noGrp="1"/>
          </p:cNvSpPr>
          <p:nvPr>
            <p:ph sz="half" idx="1"/>
          </p:nvPr>
        </p:nvSpPr>
        <p:spPr/>
        <p:txBody>
          <a:bodyPr vert="horz" lIns="91440" tIns="45720" rIns="91440" bIns="45720" rtlCol="0" anchor="t">
            <a:normAutofit/>
          </a:bodyPr>
          <a:lstStyle/>
          <a:p>
            <a:pPr marL="0" indent="0">
              <a:spcBef>
                <a:spcPts val="0"/>
              </a:spcBef>
              <a:buNone/>
            </a:pPr>
            <a:endParaRPr lang="en-US" sz="3600" b="1" i="1">
              <a:solidFill>
                <a:schemeClr val="accent1"/>
              </a:solidFill>
            </a:endParaRPr>
          </a:p>
          <a:p>
            <a:pPr marL="457200" lvl="1" indent="0">
              <a:buNone/>
            </a:pPr>
            <a:endParaRPr lang="en-US" sz="1200"/>
          </a:p>
          <a:p>
            <a:pPr marL="0" lvl="0" indent="0">
              <a:buNone/>
            </a:pPr>
            <a:endParaRPr lang="en-US" sz="2600"/>
          </a:p>
        </p:txBody>
      </p:sp>
      <p:sp>
        <p:nvSpPr>
          <p:cNvPr id="6" name="TextBox 5">
            <a:extLst>
              <a:ext uri="{FF2B5EF4-FFF2-40B4-BE49-F238E27FC236}">
                <a16:creationId xmlns:a16="http://schemas.microsoft.com/office/drawing/2014/main" id="{0F0DEFA2-66DE-4ED9-BE1F-0E55613FD1A2}"/>
              </a:ext>
            </a:extLst>
          </p:cNvPr>
          <p:cNvSpPr txBox="1"/>
          <p:nvPr/>
        </p:nvSpPr>
        <p:spPr>
          <a:xfrm>
            <a:off x="2494430" y="1172135"/>
            <a:ext cx="871593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i="1">
                <a:solidFill>
                  <a:schemeClr val="accent1"/>
                </a:solidFill>
                <a:ea typeface="+mn-lt"/>
                <a:cs typeface="+mn-lt"/>
              </a:rPr>
              <a:t>Program Assessment (cont.) - </a:t>
            </a:r>
          </a:p>
          <a:p>
            <a:r>
              <a:rPr lang="en-US" sz="3200" b="1" i="1">
                <a:solidFill>
                  <a:schemeClr val="accent1"/>
                </a:solidFill>
                <a:ea typeface="+mn-lt"/>
                <a:cs typeface="+mn-lt"/>
              </a:rPr>
              <a:t>Data Examples </a:t>
            </a:r>
            <a:endParaRPr lang="en-US" sz="3200" b="1" i="1">
              <a:solidFill>
                <a:schemeClr val="accent1"/>
              </a:solidFill>
            </a:endParaRPr>
          </a:p>
        </p:txBody>
      </p:sp>
      <p:sp>
        <p:nvSpPr>
          <p:cNvPr id="7" name="TextBox 6">
            <a:extLst>
              <a:ext uri="{FF2B5EF4-FFF2-40B4-BE49-F238E27FC236}">
                <a16:creationId xmlns:a16="http://schemas.microsoft.com/office/drawing/2014/main" id="{CA0BB0DF-8BFD-4B4C-8176-A7A0B0D56493}"/>
              </a:ext>
            </a:extLst>
          </p:cNvPr>
          <p:cNvSpPr txBox="1"/>
          <p:nvPr/>
        </p:nvSpPr>
        <p:spPr>
          <a:xfrm>
            <a:off x="2225490" y="2483223"/>
            <a:ext cx="3550023" cy="37548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i="1">
                <a:ea typeface="+mn-lt"/>
                <a:cs typeface="+mn-lt"/>
              </a:rPr>
              <a:t>Scheduling of courses</a:t>
            </a:r>
            <a:endParaRPr lang="en-US"/>
          </a:p>
          <a:p>
            <a:pPr marL="342900" indent="-342900">
              <a:buFont typeface="Arial"/>
              <a:buChar char="•"/>
            </a:pPr>
            <a:r>
              <a:rPr lang="en-US" sz="2000" i="1">
                <a:ea typeface="+mn-lt"/>
                <a:cs typeface="+mn-lt"/>
              </a:rPr>
              <a:t>Are the times and frequencies that courses are scheduled fulfilling the need or demand for courses?</a:t>
            </a:r>
            <a:endParaRPr lang="en-US"/>
          </a:p>
          <a:p>
            <a:endParaRPr lang="en-US" sz="2000" i="1">
              <a:ea typeface="+mn-lt"/>
              <a:cs typeface="+mn-lt"/>
            </a:endParaRPr>
          </a:p>
          <a:p>
            <a:r>
              <a:rPr lang="en-US" sz="2000" i="1">
                <a:ea typeface="+mn-lt"/>
                <a:cs typeface="+mn-lt"/>
              </a:rPr>
              <a:t>Fill rates</a:t>
            </a:r>
            <a:endParaRPr lang="en-US"/>
          </a:p>
          <a:p>
            <a:pPr marL="342900" indent="-342900">
              <a:buFont typeface="Arial"/>
              <a:buChar char="•"/>
            </a:pPr>
            <a:r>
              <a:rPr lang="en-US" sz="2000" i="1">
                <a:ea typeface="+mn-lt"/>
                <a:cs typeface="+mn-lt"/>
              </a:rPr>
              <a:t>Identify and address any trends in fill rates.</a:t>
            </a:r>
            <a:endParaRPr lang="en-US">
              <a:ea typeface="+mn-lt"/>
              <a:cs typeface="+mn-lt"/>
            </a:endParaRPr>
          </a:p>
          <a:p>
            <a:endParaRPr lang="en-US" sz="2000" i="1"/>
          </a:p>
          <a:p>
            <a:pPr algn="l"/>
            <a:endParaRPr lang="en-US"/>
          </a:p>
        </p:txBody>
      </p:sp>
      <p:sp>
        <p:nvSpPr>
          <p:cNvPr id="10" name="TextBox 9">
            <a:extLst>
              <a:ext uri="{FF2B5EF4-FFF2-40B4-BE49-F238E27FC236}">
                <a16:creationId xmlns:a16="http://schemas.microsoft.com/office/drawing/2014/main" id="{F5DFB1D0-E2E9-4D14-9293-923AC0DADCBD}"/>
              </a:ext>
            </a:extLst>
          </p:cNvPr>
          <p:cNvSpPr txBox="1"/>
          <p:nvPr/>
        </p:nvSpPr>
        <p:spPr>
          <a:xfrm>
            <a:off x="3197599" y="6469716"/>
            <a:ext cx="526452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mn-lt"/>
                <a:cs typeface="+mn-lt"/>
                <a:hlinkClick r:id="rId3"/>
              </a:rPr>
              <a:t>Academic Program Review Dashboard</a:t>
            </a:r>
            <a:endParaRPr lang="en-US"/>
          </a:p>
          <a:p>
            <a:pPr algn="l"/>
            <a:endParaRPr lang="en-US"/>
          </a:p>
        </p:txBody>
      </p:sp>
      <p:pic>
        <p:nvPicPr>
          <p:cNvPr id="9" name="Picture 10" descr="Graphical user interface, chart, application, bar chart&#10;&#10;Description automatically generated">
            <a:extLst>
              <a:ext uri="{FF2B5EF4-FFF2-40B4-BE49-F238E27FC236}">
                <a16:creationId xmlns:a16="http://schemas.microsoft.com/office/drawing/2014/main" id="{2317C829-BF37-4840-85E2-7ED7DAEA638D}"/>
              </a:ext>
            </a:extLst>
          </p:cNvPr>
          <p:cNvPicPr>
            <a:picLocks noGrp="1" noChangeAspect="1"/>
          </p:cNvPicPr>
          <p:nvPr>
            <p:ph sz="half" idx="2"/>
          </p:nvPr>
        </p:nvPicPr>
        <p:blipFill>
          <a:blip r:embed="rId4"/>
          <a:stretch>
            <a:fillRect/>
          </a:stretch>
        </p:blipFill>
        <p:spPr>
          <a:xfrm>
            <a:off x="5834835" y="2130515"/>
            <a:ext cx="6274893" cy="4239682"/>
          </a:xfrm>
        </p:spPr>
      </p:pic>
    </p:spTree>
    <p:extLst>
      <p:ext uri="{BB962C8B-B14F-4D97-AF65-F5344CB8AC3E}">
        <p14:creationId xmlns:p14="http://schemas.microsoft.com/office/powerpoint/2010/main" val="3207909399"/>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2024-2025 Program Review Template  </a:t>
            </a:r>
          </a:p>
        </p:txBody>
      </p:sp>
      <p:sp>
        <p:nvSpPr>
          <p:cNvPr id="3" name="Content Placeholder 2"/>
          <p:cNvSpPr>
            <a:spLocks noGrp="1"/>
          </p:cNvSpPr>
          <p:nvPr>
            <p:ph sz="half" idx="1"/>
          </p:nvPr>
        </p:nvSpPr>
        <p:spPr/>
        <p:txBody>
          <a:bodyPr vert="horz" lIns="91440" tIns="45720" rIns="91440" bIns="45720" rtlCol="0" anchor="t">
            <a:normAutofit/>
          </a:bodyPr>
          <a:lstStyle/>
          <a:p>
            <a:pPr marL="0" indent="0">
              <a:spcBef>
                <a:spcPts val="0"/>
              </a:spcBef>
              <a:buNone/>
            </a:pPr>
            <a:endParaRPr lang="en-US" sz="3600" b="1" i="1">
              <a:solidFill>
                <a:schemeClr val="accent1"/>
              </a:solidFill>
            </a:endParaRPr>
          </a:p>
          <a:p>
            <a:pPr marL="457200" lvl="1" indent="0">
              <a:buNone/>
            </a:pPr>
            <a:endParaRPr lang="en-US" sz="1200"/>
          </a:p>
          <a:p>
            <a:pPr marL="0" lvl="0" indent="0">
              <a:buNone/>
            </a:pPr>
            <a:endParaRPr lang="en-US" sz="2600"/>
          </a:p>
        </p:txBody>
      </p:sp>
      <p:sp>
        <p:nvSpPr>
          <p:cNvPr id="6" name="TextBox 5">
            <a:extLst>
              <a:ext uri="{FF2B5EF4-FFF2-40B4-BE49-F238E27FC236}">
                <a16:creationId xmlns:a16="http://schemas.microsoft.com/office/drawing/2014/main" id="{0F0DEFA2-66DE-4ED9-BE1F-0E55613FD1A2}"/>
              </a:ext>
            </a:extLst>
          </p:cNvPr>
          <p:cNvSpPr txBox="1"/>
          <p:nvPr/>
        </p:nvSpPr>
        <p:spPr>
          <a:xfrm>
            <a:off x="2494430" y="1172135"/>
            <a:ext cx="871593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i="1">
                <a:solidFill>
                  <a:schemeClr val="accent1"/>
                </a:solidFill>
                <a:ea typeface="+mn-lt"/>
                <a:cs typeface="+mn-lt"/>
              </a:rPr>
              <a:t>Program Assessment (cont.) - </a:t>
            </a:r>
          </a:p>
          <a:p>
            <a:r>
              <a:rPr lang="en-US" sz="3200" b="1" i="1">
                <a:solidFill>
                  <a:schemeClr val="accent1"/>
                </a:solidFill>
                <a:ea typeface="+mn-lt"/>
                <a:cs typeface="+mn-lt"/>
              </a:rPr>
              <a:t>Data Examples </a:t>
            </a:r>
            <a:endParaRPr lang="en-US" sz="3200" b="1" i="1">
              <a:solidFill>
                <a:schemeClr val="accent1"/>
              </a:solidFill>
            </a:endParaRPr>
          </a:p>
        </p:txBody>
      </p:sp>
      <p:sp>
        <p:nvSpPr>
          <p:cNvPr id="7" name="TextBox 6">
            <a:extLst>
              <a:ext uri="{FF2B5EF4-FFF2-40B4-BE49-F238E27FC236}">
                <a16:creationId xmlns:a16="http://schemas.microsoft.com/office/drawing/2014/main" id="{CA0BB0DF-8BFD-4B4C-8176-A7A0B0D56493}"/>
              </a:ext>
            </a:extLst>
          </p:cNvPr>
          <p:cNvSpPr txBox="1"/>
          <p:nvPr/>
        </p:nvSpPr>
        <p:spPr>
          <a:xfrm>
            <a:off x="2236696" y="2337547"/>
            <a:ext cx="3550023" cy="437042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i="1">
                <a:ea typeface="+mn-lt"/>
                <a:cs typeface="+mn-lt"/>
              </a:rPr>
              <a:t>Grade Distribution</a:t>
            </a:r>
            <a:endParaRPr lang="en-US"/>
          </a:p>
          <a:p>
            <a:r>
              <a:rPr lang="en-US" sz="2000">
                <a:ea typeface="+mn-lt"/>
                <a:cs typeface="+mn-lt"/>
              </a:rPr>
              <a:t>•</a:t>
            </a:r>
            <a:r>
              <a:rPr lang="en-US" sz="2000" i="1">
                <a:ea typeface="+mn-lt"/>
                <a:cs typeface="+mn-lt"/>
              </a:rPr>
              <a:t>Are there any courses that stand out in one way or another in terms of grades?</a:t>
            </a:r>
            <a:endParaRPr lang="en-US">
              <a:ea typeface="+mn-lt"/>
              <a:cs typeface="+mn-lt"/>
            </a:endParaRPr>
          </a:p>
          <a:p>
            <a:endParaRPr lang="en-US" sz="2000" i="1">
              <a:ea typeface="+mn-lt"/>
              <a:cs typeface="+mn-lt"/>
            </a:endParaRPr>
          </a:p>
          <a:p>
            <a:r>
              <a:rPr lang="en-US" sz="2000" i="1">
                <a:ea typeface="+mn-lt"/>
                <a:cs typeface="+mn-lt"/>
              </a:rPr>
              <a:t>Course </a:t>
            </a:r>
            <a:r>
              <a:rPr lang="en-US" sz="2000">
                <a:ea typeface="+mn-lt"/>
                <a:cs typeface="+mn-lt"/>
              </a:rPr>
              <a:t>Su</a:t>
            </a:r>
            <a:r>
              <a:rPr lang="en-US" sz="2000" i="1">
                <a:ea typeface="+mn-lt"/>
                <a:cs typeface="+mn-lt"/>
              </a:rPr>
              <a:t>ccess</a:t>
            </a:r>
            <a:endParaRPr lang="en-US"/>
          </a:p>
          <a:p>
            <a:r>
              <a:rPr lang="en-US" sz="2000">
                <a:ea typeface="+mn-lt"/>
                <a:cs typeface="+mn-lt"/>
              </a:rPr>
              <a:t>•</a:t>
            </a:r>
            <a:r>
              <a:rPr lang="en-US" sz="2000" i="1">
                <a:ea typeface="+mn-lt"/>
                <a:cs typeface="+mn-lt"/>
              </a:rPr>
              <a:t>Discuss success rates and address any performance gaps among different population of students.</a:t>
            </a:r>
            <a:endParaRPr lang="en-US">
              <a:ea typeface="+mn-lt"/>
              <a:cs typeface="+mn-lt"/>
            </a:endParaRPr>
          </a:p>
          <a:p>
            <a:endParaRPr lang="en-US" sz="2000" i="1">
              <a:ea typeface="+mn-lt"/>
              <a:cs typeface="+mn-lt"/>
            </a:endParaRPr>
          </a:p>
          <a:p>
            <a:endParaRPr lang="en-US" sz="2000" i="1"/>
          </a:p>
          <a:p>
            <a:pPr algn="l"/>
            <a:endParaRPr lang="en-US"/>
          </a:p>
        </p:txBody>
      </p:sp>
      <p:sp>
        <p:nvSpPr>
          <p:cNvPr id="10" name="TextBox 9">
            <a:extLst>
              <a:ext uri="{FF2B5EF4-FFF2-40B4-BE49-F238E27FC236}">
                <a16:creationId xmlns:a16="http://schemas.microsoft.com/office/drawing/2014/main" id="{F5DFB1D0-E2E9-4D14-9293-923AC0DADCBD}"/>
              </a:ext>
            </a:extLst>
          </p:cNvPr>
          <p:cNvSpPr txBox="1"/>
          <p:nvPr/>
        </p:nvSpPr>
        <p:spPr>
          <a:xfrm>
            <a:off x="3197599" y="6469716"/>
            <a:ext cx="526452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mn-lt"/>
                <a:cs typeface="+mn-lt"/>
                <a:hlinkClick r:id="rId3"/>
              </a:rPr>
              <a:t>Academic Program Review Dashboard</a:t>
            </a:r>
            <a:endParaRPr lang="en-US"/>
          </a:p>
          <a:p>
            <a:pPr algn="l"/>
            <a:endParaRPr lang="en-US"/>
          </a:p>
        </p:txBody>
      </p:sp>
      <p:pic>
        <p:nvPicPr>
          <p:cNvPr id="8" name="Picture 10" descr="Table&#10;&#10;Description automatically generated">
            <a:extLst>
              <a:ext uri="{FF2B5EF4-FFF2-40B4-BE49-F238E27FC236}">
                <a16:creationId xmlns:a16="http://schemas.microsoft.com/office/drawing/2014/main" id="{D8239BD8-B774-4F84-84DA-EECADEC7E3B7}"/>
              </a:ext>
            </a:extLst>
          </p:cNvPr>
          <p:cNvPicPr>
            <a:picLocks noGrp="1" noChangeAspect="1"/>
          </p:cNvPicPr>
          <p:nvPr>
            <p:ph sz="half" idx="2"/>
          </p:nvPr>
        </p:nvPicPr>
        <p:blipFill>
          <a:blip r:embed="rId4"/>
          <a:stretch>
            <a:fillRect/>
          </a:stretch>
        </p:blipFill>
        <p:spPr>
          <a:xfrm>
            <a:off x="5700365" y="2130533"/>
            <a:ext cx="6319716" cy="4217234"/>
          </a:xfrm>
        </p:spPr>
      </p:pic>
    </p:spTree>
    <p:extLst>
      <p:ext uri="{BB962C8B-B14F-4D97-AF65-F5344CB8AC3E}">
        <p14:creationId xmlns:p14="http://schemas.microsoft.com/office/powerpoint/2010/main" val="1071366432"/>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5181" y="642398"/>
            <a:ext cx="8911687" cy="1280890"/>
          </a:xfrm>
        </p:spPr>
        <p:txBody>
          <a:bodyPr>
            <a:normAutofit fontScale="90000"/>
          </a:bodyPr>
          <a:lstStyle/>
          <a:p>
            <a:r>
              <a:rPr lang="en-US" sz="4400" b="1" dirty="0"/>
              <a:t>2024-2025 Program Review Orientation</a:t>
            </a:r>
          </a:p>
        </p:txBody>
      </p:sp>
      <p:sp>
        <p:nvSpPr>
          <p:cNvPr id="3" name="Content Placeholder 2"/>
          <p:cNvSpPr>
            <a:spLocks noGrp="1"/>
          </p:cNvSpPr>
          <p:nvPr>
            <p:ph idx="1"/>
          </p:nvPr>
        </p:nvSpPr>
        <p:spPr>
          <a:xfrm>
            <a:off x="2194560" y="1814623"/>
            <a:ext cx="9784080" cy="3777622"/>
          </a:xfrm>
        </p:spPr>
        <p:txBody>
          <a:bodyPr vert="horz" lIns="91440" tIns="45720" rIns="91440" bIns="45720" rtlCol="0" anchor="t">
            <a:noAutofit/>
          </a:bodyPr>
          <a:lstStyle/>
          <a:p>
            <a:pPr marL="622300" indent="-622300">
              <a:spcAft>
                <a:spcPts val="1200"/>
              </a:spcAft>
              <a:buFont typeface="Wingdings" panose="05000000000000000000" pitchFamily="2" charset="2"/>
              <a:buChar char="q"/>
            </a:pPr>
            <a:r>
              <a:rPr lang="en-US" sz="4000" dirty="0"/>
              <a:t>2024-2025 List of Programs </a:t>
            </a:r>
          </a:p>
          <a:p>
            <a:pPr marL="622300" indent="-622300">
              <a:spcAft>
                <a:spcPts val="1200"/>
              </a:spcAft>
              <a:buFont typeface="Wingdings" panose="05000000000000000000" pitchFamily="2" charset="2"/>
              <a:buChar char="q"/>
            </a:pPr>
            <a:r>
              <a:rPr lang="en-US" sz="4000" dirty="0"/>
              <a:t>2024-2025 Program Review process</a:t>
            </a:r>
          </a:p>
          <a:p>
            <a:pPr marL="622300" indent="-622300">
              <a:spcAft>
                <a:spcPts val="1200"/>
              </a:spcAft>
              <a:buFont typeface="Wingdings" panose="05000000000000000000" pitchFamily="2" charset="2"/>
              <a:buChar char="q"/>
            </a:pPr>
            <a:r>
              <a:rPr lang="en-US" sz="4000" dirty="0"/>
              <a:t>Updated Program Review template </a:t>
            </a:r>
            <a:r>
              <a:rPr lang="en-US" sz="2800" i="1" dirty="0"/>
              <a:t>including Career Education (CE) Supplemental Questions</a:t>
            </a:r>
            <a:endParaRPr lang="en-US" sz="4000" i="1" dirty="0"/>
          </a:p>
          <a:p>
            <a:pPr marL="622300" indent="-622300">
              <a:spcAft>
                <a:spcPts val="1200"/>
              </a:spcAft>
              <a:buFont typeface="Wingdings" panose="05000000000000000000" pitchFamily="2" charset="2"/>
              <a:buChar char="q"/>
            </a:pPr>
            <a:r>
              <a:rPr lang="en-US" sz="4000" dirty="0"/>
              <a:t>Program Review Resources</a:t>
            </a:r>
          </a:p>
        </p:txBody>
      </p:sp>
    </p:spTree>
    <p:extLst>
      <p:ext uri="{BB962C8B-B14F-4D97-AF65-F5344CB8AC3E}">
        <p14:creationId xmlns:p14="http://schemas.microsoft.com/office/powerpoint/2010/main" val="16396660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2024-2025 Program Review Template  </a:t>
            </a:r>
          </a:p>
        </p:txBody>
      </p:sp>
      <p:sp>
        <p:nvSpPr>
          <p:cNvPr id="3" name="Content Placeholder 2"/>
          <p:cNvSpPr>
            <a:spLocks noGrp="1"/>
          </p:cNvSpPr>
          <p:nvPr>
            <p:ph idx="1"/>
          </p:nvPr>
        </p:nvSpPr>
        <p:spPr>
          <a:xfrm>
            <a:off x="2544388" y="2245659"/>
            <a:ext cx="8915400" cy="1278711"/>
          </a:xfrm>
        </p:spPr>
        <p:txBody>
          <a:bodyPr vert="horz" lIns="91440" tIns="45720" rIns="91440" bIns="45720" rtlCol="0" anchor="t">
            <a:normAutofit fontScale="55000" lnSpcReduction="20000"/>
          </a:bodyPr>
          <a:lstStyle/>
          <a:p>
            <a:pPr>
              <a:buNone/>
            </a:pPr>
            <a:r>
              <a:rPr lang="en-US" sz="3600" i="1">
                <a:ea typeface="+mn-lt"/>
                <a:cs typeface="+mn-lt"/>
              </a:rPr>
              <a:t>Unit Accumulation:</a:t>
            </a:r>
            <a:endParaRPr lang="en-US"/>
          </a:p>
          <a:p>
            <a:pPr>
              <a:buNone/>
            </a:pPr>
            <a:r>
              <a:rPr lang="en-US" sz="3600">
                <a:ea typeface="+mn-lt"/>
                <a:cs typeface="+mn-lt"/>
              </a:rPr>
              <a:t>•Discuss whether students who take units beyond the requirement for their educational goals serves an educational purpose or not. </a:t>
            </a:r>
            <a:endParaRPr lang="en-US"/>
          </a:p>
          <a:p>
            <a:pPr marL="0" indent="0">
              <a:spcBef>
                <a:spcPts val="0"/>
              </a:spcBef>
              <a:buNone/>
            </a:pPr>
            <a:endParaRPr lang="en-US" sz="3600" b="1" i="1">
              <a:solidFill>
                <a:schemeClr val="accent1"/>
              </a:solidFill>
            </a:endParaRPr>
          </a:p>
          <a:p>
            <a:pPr marL="457200" lvl="1" indent="0">
              <a:buNone/>
            </a:pPr>
            <a:endParaRPr lang="en-US" sz="1200"/>
          </a:p>
          <a:p>
            <a:pPr marL="0" lvl="0" indent="0">
              <a:buNone/>
            </a:pPr>
            <a:endParaRPr lang="en-US" sz="2600"/>
          </a:p>
        </p:txBody>
      </p:sp>
      <p:sp>
        <p:nvSpPr>
          <p:cNvPr id="6" name="TextBox 5">
            <a:extLst>
              <a:ext uri="{FF2B5EF4-FFF2-40B4-BE49-F238E27FC236}">
                <a16:creationId xmlns:a16="http://schemas.microsoft.com/office/drawing/2014/main" id="{0F0DEFA2-66DE-4ED9-BE1F-0E55613FD1A2}"/>
              </a:ext>
            </a:extLst>
          </p:cNvPr>
          <p:cNvSpPr txBox="1"/>
          <p:nvPr/>
        </p:nvSpPr>
        <p:spPr>
          <a:xfrm>
            <a:off x="2494430" y="1172135"/>
            <a:ext cx="871593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i="1">
                <a:solidFill>
                  <a:schemeClr val="accent1"/>
                </a:solidFill>
                <a:ea typeface="+mn-lt"/>
                <a:cs typeface="+mn-lt"/>
              </a:rPr>
              <a:t>Program Assessment (cont.) - </a:t>
            </a:r>
          </a:p>
          <a:p>
            <a:r>
              <a:rPr lang="en-US" sz="3200" b="1" i="1">
                <a:solidFill>
                  <a:schemeClr val="accent1"/>
                </a:solidFill>
                <a:ea typeface="+mn-lt"/>
                <a:cs typeface="+mn-lt"/>
              </a:rPr>
              <a:t>Data Examples </a:t>
            </a:r>
            <a:endParaRPr lang="en-US" sz="3200" b="1" i="1">
              <a:solidFill>
                <a:schemeClr val="accent1"/>
              </a:solidFill>
            </a:endParaRPr>
          </a:p>
        </p:txBody>
      </p:sp>
      <p:sp>
        <p:nvSpPr>
          <p:cNvPr id="10" name="TextBox 9">
            <a:extLst>
              <a:ext uri="{FF2B5EF4-FFF2-40B4-BE49-F238E27FC236}">
                <a16:creationId xmlns:a16="http://schemas.microsoft.com/office/drawing/2014/main" id="{F5DFB1D0-E2E9-4D14-9293-923AC0DADCBD}"/>
              </a:ext>
            </a:extLst>
          </p:cNvPr>
          <p:cNvSpPr txBox="1"/>
          <p:nvPr/>
        </p:nvSpPr>
        <p:spPr>
          <a:xfrm>
            <a:off x="3197599" y="6469716"/>
            <a:ext cx="5264523"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ea typeface="+mn-lt"/>
                <a:cs typeface="+mn-lt"/>
                <a:hlinkClick r:id="rId3"/>
              </a:rPr>
              <a:t>Academic Program Review Dashboard</a:t>
            </a:r>
            <a:endParaRPr lang="en-US"/>
          </a:p>
          <a:p>
            <a:pPr algn="l"/>
            <a:endParaRPr lang="en-US"/>
          </a:p>
        </p:txBody>
      </p:sp>
      <p:pic>
        <p:nvPicPr>
          <p:cNvPr id="4" name="Picture 4" descr="Table&#10;&#10;Description automatically generated">
            <a:extLst>
              <a:ext uri="{FF2B5EF4-FFF2-40B4-BE49-F238E27FC236}">
                <a16:creationId xmlns:a16="http://schemas.microsoft.com/office/drawing/2014/main" id="{55F30963-CC1C-4202-BBEB-B0EF0791AC3F}"/>
              </a:ext>
            </a:extLst>
          </p:cNvPr>
          <p:cNvPicPr>
            <a:picLocks noChangeAspect="1"/>
          </p:cNvPicPr>
          <p:nvPr/>
        </p:nvPicPr>
        <p:blipFill>
          <a:blip r:embed="rId4"/>
          <a:stretch>
            <a:fillRect/>
          </a:stretch>
        </p:blipFill>
        <p:spPr>
          <a:xfrm>
            <a:off x="2595285" y="3426507"/>
            <a:ext cx="8178050" cy="2873690"/>
          </a:xfrm>
          <a:prstGeom prst="rect">
            <a:avLst/>
          </a:prstGeom>
        </p:spPr>
      </p:pic>
      <p:sp>
        <p:nvSpPr>
          <p:cNvPr id="5" name="Oval 4">
            <a:extLst>
              <a:ext uri="{FF2B5EF4-FFF2-40B4-BE49-F238E27FC236}">
                <a16:creationId xmlns:a16="http://schemas.microsoft.com/office/drawing/2014/main" id="{CE40AB41-87B0-4963-9280-B855936AA3E4}"/>
              </a:ext>
            </a:extLst>
          </p:cNvPr>
          <p:cNvSpPr/>
          <p:nvPr/>
        </p:nvSpPr>
        <p:spPr>
          <a:xfrm>
            <a:off x="5336241" y="3543300"/>
            <a:ext cx="661147" cy="91888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D720FD2E-76FA-4CED-985F-3CAE8CE0E752}"/>
              </a:ext>
            </a:extLst>
          </p:cNvPr>
          <p:cNvSpPr/>
          <p:nvPr/>
        </p:nvSpPr>
        <p:spPr>
          <a:xfrm>
            <a:off x="6680946" y="3442447"/>
            <a:ext cx="649942" cy="9076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EBB3F4BA-DB89-4342-AD3C-F96C022510F5}"/>
              </a:ext>
            </a:extLst>
          </p:cNvPr>
          <p:cNvSpPr/>
          <p:nvPr/>
        </p:nvSpPr>
        <p:spPr>
          <a:xfrm>
            <a:off x="8092887" y="3431241"/>
            <a:ext cx="694765" cy="101973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3ED9918C-C31A-4A0B-9945-FD2F4A109FA0}"/>
              </a:ext>
            </a:extLst>
          </p:cNvPr>
          <p:cNvSpPr/>
          <p:nvPr/>
        </p:nvSpPr>
        <p:spPr>
          <a:xfrm>
            <a:off x="9549651" y="3431241"/>
            <a:ext cx="694765" cy="101973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11010368"/>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2024-2025 Program Review Template  </a:t>
            </a:r>
          </a:p>
        </p:txBody>
      </p:sp>
      <p:sp>
        <p:nvSpPr>
          <p:cNvPr id="8" name="Content Placeholder 7">
            <a:extLst>
              <a:ext uri="{FF2B5EF4-FFF2-40B4-BE49-F238E27FC236}">
                <a16:creationId xmlns:a16="http://schemas.microsoft.com/office/drawing/2014/main" id="{875A8A3F-C951-456A-A04F-4A1C4868DC7A}"/>
              </a:ext>
            </a:extLst>
          </p:cNvPr>
          <p:cNvSpPr>
            <a:spLocks noGrp="1"/>
          </p:cNvSpPr>
          <p:nvPr>
            <p:ph sz="half" idx="1"/>
          </p:nvPr>
        </p:nvSpPr>
        <p:spPr/>
        <p:txBody>
          <a:bodyPr vert="horz" lIns="91440" tIns="45720" rIns="91440" bIns="45720" rtlCol="0" anchor="t">
            <a:normAutofit lnSpcReduction="10000"/>
          </a:bodyPr>
          <a:lstStyle/>
          <a:p>
            <a:r>
              <a:rPr lang="en-US">
                <a:ea typeface="+mn-lt"/>
                <a:cs typeface="+mn-lt"/>
              </a:rPr>
              <a:t>•</a:t>
            </a:r>
            <a:r>
              <a:rPr lang="en-US" i="1">
                <a:ea typeface="+mn-lt"/>
                <a:cs typeface="+mn-lt"/>
              </a:rPr>
              <a:t>Annual earnings:</a:t>
            </a:r>
            <a:r>
              <a:rPr lang="en-US">
                <a:ea typeface="+mn-lt"/>
                <a:cs typeface="+mn-lt"/>
              </a:rPr>
              <a:t> Median annual income of alumni who attended the program under review (or the closest related sector)</a:t>
            </a:r>
            <a:endParaRPr lang="en-US"/>
          </a:p>
          <a:p>
            <a:r>
              <a:rPr lang="en-US">
                <a:ea typeface="+mn-lt"/>
                <a:cs typeface="+mn-lt"/>
              </a:rPr>
              <a:t>•</a:t>
            </a:r>
            <a:r>
              <a:rPr lang="en-US" i="1">
                <a:ea typeface="+mn-lt"/>
                <a:cs typeface="+mn-lt"/>
              </a:rPr>
              <a:t>Living Wage Attainment: </a:t>
            </a:r>
            <a:r>
              <a:rPr lang="en-US">
                <a:ea typeface="+mn-lt"/>
                <a:cs typeface="+mn-lt"/>
              </a:rPr>
              <a:t>Percent of alumni who attended the program under review (or the closest related sector) and earn living wage </a:t>
            </a:r>
            <a:endParaRPr lang="en-US"/>
          </a:p>
          <a:p>
            <a:r>
              <a:rPr lang="en-US">
                <a:ea typeface="+mn-lt"/>
                <a:cs typeface="+mn-lt"/>
              </a:rPr>
              <a:t>•</a:t>
            </a:r>
            <a:r>
              <a:rPr lang="en-US" i="1">
                <a:ea typeface="+mn-lt"/>
                <a:cs typeface="+mn-lt"/>
              </a:rPr>
              <a:t>Job in Field of Study: P</a:t>
            </a:r>
            <a:r>
              <a:rPr lang="en-US">
                <a:ea typeface="+mn-lt"/>
                <a:cs typeface="+mn-lt"/>
              </a:rPr>
              <a:t>ercent of alumni who pursued a career education path with a job related to their field of study.</a:t>
            </a:r>
            <a:endParaRPr lang="en-US"/>
          </a:p>
          <a:p>
            <a:endParaRPr lang="en-US"/>
          </a:p>
        </p:txBody>
      </p:sp>
      <p:sp>
        <p:nvSpPr>
          <p:cNvPr id="9" name="Content Placeholder 8">
            <a:extLst>
              <a:ext uri="{FF2B5EF4-FFF2-40B4-BE49-F238E27FC236}">
                <a16:creationId xmlns:a16="http://schemas.microsoft.com/office/drawing/2014/main" id="{E34A461B-EC8F-43DA-B137-1EE7DE5A7406}"/>
              </a:ext>
            </a:extLst>
          </p:cNvPr>
          <p:cNvSpPr>
            <a:spLocks noGrp="1"/>
          </p:cNvSpPr>
          <p:nvPr>
            <p:ph sz="half" idx="2"/>
          </p:nvPr>
        </p:nvSpPr>
        <p:spPr>
          <a:xfrm>
            <a:off x="7045071" y="2126222"/>
            <a:ext cx="4784510" cy="3788827"/>
          </a:xfrm>
        </p:spPr>
        <p:txBody>
          <a:bodyPr vert="horz" lIns="91440" tIns="45720" rIns="91440" bIns="45720" rtlCol="0" anchor="t">
            <a:normAutofit lnSpcReduction="10000"/>
          </a:bodyPr>
          <a:lstStyle/>
          <a:p>
            <a:r>
              <a:rPr lang="en-US">
                <a:ea typeface="+mn-lt"/>
                <a:cs typeface="+mn-lt"/>
              </a:rPr>
              <a:t>CCCCO Strong Workforce dashboard (drill down by program/sector)</a:t>
            </a:r>
          </a:p>
          <a:p>
            <a:pPr marL="0" indent="0">
              <a:buNone/>
            </a:pPr>
            <a:r>
              <a:rPr lang="en-US" u="sng">
                <a:ea typeface="+mn-lt"/>
                <a:cs typeface="+mn-lt"/>
                <a:hlinkClick r:id="rId3"/>
              </a:rPr>
              <a:t>https://www.calpassplus.org/Launchboard/SWP.aspx</a:t>
            </a:r>
            <a:endParaRPr lang="en-US"/>
          </a:p>
          <a:p>
            <a:pPr marL="0" indent="0">
              <a:buNone/>
            </a:pPr>
            <a:r>
              <a:rPr lang="en-US">
                <a:ea typeface="+mn-lt"/>
                <a:cs typeface="+mn-lt"/>
              </a:rPr>
              <a:t>  </a:t>
            </a:r>
            <a:endParaRPr lang="en-US"/>
          </a:p>
          <a:p>
            <a:r>
              <a:rPr lang="en-US">
                <a:ea typeface="+mn-lt"/>
                <a:cs typeface="+mn-lt"/>
              </a:rPr>
              <a:t> Community College Pipeline dashboard (drill down by program/sector)</a:t>
            </a:r>
          </a:p>
          <a:p>
            <a:pPr marL="0" indent="0">
              <a:buNone/>
            </a:pPr>
            <a:r>
              <a:rPr lang="en-US">
                <a:ea typeface="+mn-lt"/>
                <a:cs typeface="+mn-lt"/>
              </a:rPr>
              <a:t>      </a:t>
            </a:r>
            <a:r>
              <a:rPr lang="en-US" u="sng">
                <a:ea typeface="+mn-lt"/>
                <a:cs typeface="+mn-lt"/>
                <a:hlinkClick r:id="rId4"/>
              </a:rPr>
              <a:t>https://www.calpassplus.org/LaunchBoard/Community-College-Pipeline.aspx</a:t>
            </a:r>
            <a:endParaRPr lang="en-US"/>
          </a:p>
          <a:p>
            <a:endParaRPr lang="en-US"/>
          </a:p>
        </p:txBody>
      </p:sp>
      <p:sp>
        <p:nvSpPr>
          <p:cNvPr id="6" name="TextBox 5">
            <a:extLst>
              <a:ext uri="{FF2B5EF4-FFF2-40B4-BE49-F238E27FC236}">
                <a16:creationId xmlns:a16="http://schemas.microsoft.com/office/drawing/2014/main" id="{0F0DEFA2-66DE-4ED9-BE1F-0E55613FD1A2}"/>
              </a:ext>
            </a:extLst>
          </p:cNvPr>
          <p:cNvSpPr txBox="1"/>
          <p:nvPr/>
        </p:nvSpPr>
        <p:spPr>
          <a:xfrm>
            <a:off x="2494430" y="1172135"/>
            <a:ext cx="8715933"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i="1">
                <a:solidFill>
                  <a:schemeClr val="accent1"/>
                </a:solidFill>
                <a:ea typeface="+mn-lt"/>
                <a:cs typeface="+mn-lt"/>
              </a:rPr>
              <a:t>Program Assessment (cont.) - </a:t>
            </a:r>
          </a:p>
          <a:p>
            <a:r>
              <a:rPr lang="en-US" sz="3200" b="1" i="1">
                <a:solidFill>
                  <a:schemeClr val="accent1"/>
                </a:solidFill>
                <a:ea typeface="+mn-lt"/>
                <a:cs typeface="+mn-lt"/>
              </a:rPr>
              <a:t>Data Examples </a:t>
            </a:r>
            <a:endParaRPr lang="en-US" sz="3200" b="1" i="1">
              <a:solidFill>
                <a:schemeClr val="accent1"/>
              </a:solidFill>
            </a:endParaRPr>
          </a:p>
        </p:txBody>
      </p:sp>
    </p:spTree>
    <p:extLst>
      <p:ext uri="{BB962C8B-B14F-4D97-AF65-F5344CB8AC3E}">
        <p14:creationId xmlns:p14="http://schemas.microsoft.com/office/powerpoint/2010/main" val="768903042"/>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0811" y="624110"/>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685734" y="1264555"/>
            <a:ext cx="9785832" cy="5297215"/>
          </a:xfrm>
        </p:spPr>
        <p:txBody>
          <a:bodyPr vert="horz" lIns="91440" tIns="45720" rIns="91440" bIns="45720" rtlCol="0" anchor="t">
            <a:normAutofit/>
          </a:bodyPr>
          <a:lstStyle/>
          <a:p>
            <a:pPr marL="0" indent="0">
              <a:spcBef>
                <a:spcPts val="0"/>
              </a:spcBef>
              <a:buNone/>
            </a:pPr>
            <a:r>
              <a:rPr lang="en-US" sz="3500" b="1" i="1">
                <a:solidFill>
                  <a:schemeClr val="accent1"/>
                </a:solidFill>
              </a:rPr>
              <a:t>Program Assessment (cont’d): </a:t>
            </a:r>
            <a:r>
              <a:rPr lang="en-US" sz="3200" b="1" i="1">
                <a:solidFill>
                  <a:schemeClr val="accent1"/>
                </a:solidFill>
              </a:rPr>
              <a:t>Curriculum</a:t>
            </a:r>
          </a:p>
          <a:p>
            <a:pPr marL="0" indent="0">
              <a:buNone/>
            </a:pPr>
            <a:endParaRPr lang="en-US" sz="500"/>
          </a:p>
          <a:p>
            <a:pPr marL="0" indent="0">
              <a:spcBef>
                <a:spcPts val="600"/>
              </a:spcBef>
              <a:spcAft>
                <a:spcPts val="1000"/>
              </a:spcAft>
              <a:buNone/>
            </a:pPr>
            <a:r>
              <a:rPr lang="en-US" sz="2400">
                <a:ea typeface="+mn-lt"/>
                <a:cs typeface="+mn-lt"/>
              </a:rPr>
              <a:t>Examine the program curriculum using an equity lens by responding to the following questions: To what extent does the curriculum:</a:t>
            </a:r>
            <a:endParaRPr lang="en-US"/>
          </a:p>
          <a:p>
            <a:pPr>
              <a:buFont typeface="Wingdings 3" panose="05000000000000000000" pitchFamily="2" charset="2"/>
              <a:buChar char=""/>
            </a:pPr>
            <a:r>
              <a:rPr lang="en-US" sz="2200">
                <a:ea typeface="+mn-lt"/>
                <a:cs typeface="+mn-lt"/>
              </a:rPr>
              <a:t>Prepare students to actively engage in a diverse society?</a:t>
            </a:r>
            <a:endParaRPr lang="en-US"/>
          </a:p>
          <a:p>
            <a:pPr>
              <a:buFont typeface="Wingdings 3" panose="05000000000000000000" pitchFamily="2" charset="2"/>
              <a:buChar char=""/>
            </a:pPr>
            <a:r>
              <a:rPr lang="en-US" sz="2200">
                <a:ea typeface="+mn-lt"/>
                <a:cs typeface="+mn-lt"/>
              </a:rPr>
              <a:t>Include multicultural content? </a:t>
            </a:r>
            <a:endParaRPr lang="en-US"/>
          </a:p>
          <a:p>
            <a:pPr>
              <a:buFont typeface="Wingdings 3" panose="05000000000000000000" pitchFamily="2" charset="2"/>
              <a:buChar char=""/>
            </a:pPr>
            <a:r>
              <a:rPr lang="en-US" sz="2200">
                <a:ea typeface="+mn-lt"/>
                <a:cs typeface="+mn-lt"/>
              </a:rPr>
              <a:t>Respond to diverse students’ learning needs?</a:t>
            </a:r>
            <a:endParaRPr lang="en-US"/>
          </a:p>
          <a:p>
            <a:pPr>
              <a:buFont typeface="Wingdings 3" panose="05000000000000000000" pitchFamily="2" charset="2"/>
              <a:buChar char=""/>
            </a:pPr>
            <a:r>
              <a:rPr lang="en-US" sz="2200">
                <a:ea typeface="+mn-lt"/>
                <a:cs typeface="+mn-lt"/>
              </a:rPr>
              <a:t>Encourage instructors and students to investigate their own views, biases and values and discuss multiple perspectives different from their own? </a:t>
            </a:r>
            <a:endParaRPr lang="en-US"/>
          </a:p>
          <a:p>
            <a:pPr marL="457200" indent="-457200">
              <a:spcBef>
                <a:spcPts val="600"/>
              </a:spcBef>
              <a:spcAft>
                <a:spcPts val="1000"/>
              </a:spcAft>
              <a:buFont typeface="Wingdings" panose="05000000000000000000" pitchFamily="2" charset="2"/>
              <a:buChar char="q"/>
            </a:pPr>
            <a:endParaRPr lang="en-US" sz="100"/>
          </a:p>
        </p:txBody>
      </p:sp>
    </p:spTree>
    <p:extLst>
      <p:ext uri="{BB962C8B-B14F-4D97-AF65-F5344CB8AC3E}">
        <p14:creationId xmlns:p14="http://schemas.microsoft.com/office/powerpoint/2010/main" val="772069161"/>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56984-8D0D-430A-90AA-DBD977A4D5F6}"/>
              </a:ext>
            </a:extLst>
          </p:cNvPr>
          <p:cNvSpPr>
            <a:spLocks noGrp="1"/>
          </p:cNvSpPr>
          <p:nvPr>
            <p:ph type="title"/>
          </p:nvPr>
        </p:nvSpPr>
        <p:spPr>
          <a:xfrm>
            <a:off x="1759207" y="642039"/>
            <a:ext cx="8911687" cy="1280890"/>
          </a:xfrm>
        </p:spPr>
        <p:txBody>
          <a:bodyPr/>
          <a:lstStyle/>
          <a:p>
            <a:r>
              <a:rPr lang="en-US" b="1" dirty="0">
                <a:ea typeface="+mj-lt"/>
                <a:cs typeface="+mj-lt"/>
              </a:rPr>
              <a:t>2024-2025 Program Review Template</a:t>
            </a:r>
            <a:endParaRPr lang="en-US" dirty="0"/>
          </a:p>
        </p:txBody>
      </p:sp>
      <p:sp>
        <p:nvSpPr>
          <p:cNvPr id="3" name="Content Placeholder 2">
            <a:extLst>
              <a:ext uri="{FF2B5EF4-FFF2-40B4-BE49-F238E27FC236}">
                <a16:creationId xmlns:a16="http://schemas.microsoft.com/office/drawing/2014/main" id="{CE3A15B9-C3D1-4192-A5ED-B3343EEFB0FE}"/>
              </a:ext>
            </a:extLst>
          </p:cNvPr>
          <p:cNvSpPr>
            <a:spLocks noGrp="1"/>
          </p:cNvSpPr>
          <p:nvPr>
            <p:ph idx="1"/>
          </p:nvPr>
        </p:nvSpPr>
        <p:spPr>
          <a:xfrm>
            <a:off x="1564996" y="1398494"/>
            <a:ext cx="10109945" cy="4884336"/>
          </a:xfrm>
        </p:spPr>
        <p:txBody>
          <a:bodyPr vert="horz" lIns="91440" tIns="45720" rIns="91440" bIns="45720" rtlCol="0" anchor="t">
            <a:normAutofit/>
          </a:bodyPr>
          <a:lstStyle/>
          <a:p>
            <a:pPr marL="0" indent="0">
              <a:spcBef>
                <a:spcPts val="0"/>
              </a:spcBef>
              <a:buNone/>
            </a:pPr>
            <a:r>
              <a:rPr lang="en-US" sz="3200" b="1" i="1">
                <a:solidFill>
                  <a:schemeClr val="accent1"/>
                </a:solidFill>
                <a:ea typeface="+mn-lt"/>
                <a:cs typeface="+mn-lt"/>
              </a:rPr>
              <a:t>Program Assessment (cont’d): Curriculum</a:t>
            </a:r>
            <a:endParaRPr lang="en-US" sz="3200">
              <a:solidFill>
                <a:schemeClr val="accent1"/>
              </a:solidFill>
              <a:ea typeface="+mn-lt"/>
              <a:cs typeface="+mn-lt"/>
            </a:endParaRPr>
          </a:p>
          <a:p>
            <a:pPr marL="0" indent="0">
              <a:buNone/>
            </a:pPr>
            <a:r>
              <a:rPr lang="en-US" sz="2200"/>
              <a:t>Examine the program curriculum using an equity lens by responding to the following questions: To what extent does the curriculum:</a:t>
            </a:r>
            <a:endParaRPr lang="en-US" sz="2200">
              <a:ea typeface="+mn-lt"/>
              <a:cs typeface="+mn-lt"/>
            </a:endParaRPr>
          </a:p>
          <a:p>
            <a:pPr>
              <a:buFont typeface="'Wingdings 3',Sans-Serif"/>
              <a:buChar char=""/>
            </a:pPr>
            <a:r>
              <a:rPr lang="en-US" sz="2200"/>
              <a:t>Use critical/equity-oriented pedagogy?</a:t>
            </a:r>
            <a:endParaRPr lang="en-US" sz="2200">
              <a:ea typeface="+mn-lt"/>
              <a:cs typeface="+mn-lt"/>
            </a:endParaRPr>
          </a:p>
          <a:p>
            <a:pPr>
              <a:buFont typeface="'Wingdings 3',Sans-Serif"/>
              <a:buChar char=""/>
            </a:pPr>
            <a:r>
              <a:rPr lang="en-US" sz="2200"/>
              <a:t>Ensure creating an empowering classroom environment?</a:t>
            </a:r>
            <a:endParaRPr lang="en-US" sz="2200">
              <a:ea typeface="+mn-lt"/>
              <a:cs typeface="+mn-lt"/>
            </a:endParaRPr>
          </a:p>
          <a:p>
            <a:pPr>
              <a:buFont typeface="'Wingdings 3',Sans-Serif"/>
              <a:buChar char=""/>
            </a:pPr>
            <a:r>
              <a:rPr lang="en-US" sz="2200"/>
              <a:t>Use multiple evaluation techniques sensitive to the diverse ways students can demonstrate understanding?</a:t>
            </a:r>
            <a:endParaRPr lang="en-US" sz="2200">
              <a:ea typeface="+mn-lt"/>
              <a:cs typeface="+mn-lt"/>
            </a:endParaRPr>
          </a:p>
          <a:p>
            <a:pPr marL="0" indent="0">
              <a:buNone/>
            </a:pPr>
            <a:endParaRPr lang="en-US" sz="2200"/>
          </a:p>
          <a:p>
            <a:pPr marL="0" indent="0">
              <a:buNone/>
            </a:pPr>
            <a:r>
              <a:rPr lang="en-US" sz="2400">
                <a:ea typeface="+mn-lt"/>
                <a:cs typeface="+mn-lt"/>
              </a:rPr>
              <a:t>List any </a:t>
            </a:r>
            <a:r>
              <a:rPr lang="en-US" sz="2400" b="1">
                <a:ea typeface="+mn-lt"/>
                <a:cs typeface="+mn-lt"/>
              </a:rPr>
              <a:t>recommendations </a:t>
            </a:r>
            <a:r>
              <a:rPr lang="en-US" sz="2400">
                <a:ea typeface="+mn-lt"/>
                <a:cs typeface="+mn-lt"/>
              </a:rPr>
              <a:t>related to Curriculum based on your answers to the above questions and the current needs of your program.</a:t>
            </a:r>
            <a:r>
              <a:rPr lang="en-US" sz="2400" b="1">
                <a:ea typeface="+mn-lt"/>
                <a:cs typeface="+mn-lt"/>
              </a:rPr>
              <a:t> </a:t>
            </a:r>
            <a:endParaRPr lang="en-US" sz="2400">
              <a:ea typeface="+mn-lt"/>
              <a:cs typeface="+mn-lt"/>
            </a:endParaRPr>
          </a:p>
          <a:p>
            <a:endParaRPr lang="en-US"/>
          </a:p>
        </p:txBody>
      </p:sp>
    </p:spTree>
    <p:extLst>
      <p:ext uri="{BB962C8B-B14F-4D97-AF65-F5344CB8AC3E}">
        <p14:creationId xmlns:p14="http://schemas.microsoft.com/office/powerpoint/2010/main" val="25060192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576552" y="1311853"/>
            <a:ext cx="10326413" cy="5249917"/>
          </a:xfrm>
        </p:spPr>
        <p:txBody>
          <a:bodyPr vert="horz" lIns="91440" tIns="45720" rIns="91440" bIns="45720" rtlCol="0" anchor="t">
            <a:normAutofit fontScale="77500" lnSpcReduction="20000"/>
          </a:bodyPr>
          <a:lstStyle/>
          <a:p>
            <a:pPr marL="0" indent="0">
              <a:spcBef>
                <a:spcPts val="0"/>
              </a:spcBef>
              <a:buNone/>
            </a:pPr>
            <a:r>
              <a:rPr lang="en-US" sz="3000" b="1" i="1" dirty="0">
                <a:solidFill>
                  <a:schemeClr val="accent1"/>
                </a:solidFill>
              </a:rPr>
              <a:t>Outcomes Assessment – SLOs &amp; PLOs  </a:t>
            </a:r>
          </a:p>
          <a:p>
            <a:pPr marL="0" lvl="0" indent="0">
              <a:spcBef>
                <a:spcPts val="0"/>
              </a:spcBef>
              <a:spcAft>
                <a:spcPts val="1000"/>
              </a:spcAft>
              <a:buNone/>
            </a:pPr>
            <a:endParaRPr lang="en-US" sz="500" dirty="0"/>
          </a:p>
          <a:p>
            <a:pPr marL="0" lvl="1" indent="0">
              <a:spcAft>
                <a:spcPts val="1000"/>
              </a:spcAft>
              <a:buNone/>
            </a:pPr>
            <a:r>
              <a:rPr lang="en-US" sz="2400" b="1" dirty="0">
                <a:ea typeface="+mn-lt"/>
                <a:cs typeface="+mn-lt"/>
              </a:rPr>
              <a:t>Summarize SLO and PLO assessment results</a:t>
            </a:r>
            <a:r>
              <a:rPr lang="en-US" sz="2400" dirty="0">
                <a:ea typeface="+mn-lt"/>
                <a:cs typeface="+mn-lt"/>
              </a:rPr>
              <a:t> over the past four years </a:t>
            </a:r>
            <a:r>
              <a:rPr lang="en-US" sz="2400" b="1" dirty="0">
                <a:ea typeface="+mn-lt"/>
                <a:cs typeface="+mn-lt"/>
              </a:rPr>
              <a:t>for key/gateway courses.</a:t>
            </a:r>
            <a:endParaRPr lang="en-US" b="1" dirty="0"/>
          </a:p>
          <a:p>
            <a:pPr marL="0" lvl="1" indent="0">
              <a:spcAft>
                <a:spcPts val="1000"/>
              </a:spcAft>
              <a:buNone/>
            </a:pPr>
            <a:r>
              <a:rPr lang="en-US" sz="1800" dirty="0"/>
              <a:t>Gateway courses are determined by your department &amp; division – contact your Dean or the folks giving this presentation for a list of your gateway courses.</a:t>
            </a:r>
          </a:p>
          <a:p>
            <a:pPr marL="457200" lvl="1" indent="-457200">
              <a:spcAft>
                <a:spcPts val="1000"/>
              </a:spcAft>
              <a:buFont typeface="Wingdings" panose="05000000000000000000" pitchFamily="2" charset="2"/>
              <a:buChar char="q"/>
            </a:pPr>
            <a:r>
              <a:rPr lang="en-US" sz="2400" dirty="0"/>
              <a:t>Use the SLO dashboard in Nuventive to find and track your results.</a:t>
            </a:r>
          </a:p>
          <a:p>
            <a:pPr marL="857250" lvl="2" indent="-457200">
              <a:spcAft>
                <a:spcPts val="1000"/>
              </a:spcAft>
              <a:buFont typeface="Wingdings" panose="05000000000000000000" pitchFamily="2" charset="2"/>
              <a:buChar char="q"/>
            </a:pPr>
            <a:r>
              <a:rPr lang="en-US" sz="2200" dirty="0"/>
              <a:t>Contact Kevin Degnan and/or Catherine Schult-Roman for questions about Nuventive or SLOs in general </a:t>
            </a:r>
            <a:r>
              <a:rPr lang="en-US" sz="2200" dirty="0">
                <a:hlinkClick r:id="rId3"/>
              </a:rPr>
              <a:t>kdegnan@elcamino.edu</a:t>
            </a:r>
            <a:r>
              <a:rPr lang="en-US" sz="2200" dirty="0"/>
              <a:t> &amp; </a:t>
            </a:r>
            <a:r>
              <a:rPr lang="en-US" sz="2200" dirty="0">
                <a:hlinkClick r:id="rId4"/>
              </a:rPr>
              <a:t>cschult@elcamino.edu</a:t>
            </a:r>
            <a:r>
              <a:rPr lang="en-US" sz="2200" dirty="0"/>
              <a:t> </a:t>
            </a:r>
          </a:p>
          <a:p>
            <a:pPr marL="457200" lvl="1" indent="-457200">
              <a:spcAft>
                <a:spcPts val="1000"/>
              </a:spcAft>
              <a:buFont typeface="Wingdings" panose="05000000000000000000" pitchFamily="2" charset="2"/>
              <a:buChar char="q"/>
            </a:pPr>
            <a:r>
              <a:rPr lang="en-US" sz="2400" dirty="0"/>
              <a:t>Summarize the </a:t>
            </a:r>
            <a:r>
              <a:rPr lang="en-US" sz="2400" b="1" dirty="0"/>
              <a:t>SLO and PLO assessment results </a:t>
            </a:r>
            <a:r>
              <a:rPr lang="en-US" sz="2400" dirty="0"/>
              <a:t>over the past four years and describe how results have been used to make any changes necessary to improve student learning (e.g., analyze and describe those changes; provide specific examples). </a:t>
            </a:r>
            <a:r>
              <a:rPr lang="en-US" sz="2400" b="1" dirty="0"/>
              <a:t>Focus on high impact courses and do include the raw data and success rates for those high impact courses.</a:t>
            </a:r>
            <a:r>
              <a:rPr lang="en-US" sz="2400" dirty="0"/>
              <a:t>  </a:t>
            </a:r>
          </a:p>
          <a:p>
            <a:pPr marL="457200" lvl="1" indent="-457200">
              <a:spcAft>
                <a:spcPts val="1000"/>
              </a:spcAft>
              <a:buFont typeface="Wingdings" panose="05000000000000000000" pitchFamily="2" charset="2"/>
              <a:buChar char="q"/>
            </a:pPr>
            <a:r>
              <a:rPr lang="en-US" sz="2400" dirty="0"/>
              <a:t>Discuss any changes needed to the assessment methods to yield clearer, more coherent data.</a:t>
            </a:r>
          </a:p>
        </p:txBody>
      </p:sp>
    </p:spTree>
    <p:extLst>
      <p:ext uri="{BB962C8B-B14F-4D97-AF65-F5344CB8AC3E}">
        <p14:creationId xmlns:p14="http://schemas.microsoft.com/office/powerpoint/2010/main" val="17344398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773936" y="1453743"/>
            <a:ext cx="9730676" cy="5249917"/>
          </a:xfrm>
        </p:spPr>
        <p:txBody>
          <a:bodyPr vert="horz" lIns="91440" tIns="45720" rIns="91440" bIns="45720" rtlCol="0" anchor="t">
            <a:normAutofit fontScale="92500" lnSpcReduction="10000"/>
          </a:bodyPr>
          <a:lstStyle/>
          <a:p>
            <a:pPr marL="0" indent="0">
              <a:spcBef>
                <a:spcPts val="0"/>
              </a:spcBef>
              <a:buNone/>
            </a:pPr>
            <a:r>
              <a:rPr lang="en-US" sz="3000" b="1" i="1" dirty="0">
                <a:solidFill>
                  <a:schemeClr val="accent1"/>
                </a:solidFill>
              </a:rPr>
              <a:t>Outcomes Assessment – SLOs &amp; PLOs (cont’d)</a:t>
            </a:r>
          </a:p>
          <a:p>
            <a:pPr marL="0" lvl="0" indent="0">
              <a:spcBef>
                <a:spcPts val="0"/>
              </a:spcBef>
              <a:spcAft>
                <a:spcPts val="1000"/>
              </a:spcAft>
              <a:buNone/>
            </a:pPr>
            <a:endParaRPr lang="en-US" sz="500" dirty="0"/>
          </a:p>
          <a:p>
            <a:pPr marL="457200" lvl="1" indent="-457200">
              <a:spcAft>
                <a:spcPts val="1200"/>
              </a:spcAft>
              <a:buFont typeface="Wingdings" panose="05000000000000000000" pitchFamily="2" charset="2"/>
              <a:buChar char="q"/>
            </a:pPr>
            <a:r>
              <a:rPr lang="en-US" sz="2400" dirty="0"/>
              <a:t>Describe how program faculty have improved the </a:t>
            </a:r>
            <a:r>
              <a:rPr lang="en-US" sz="2400" b="1" dirty="0"/>
              <a:t>SLO process </a:t>
            </a:r>
            <a:r>
              <a:rPr lang="en-US" sz="2400" dirty="0"/>
              <a:t>and engaged in dialogue about assessment results. </a:t>
            </a:r>
          </a:p>
          <a:p>
            <a:pPr marL="457200" lvl="1" indent="-457200">
              <a:spcAft>
                <a:spcPts val="600"/>
              </a:spcAft>
              <a:buFont typeface="Wingdings" panose="05000000000000000000" pitchFamily="2" charset="2"/>
              <a:buChar char="q"/>
            </a:pPr>
            <a:r>
              <a:rPr lang="en-US" sz="2400" dirty="0"/>
              <a:t>List any </a:t>
            </a:r>
            <a:r>
              <a:rPr lang="en-US" sz="2400" b="1" dirty="0"/>
              <a:t>recommendations</a:t>
            </a:r>
            <a:r>
              <a:rPr lang="en-US" sz="2400" dirty="0"/>
              <a:t> related to SLO/PLO assessment</a:t>
            </a:r>
            <a:r>
              <a:rPr lang="en-US" sz="2400" b="1" dirty="0"/>
              <a:t>. </a:t>
            </a:r>
          </a:p>
          <a:p>
            <a:pPr marL="457200" lvl="1" indent="-457200">
              <a:spcAft>
                <a:spcPts val="600"/>
              </a:spcAft>
              <a:buFont typeface="Wingdings" panose="05000000000000000000" pitchFamily="2" charset="2"/>
              <a:buChar char="q"/>
            </a:pPr>
            <a:r>
              <a:rPr lang="en-US" sz="2400" dirty="0">
                <a:ea typeface="+mn-lt"/>
                <a:cs typeface="+mn-lt"/>
              </a:rPr>
              <a:t>Discuss programmatic factors contributing to constant, increasing or decreasing trends in the results for SLO and PLO assessment within the previously examined courses.</a:t>
            </a:r>
            <a:endParaRPr lang="en-US" sz="2400" dirty="0"/>
          </a:p>
          <a:p>
            <a:pPr marL="457200" lvl="1" indent="-457200">
              <a:spcAft>
                <a:spcPts val="600"/>
              </a:spcAft>
              <a:buFont typeface="Wingdings" panose="05000000000000000000" pitchFamily="2" charset="2"/>
              <a:buChar char="q"/>
            </a:pPr>
            <a:r>
              <a:rPr lang="en-US" sz="2400" dirty="0"/>
              <a:t>Use the </a:t>
            </a:r>
            <a:r>
              <a:rPr lang="en-US" sz="2400" b="1" dirty="0"/>
              <a:t>Canvas Outcomes Dashboard in Nuventive </a:t>
            </a:r>
            <a:r>
              <a:rPr lang="en-US" sz="2400" dirty="0"/>
              <a:t>to highlight and discuss any known equity gaps in SLO achievement.</a:t>
            </a:r>
          </a:p>
          <a:p>
            <a:pPr marL="0" lvl="1" indent="0">
              <a:spcAft>
                <a:spcPts val="1200"/>
              </a:spcAft>
              <a:buNone/>
            </a:pPr>
            <a:r>
              <a:rPr lang="en-US" sz="2400" i="1" dirty="0"/>
              <a:t>As applicable, identify recommendations for which SLO/PLO assessment data provide justification. It is often considered strong evidence for your requests.</a:t>
            </a:r>
          </a:p>
          <a:p>
            <a:pPr marL="0" lvl="1" indent="0">
              <a:spcAft>
                <a:spcPts val="1200"/>
              </a:spcAft>
              <a:buNone/>
            </a:pPr>
            <a:endParaRPr lang="en-US" sz="2400" dirty="0"/>
          </a:p>
        </p:txBody>
      </p:sp>
    </p:spTree>
    <p:extLst>
      <p:ext uri="{BB962C8B-B14F-4D97-AF65-F5344CB8AC3E}">
        <p14:creationId xmlns:p14="http://schemas.microsoft.com/office/powerpoint/2010/main" val="21242914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773936" y="1453743"/>
            <a:ext cx="9730676" cy="5249917"/>
          </a:xfrm>
        </p:spPr>
        <p:txBody>
          <a:bodyPr vert="horz" lIns="91440" tIns="45720" rIns="91440" bIns="45720" rtlCol="0" anchor="t">
            <a:normAutofit/>
          </a:bodyPr>
          <a:lstStyle/>
          <a:p>
            <a:pPr marL="0" indent="0">
              <a:spcBef>
                <a:spcPts val="0"/>
              </a:spcBef>
              <a:buNone/>
            </a:pPr>
            <a:r>
              <a:rPr lang="en-US" sz="3000" b="1" i="1">
                <a:solidFill>
                  <a:schemeClr val="accent1"/>
                </a:solidFill>
              </a:rPr>
              <a:t>Program Vision and Future Planning – Program Vision</a:t>
            </a:r>
          </a:p>
          <a:p>
            <a:pPr marL="0" lvl="0" indent="0">
              <a:spcBef>
                <a:spcPts val="0"/>
              </a:spcBef>
              <a:spcAft>
                <a:spcPts val="1000"/>
              </a:spcAft>
              <a:buNone/>
            </a:pPr>
            <a:endParaRPr lang="en-US" sz="500"/>
          </a:p>
          <a:p>
            <a:pPr marL="1200150" lvl="1" indent="-457200">
              <a:spcAft>
                <a:spcPts val="1200"/>
              </a:spcAft>
              <a:buFont typeface="Wingdings 3" panose="05000000000000000000" pitchFamily="2" charset="2"/>
              <a:buChar char=""/>
            </a:pPr>
            <a:r>
              <a:rPr lang="en-US" sz="2400">
                <a:ea typeface="+mn-lt"/>
                <a:cs typeface="+mn-lt"/>
              </a:rPr>
              <a:t>A vision statement describes the desired future state of the program.</a:t>
            </a:r>
          </a:p>
          <a:p>
            <a:pPr marL="1200150" lvl="1" indent="-457200">
              <a:spcAft>
                <a:spcPts val="1200"/>
              </a:spcAft>
              <a:buFont typeface="Wingdings 3" panose="05000000000000000000" pitchFamily="2" charset="2"/>
              <a:buChar char=""/>
            </a:pPr>
            <a:r>
              <a:rPr lang="en-US" sz="2400">
                <a:ea typeface="+mn-lt"/>
                <a:cs typeface="+mn-lt"/>
              </a:rPr>
              <a:t>Describe the vision of the program for the next four years considering the assessment reported in the previous sections.</a:t>
            </a:r>
          </a:p>
          <a:p>
            <a:pPr marL="1200150" lvl="1" indent="-457200">
              <a:spcAft>
                <a:spcPts val="1200"/>
              </a:spcAft>
              <a:buFont typeface="Wingdings 3" panose="05000000000000000000" pitchFamily="2" charset="2"/>
              <a:buChar char=""/>
            </a:pPr>
            <a:r>
              <a:rPr lang="en-US" sz="2400">
                <a:ea typeface="+mn-lt"/>
                <a:cs typeface="+mn-lt"/>
              </a:rPr>
              <a:t>Identify student groups that are underrepresented in the program’s field, and any relevant changes within the program field/industry. </a:t>
            </a:r>
          </a:p>
          <a:p>
            <a:pPr marL="1200150" lvl="1" indent="-457200">
              <a:spcAft>
                <a:spcPts val="1200"/>
              </a:spcAft>
              <a:buFont typeface="Wingdings 3" panose="05000000000000000000" pitchFamily="2" charset="2"/>
              <a:buChar char=""/>
            </a:pPr>
            <a:endParaRPr lang="en-US" sz="2400">
              <a:ea typeface="+mn-lt"/>
              <a:cs typeface="+mn-lt"/>
            </a:endParaRPr>
          </a:p>
          <a:p>
            <a:pPr marL="457200" lvl="1" indent="-457200">
              <a:spcAft>
                <a:spcPts val="1200"/>
              </a:spcAft>
              <a:buFont typeface="Wingdings" panose="05000000000000000000" pitchFamily="2" charset="2"/>
              <a:buChar char="q"/>
            </a:pPr>
            <a:endParaRPr lang="en-US" sz="2400"/>
          </a:p>
          <a:p>
            <a:pPr marL="0" lvl="1" indent="0">
              <a:spcAft>
                <a:spcPts val="600"/>
              </a:spcAft>
              <a:buNone/>
            </a:pPr>
            <a:endParaRPr lang="en-US" sz="2400" b="1"/>
          </a:p>
          <a:p>
            <a:pPr marL="0" lvl="1" indent="0">
              <a:spcAft>
                <a:spcPts val="1200"/>
              </a:spcAft>
              <a:buNone/>
            </a:pPr>
            <a:endParaRPr lang="en-US" sz="2400"/>
          </a:p>
        </p:txBody>
      </p:sp>
    </p:spTree>
    <p:extLst>
      <p:ext uri="{BB962C8B-B14F-4D97-AF65-F5344CB8AC3E}">
        <p14:creationId xmlns:p14="http://schemas.microsoft.com/office/powerpoint/2010/main" val="2545388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773936" y="1476154"/>
            <a:ext cx="9965999" cy="5249918"/>
          </a:xfrm>
        </p:spPr>
        <p:txBody>
          <a:bodyPr vert="horz" lIns="91440" tIns="45720" rIns="91440" bIns="45720" rtlCol="0" anchor="t">
            <a:normAutofit fontScale="77500" lnSpcReduction="20000"/>
          </a:bodyPr>
          <a:lstStyle/>
          <a:p>
            <a:pPr marL="0" indent="0">
              <a:spcBef>
                <a:spcPts val="0"/>
              </a:spcBef>
              <a:buNone/>
            </a:pPr>
            <a:r>
              <a:rPr lang="en-US" sz="3200" b="1" i="1">
                <a:solidFill>
                  <a:schemeClr val="accent1"/>
                </a:solidFill>
              </a:rPr>
              <a:t>Program Vision and Future Planning (cont.) – Future Planning</a:t>
            </a:r>
          </a:p>
          <a:p>
            <a:pPr marL="0" lvl="0" indent="0">
              <a:spcBef>
                <a:spcPts val="0"/>
              </a:spcBef>
              <a:spcAft>
                <a:spcPts val="1000"/>
              </a:spcAft>
              <a:buNone/>
            </a:pPr>
            <a:endParaRPr lang="en-US" sz="500"/>
          </a:p>
          <a:p>
            <a:pPr lvl="1">
              <a:buFont typeface="Wingdings 3" panose="05000000000000000000" pitchFamily="2" charset="2"/>
              <a:buChar char=""/>
            </a:pPr>
            <a:r>
              <a:rPr lang="en-US" sz="2400">
                <a:ea typeface="+mn-lt"/>
                <a:cs typeface="+mn-lt"/>
              </a:rPr>
              <a:t>Based on the assessment reported in the previous section, develop program goals to be completed during the next four years in relation to:</a:t>
            </a:r>
            <a:endParaRPr lang="en-US" sz="2400"/>
          </a:p>
          <a:p>
            <a:pPr lvl="1">
              <a:buFont typeface="Wingdings 3" panose="05000000000000000000" pitchFamily="2" charset="2"/>
              <a:buChar char=""/>
            </a:pPr>
            <a:endParaRPr lang="en-US" sz="2400">
              <a:ea typeface="+mn-lt"/>
              <a:cs typeface="+mn-lt"/>
            </a:endParaRPr>
          </a:p>
          <a:p>
            <a:pPr marL="800100" lvl="1" indent="-342900">
              <a:buFont typeface="Wingdings" panose="05000000000000000000" pitchFamily="2" charset="2"/>
              <a:buChar char="q"/>
            </a:pPr>
            <a:r>
              <a:rPr lang="en-US" sz="2400">
                <a:ea typeface="+mn-lt"/>
                <a:cs typeface="+mn-lt"/>
              </a:rPr>
              <a:t>Adjusting the curriculum for coherence and alignment with students’ workforce needs</a:t>
            </a:r>
            <a:endParaRPr lang="en-US"/>
          </a:p>
          <a:p>
            <a:pPr marL="800100" lvl="1" indent="-342900">
              <a:buFont typeface="Wingdings" panose="05000000000000000000" pitchFamily="2" charset="2"/>
              <a:buChar char="q"/>
            </a:pPr>
            <a:r>
              <a:rPr lang="en-US" sz="2400">
                <a:ea typeface="+mn-lt"/>
                <a:cs typeface="+mn-lt"/>
              </a:rPr>
              <a:t>Advancing towards a more equitable program to close equity gaps among groups of students</a:t>
            </a:r>
            <a:endParaRPr lang="en-US"/>
          </a:p>
          <a:p>
            <a:pPr marL="800100" lvl="1" indent="-342900">
              <a:buFont typeface="Wingdings" panose="05000000000000000000" pitchFamily="2" charset="2"/>
              <a:buChar char="q"/>
            </a:pPr>
            <a:r>
              <a:rPr lang="en-US" sz="2400">
                <a:ea typeface="+mn-lt"/>
                <a:cs typeface="+mn-lt"/>
              </a:rPr>
              <a:t>Clarifying students’ paths to completion, further education and employment</a:t>
            </a:r>
            <a:endParaRPr lang="en-US"/>
          </a:p>
          <a:p>
            <a:pPr marL="800100" lvl="1" indent="-342900">
              <a:buFont typeface="Wingdings" panose="05000000000000000000" pitchFamily="2" charset="2"/>
              <a:buChar char="q"/>
            </a:pPr>
            <a:r>
              <a:rPr lang="en-US" sz="2400">
                <a:ea typeface="+mn-lt"/>
                <a:cs typeface="+mn-lt"/>
              </a:rPr>
              <a:t>Helping students explore options and build foundation skills </a:t>
            </a:r>
            <a:endParaRPr lang="en-US"/>
          </a:p>
          <a:p>
            <a:pPr marL="800100" lvl="1" indent="-342900">
              <a:buFont typeface="Wingdings" panose="05000000000000000000" pitchFamily="2" charset="2"/>
              <a:buChar char="q"/>
            </a:pPr>
            <a:r>
              <a:rPr lang="en-US" sz="2400">
                <a:ea typeface="+mn-lt"/>
                <a:cs typeface="+mn-lt"/>
              </a:rPr>
              <a:t>Helping students stay on the path </a:t>
            </a:r>
            <a:endParaRPr lang="en-US"/>
          </a:p>
          <a:p>
            <a:pPr marL="800100" lvl="1" indent="-342900">
              <a:buFont typeface="Wingdings" panose="05000000000000000000" pitchFamily="2" charset="2"/>
              <a:buChar char="q"/>
            </a:pPr>
            <a:r>
              <a:rPr lang="en-US" sz="2400">
                <a:ea typeface="+mn-lt"/>
                <a:cs typeface="+mn-lt"/>
              </a:rPr>
              <a:t>Integrating applied learning experiences </a:t>
            </a:r>
            <a:endParaRPr lang="en-US"/>
          </a:p>
          <a:p>
            <a:pPr lvl="1">
              <a:buFont typeface="Wingdings 3" panose="05000000000000000000" pitchFamily="2" charset="2"/>
              <a:buChar char=""/>
            </a:pPr>
            <a:endParaRPr lang="en-US" sz="2400" b="1" i="1">
              <a:ea typeface="+mn-lt"/>
              <a:cs typeface="+mn-lt"/>
            </a:endParaRPr>
          </a:p>
          <a:p>
            <a:pPr lvl="1">
              <a:buFont typeface="Wingdings 3" panose="05000000000000000000" pitchFamily="2" charset="2"/>
              <a:buChar char=""/>
            </a:pPr>
            <a:r>
              <a:rPr lang="en-US" sz="2400" b="1" i="1">
                <a:ea typeface="+mn-lt"/>
                <a:cs typeface="+mn-lt"/>
              </a:rPr>
              <a:t>Guiding question – Given the unique role and responsibilities of your program, how could you better serve your students in the next 4 years?</a:t>
            </a:r>
            <a:endParaRPr lang="en-US"/>
          </a:p>
          <a:p>
            <a:pPr marL="1200150" lvl="1" indent="-457200">
              <a:spcAft>
                <a:spcPts val="1200"/>
              </a:spcAft>
              <a:buFont typeface="Wingdings 3" panose="05000000000000000000" pitchFamily="2" charset="2"/>
              <a:buChar char=""/>
            </a:pPr>
            <a:endParaRPr lang="en-US" sz="2400">
              <a:ea typeface="+mn-lt"/>
              <a:cs typeface="+mn-lt"/>
            </a:endParaRPr>
          </a:p>
          <a:p>
            <a:pPr marL="1200150" lvl="1" indent="-457200">
              <a:spcAft>
                <a:spcPts val="1200"/>
              </a:spcAft>
              <a:buFont typeface="Wingdings 3" panose="05000000000000000000" pitchFamily="2" charset="2"/>
              <a:buChar char=""/>
            </a:pPr>
            <a:endParaRPr lang="en-US" sz="2400">
              <a:ea typeface="+mn-lt"/>
              <a:cs typeface="+mn-lt"/>
            </a:endParaRPr>
          </a:p>
          <a:p>
            <a:pPr marL="457200" lvl="1" indent="-457200">
              <a:spcAft>
                <a:spcPts val="1200"/>
              </a:spcAft>
              <a:buFont typeface="Wingdings" panose="05000000000000000000" pitchFamily="2" charset="2"/>
              <a:buChar char="q"/>
            </a:pPr>
            <a:endParaRPr lang="en-US" sz="2400"/>
          </a:p>
          <a:p>
            <a:pPr marL="0" lvl="1" indent="0">
              <a:spcAft>
                <a:spcPts val="600"/>
              </a:spcAft>
              <a:buNone/>
            </a:pPr>
            <a:endParaRPr lang="en-US" sz="2400" b="1"/>
          </a:p>
          <a:p>
            <a:pPr marL="0" lvl="1" indent="0">
              <a:spcAft>
                <a:spcPts val="1200"/>
              </a:spcAft>
              <a:buNone/>
            </a:pPr>
            <a:endParaRPr lang="en-US" sz="2400"/>
          </a:p>
        </p:txBody>
      </p:sp>
    </p:spTree>
    <p:extLst>
      <p:ext uri="{BB962C8B-B14F-4D97-AF65-F5344CB8AC3E}">
        <p14:creationId xmlns:p14="http://schemas.microsoft.com/office/powerpoint/2010/main" val="27151632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773936" y="1453743"/>
            <a:ext cx="9730676" cy="5249917"/>
          </a:xfrm>
        </p:spPr>
        <p:txBody>
          <a:bodyPr vert="horz" lIns="91440" tIns="45720" rIns="91440" bIns="45720" rtlCol="0" anchor="t">
            <a:normAutofit/>
          </a:bodyPr>
          <a:lstStyle/>
          <a:p>
            <a:pPr marL="0" indent="0">
              <a:spcBef>
                <a:spcPts val="0"/>
              </a:spcBef>
              <a:buNone/>
            </a:pPr>
            <a:r>
              <a:rPr lang="en-US" sz="3000" b="1" i="1">
                <a:solidFill>
                  <a:schemeClr val="accent1"/>
                </a:solidFill>
              </a:rPr>
              <a:t>Program Vision and Future Planning (cont.) – Future Planning</a:t>
            </a:r>
          </a:p>
          <a:p>
            <a:pPr marL="0" indent="0">
              <a:spcBef>
                <a:spcPts val="0"/>
              </a:spcBef>
              <a:spcAft>
                <a:spcPts val="1000"/>
              </a:spcAft>
              <a:buNone/>
            </a:pPr>
            <a:endParaRPr lang="en-US" sz="500">
              <a:ea typeface="+mn-lt"/>
              <a:cs typeface="+mn-lt"/>
            </a:endParaRPr>
          </a:p>
          <a:p>
            <a:pPr marL="742950" indent="-285750">
              <a:buFont typeface="Wingdings 3" panose="05000000000000000000" pitchFamily="2" charset="2"/>
              <a:buChar char=""/>
            </a:pPr>
            <a:r>
              <a:rPr lang="en-US" sz="2400">
                <a:ea typeface="+mn-lt"/>
                <a:cs typeface="+mn-lt"/>
              </a:rPr>
              <a:t>What projects will the program complete to achieve the desired goals?</a:t>
            </a:r>
            <a:endParaRPr lang="en-US" sz="1600">
              <a:ea typeface="+mn-lt"/>
              <a:cs typeface="+mn-lt"/>
            </a:endParaRPr>
          </a:p>
          <a:p>
            <a:pPr marL="1200150" lvl="2" indent="-342900">
              <a:buFont typeface="Wingdings" charset="2"/>
              <a:buChar char="q"/>
            </a:pPr>
            <a:r>
              <a:rPr lang="en-US" sz="2200">
                <a:ea typeface="+mn-lt"/>
                <a:cs typeface="+mn-lt"/>
              </a:rPr>
              <a:t>Please specify at least two for each goal. </a:t>
            </a:r>
            <a:endParaRPr lang="en-US" sz="2200"/>
          </a:p>
          <a:p>
            <a:pPr marL="1200150" lvl="2" indent="-342900">
              <a:buFont typeface="Wingdings" charset="2"/>
              <a:buChar char="q"/>
            </a:pPr>
            <a:endParaRPr lang="en-US" sz="2200">
              <a:ea typeface="+mn-lt"/>
              <a:cs typeface="+mn-lt"/>
            </a:endParaRPr>
          </a:p>
          <a:p>
            <a:pPr marL="742950" indent="-285750">
              <a:buFont typeface="Wingdings 3" panose="05000000000000000000" pitchFamily="2" charset="2"/>
              <a:buChar char=""/>
            </a:pPr>
            <a:r>
              <a:rPr lang="en-US" sz="2400">
                <a:ea typeface="+mn-lt"/>
                <a:cs typeface="+mn-lt"/>
              </a:rPr>
              <a:t>When the next program review is due, how will the program determine if the goals have been met?</a:t>
            </a:r>
          </a:p>
          <a:p>
            <a:pPr marL="1200150" lvl="2" indent="-342900">
              <a:buFont typeface="Wingdings" charset="2"/>
              <a:buChar char="q"/>
            </a:pPr>
            <a:r>
              <a:rPr lang="en-US" sz="2200">
                <a:ea typeface="+mn-lt"/>
                <a:cs typeface="+mn-lt"/>
              </a:rPr>
              <a:t>Please specify at least one quantitative target or qualitative accomplishment for each goal.</a:t>
            </a:r>
          </a:p>
          <a:p>
            <a:pPr marL="1200150" lvl="1" indent="-457200">
              <a:spcAft>
                <a:spcPts val="1200"/>
              </a:spcAft>
              <a:buFont typeface="Wingdings 3" panose="05000000000000000000" pitchFamily="2" charset="2"/>
              <a:buChar char=""/>
            </a:pPr>
            <a:endParaRPr lang="en-US" sz="2400"/>
          </a:p>
          <a:p>
            <a:pPr marL="1200150" lvl="1" indent="-457200">
              <a:spcAft>
                <a:spcPts val="1200"/>
              </a:spcAft>
              <a:buFont typeface="Wingdings 3" panose="05000000000000000000" pitchFamily="2" charset="2"/>
              <a:buChar char=""/>
            </a:pPr>
            <a:endParaRPr lang="en-US" sz="2400">
              <a:ea typeface="+mn-lt"/>
              <a:cs typeface="+mn-lt"/>
            </a:endParaRPr>
          </a:p>
          <a:p>
            <a:pPr marL="1200150" lvl="1" indent="-457200">
              <a:spcAft>
                <a:spcPts val="1200"/>
              </a:spcAft>
              <a:buFont typeface="Wingdings 3" panose="05000000000000000000" pitchFamily="2" charset="2"/>
              <a:buChar char=""/>
            </a:pPr>
            <a:endParaRPr lang="en-US" sz="2400">
              <a:ea typeface="+mn-lt"/>
              <a:cs typeface="+mn-lt"/>
            </a:endParaRPr>
          </a:p>
          <a:p>
            <a:pPr marL="457200" lvl="1" indent="-457200">
              <a:spcAft>
                <a:spcPts val="1200"/>
              </a:spcAft>
              <a:buFont typeface="Wingdings" panose="05000000000000000000" pitchFamily="2" charset="2"/>
              <a:buChar char="q"/>
            </a:pPr>
            <a:endParaRPr lang="en-US" sz="2400"/>
          </a:p>
          <a:p>
            <a:pPr marL="0" lvl="1" indent="0">
              <a:spcAft>
                <a:spcPts val="600"/>
              </a:spcAft>
              <a:buNone/>
            </a:pPr>
            <a:endParaRPr lang="en-US" sz="2400" b="1"/>
          </a:p>
          <a:p>
            <a:pPr marL="0" lvl="1" indent="0">
              <a:spcAft>
                <a:spcPts val="1200"/>
              </a:spcAft>
              <a:buNone/>
            </a:pPr>
            <a:endParaRPr lang="en-US" sz="2400"/>
          </a:p>
        </p:txBody>
      </p:sp>
    </p:spTree>
    <p:extLst>
      <p:ext uri="{BB962C8B-B14F-4D97-AF65-F5344CB8AC3E}">
        <p14:creationId xmlns:p14="http://schemas.microsoft.com/office/powerpoint/2010/main" val="13650326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773936" y="1248918"/>
            <a:ext cx="9730676" cy="5249917"/>
          </a:xfrm>
        </p:spPr>
        <p:txBody>
          <a:bodyPr vert="horz" lIns="91440" tIns="45720" rIns="91440" bIns="45720" rtlCol="0" anchor="t">
            <a:normAutofit/>
          </a:bodyPr>
          <a:lstStyle/>
          <a:p>
            <a:pPr marL="0" indent="0">
              <a:spcBef>
                <a:spcPts val="0"/>
              </a:spcBef>
              <a:buNone/>
            </a:pPr>
            <a:r>
              <a:rPr lang="en-US" sz="3500" b="1" i="1" dirty="0">
                <a:solidFill>
                  <a:schemeClr val="accent1"/>
                </a:solidFill>
              </a:rPr>
              <a:t>Program Resources</a:t>
            </a:r>
            <a:endParaRPr lang="en-US" dirty="0"/>
          </a:p>
          <a:p>
            <a:pPr marL="457200" lvl="0" indent="-457200">
              <a:spcBef>
                <a:spcPts val="0"/>
              </a:spcBef>
              <a:buFont typeface="Wingdings" panose="05000000000000000000" pitchFamily="2" charset="2"/>
              <a:buChar char="q"/>
            </a:pPr>
            <a:endParaRPr lang="en-US" sz="900" dirty="0"/>
          </a:p>
          <a:p>
            <a:pPr marL="0" lvl="1" indent="0">
              <a:buNone/>
            </a:pPr>
            <a:r>
              <a:rPr lang="en-US" sz="2200" dirty="0">
                <a:ea typeface="+mn-lt"/>
                <a:cs typeface="+mn-lt"/>
              </a:rPr>
              <a:t>In the following areas, what are the resources needed by the program to meet the goals for the next four years? </a:t>
            </a:r>
            <a:endParaRPr lang="en-US" dirty="0">
              <a:ea typeface="+mn-lt"/>
              <a:cs typeface="+mn-lt"/>
            </a:endParaRPr>
          </a:p>
          <a:p>
            <a:pPr>
              <a:buFont typeface="Wingdings 3" panose="05000000000000000000" pitchFamily="2" charset="2"/>
              <a:buChar char=""/>
            </a:pPr>
            <a:r>
              <a:rPr lang="en-US" sz="2200" dirty="0">
                <a:ea typeface="+mn-lt"/>
                <a:cs typeface="+mn-lt"/>
              </a:rPr>
              <a:t>List resources in order of priority. You might want to prioritize them within each category and/or develop an overall prioritized list of resources. </a:t>
            </a:r>
            <a:endParaRPr lang="en-US" dirty="0">
              <a:ea typeface="+mn-lt"/>
              <a:cs typeface="+mn-lt"/>
            </a:endParaRPr>
          </a:p>
          <a:p>
            <a:pPr>
              <a:buFont typeface="Wingdings 3" panose="05000000000000000000" pitchFamily="2" charset="2"/>
              <a:buChar char=""/>
            </a:pPr>
            <a:r>
              <a:rPr lang="en-US" sz="2200" dirty="0">
                <a:ea typeface="+mn-lt"/>
                <a:cs typeface="+mn-lt"/>
              </a:rPr>
              <a:t>Explain how these resources contribute to the </a:t>
            </a:r>
            <a:r>
              <a:rPr lang="en-US" sz="2200" dirty="0">
                <a:ea typeface="+mn-lt"/>
                <a:cs typeface="+mn-lt"/>
                <a:hlinkClick r:id="rId3"/>
              </a:rPr>
              <a:t>College’s equity goals</a:t>
            </a:r>
            <a:r>
              <a:rPr lang="en-US" sz="2200" dirty="0">
                <a:ea typeface="+mn-lt"/>
                <a:cs typeface="+mn-lt"/>
              </a:rPr>
              <a:t>.</a:t>
            </a:r>
            <a:endParaRPr lang="en-US" dirty="0">
              <a:ea typeface="+mn-lt"/>
              <a:cs typeface="+mn-lt"/>
            </a:endParaRPr>
          </a:p>
          <a:p>
            <a:pPr>
              <a:buFont typeface="Wingdings 3" panose="05000000000000000000" pitchFamily="2" charset="2"/>
              <a:buChar char=""/>
            </a:pPr>
            <a:r>
              <a:rPr lang="en-US" sz="2200" dirty="0">
                <a:ea typeface="+mn-lt"/>
                <a:cs typeface="+mn-lt"/>
              </a:rPr>
              <a:t>Having mentioned these resources in the body with the data and analysis, remember to use the same language to list resources here.</a:t>
            </a:r>
          </a:p>
          <a:p>
            <a:pPr marL="0" indent="0">
              <a:buNone/>
            </a:pPr>
            <a:r>
              <a:rPr lang="en-US" sz="2200" b="1" dirty="0">
                <a:ea typeface="+mn-lt"/>
                <a:cs typeface="+mn-lt"/>
              </a:rPr>
              <a:t>Resource Categories</a:t>
            </a:r>
          </a:p>
          <a:p>
            <a:pPr marL="0" indent="0">
              <a:buNone/>
            </a:pPr>
            <a:endParaRPr lang="en-US" sz="2200" dirty="0"/>
          </a:p>
          <a:p>
            <a:pPr marL="0" lvl="1" indent="0">
              <a:buNone/>
            </a:pPr>
            <a:endParaRPr lang="en-US" sz="1800" dirty="0"/>
          </a:p>
        </p:txBody>
      </p:sp>
      <p:graphicFrame>
        <p:nvGraphicFramePr>
          <p:cNvPr id="6" name="Table 6">
            <a:extLst>
              <a:ext uri="{FF2B5EF4-FFF2-40B4-BE49-F238E27FC236}">
                <a16:creationId xmlns:a16="http://schemas.microsoft.com/office/drawing/2014/main" id="{E612C131-4D26-48AE-AD51-7FB10B789EFF}"/>
              </a:ext>
            </a:extLst>
          </p:cNvPr>
          <p:cNvGraphicFramePr>
            <a:graphicFrameLocks noGrp="1"/>
          </p:cNvGraphicFramePr>
          <p:nvPr>
            <p:extLst>
              <p:ext uri="{D42A27DB-BD31-4B8C-83A1-F6EECF244321}">
                <p14:modId xmlns:p14="http://schemas.microsoft.com/office/powerpoint/2010/main" val="1585555641"/>
              </p:ext>
            </p:extLst>
          </p:nvPr>
        </p:nvGraphicFramePr>
        <p:xfrm>
          <a:off x="2361304" y="5921905"/>
          <a:ext cx="7243480" cy="875715"/>
        </p:xfrm>
        <a:graphic>
          <a:graphicData uri="http://schemas.openxmlformats.org/drawingml/2006/table">
            <a:tbl>
              <a:tblPr firstRow="1" bandRow="1">
                <a:tableStyleId>{5C22544A-7EE6-4342-B048-85BDC9FD1C3A}</a:tableStyleId>
              </a:tblPr>
              <a:tblGrid>
                <a:gridCol w="3738281">
                  <a:extLst>
                    <a:ext uri="{9D8B030D-6E8A-4147-A177-3AD203B41FA5}">
                      <a16:colId xmlns:a16="http://schemas.microsoft.com/office/drawing/2014/main" val="1949349051"/>
                    </a:ext>
                  </a:extLst>
                </a:gridCol>
                <a:gridCol w="3505199">
                  <a:extLst>
                    <a:ext uri="{9D8B030D-6E8A-4147-A177-3AD203B41FA5}">
                      <a16:colId xmlns:a16="http://schemas.microsoft.com/office/drawing/2014/main" val="1869583474"/>
                    </a:ext>
                  </a:extLst>
                </a:gridCol>
              </a:tblGrid>
              <a:tr h="448235">
                <a:tc>
                  <a:txBody>
                    <a:bodyPr/>
                    <a:lstStyle/>
                    <a:p>
                      <a:r>
                        <a:rPr lang="en-US" b="0">
                          <a:solidFill>
                            <a:schemeClr val="tx1"/>
                          </a:solidFill>
                        </a:rPr>
                        <a:t>Staffing</a:t>
                      </a:r>
                    </a:p>
                  </a:txBody>
                  <a:tcPr>
                    <a:solidFill>
                      <a:schemeClr val="accent1">
                        <a:lumMod val="40000"/>
                        <a:lumOff val="60000"/>
                      </a:schemeClr>
                    </a:solidFill>
                  </a:tcPr>
                </a:tc>
                <a:tc>
                  <a:txBody>
                    <a:bodyPr/>
                    <a:lstStyle/>
                    <a:p>
                      <a:r>
                        <a:rPr lang="en-US" b="0">
                          <a:solidFill>
                            <a:schemeClr val="tx1"/>
                          </a:solidFill>
                        </a:rPr>
                        <a:t>Facilities &amp; Equipment</a:t>
                      </a:r>
                    </a:p>
                  </a:txBody>
                  <a:tcPr>
                    <a:solidFill>
                      <a:schemeClr val="accent1">
                        <a:lumMod val="40000"/>
                        <a:lumOff val="60000"/>
                      </a:schemeClr>
                    </a:solidFill>
                  </a:tcPr>
                </a:tc>
                <a:extLst>
                  <a:ext uri="{0D108BD9-81ED-4DB2-BD59-A6C34878D82A}">
                    <a16:rowId xmlns:a16="http://schemas.microsoft.com/office/drawing/2014/main" val="867786224"/>
                  </a:ext>
                </a:extLst>
              </a:tr>
              <a:tr h="427480">
                <a:tc>
                  <a:txBody>
                    <a:bodyPr/>
                    <a:lstStyle/>
                    <a:p>
                      <a:r>
                        <a:rPr lang="en-US"/>
                        <a:t>Technology &amp; Software</a:t>
                      </a:r>
                    </a:p>
                  </a:txBody>
                  <a:tcPr/>
                </a:tc>
                <a:tc>
                  <a:txBody>
                    <a:bodyPr/>
                    <a:lstStyle/>
                    <a:p>
                      <a:r>
                        <a:rPr lang="en-US"/>
                        <a:t>Contracts &amp; Services</a:t>
                      </a:r>
                    </a:p>
                  </a:txBody>
                  <a:tcPr/>
                </a:tc>
                <a:extLst>
                  <a:ext uri="{0D108BD9-81ED-4DB2-BD59-A6C34878D82A}">
                    <a16:rowId xmlns:a16="http://schemas.microsoft.com/office/drawing/2014/main" val="3108052329"/>
                  </a:ext>
                </a:extLst>
              </a:tr>
            </a:tbl>
          </a:graphicData>
        </a:graphic>
      </p:graphicFrame>
    </p:spTree>
    <p:extLst>
      <p:ext uri="{BB962C8B-B14F-4D97-AF65-F5344CB8AC3E}">
        <p14:creationId xmlns:p14="http://schemas.microsoft.com/office/powerpoint/2010/main" val="518233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3665" y="217953"/>
            <a:ext cx="10235247" cy="824463"/>
          </a:xfrm>
        </p:spPr>
        <p:txBody>
          <a:bodyPr>
            <a:noAutofit/>
          </a:bodyPr>
          <a:lstStyle/>
          <a:p>
            <a:r>
              <a:rPr lang="en-US" sz="3800" dirty="0"/>
              <a:t>2024-2025 List of Programs – </a:t>
            </a:r>
            <a:r>
              <a:rPr lang="en-US" sz="3800" b="1" i="1" dirty="0"/>
              <a:t>Full Program Review</a:t>
            </a:r>
            <a:br>
              <a:rPr lang="en-US" sz="3800" b="1" i="1" dirty="0"/>
            </a:br>
            <a:br>
              <a:rPr lang="en-US" sz="3800" b="1" i="1" dirty="0"/>
            </a:br>
            <a:br>
              <a:rPr lang="en-US" sz="3800" b="1" i="1" dirty="0"/>
            </a:br>
            <a:br>
              <a:rPr lang="en-US" sz="3800" b="1" i="1" dirty="0"/>
            </a:br>
            <a:br>
              <a:rPr lang="en-US" sz="3800" b="1" i="1" dirty="0"/>
            </a:br>
            <a:br>
              <a:rPr lang="en-US" sz="3800" b="1" i="1" dirty="0"/>
            </a:br>
            <a:br>
              <a:rPr lang="en-US" sz="3800" b="1" i="1" dirty="0"/>
            </a:br>
            <a:br>
              <a:rPr lang="en-US" sz="3800" b="1" i="1" dirty="0"/>
            </a:br>
            <a:br>
              <a:rPr lang="en-US" sz="3800" b="1" i="1" dirty="0"/>
            </a:br>
            <a:br>
              <a:rPr lang="en-US" sz="3800" b="1" i="1" dirty="0"/>
            </a:br>
            <a:br>
              <a:rPr lang="en-US" sz="1800" b="1" i="1" dirty="0"/>
            </a:br>
            <a:endParaRPr lang="en-US" sz="3800" b="1" i="1"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13730086"/>
              </p:ext>
            </p:extLst>
          </p:nvPr>
        </p:nvGraphicFramePr>
        <p:xfrm>
          <a:off x="1569870" y="1016391"/>
          <a:ext cx="10196654" cy="5516233"/>
        </p:xfrm>
        <a:graphic>
          <a:graphicData uri="http://schemas.openxmlformats.org/drawingml/2006/table">
            <a:tbl>
              <a:tblPr firstRow="1" bandRow="1">
                <a:tableStyleId>{2D5ABB26-0587-4C30-8999-92F81FD0307C}</a:tableStyleId>
              </a:tblPr>
              <a:tblGrid>
                <a:gridCol w="5098327">
                  <a:extLst>
                    <a:ext uri="{9D8B030D-6E8A-4147-A177-3AD203B41FA5}">
                      <a16:colId xmlns:a16="http://schemas.microsoft.com/office/drawing/2014/main" val="20000"/>
                    </a:ext>
                  </a:extLst>
                </a:gridCol>
                <a:gridCol w="5098327">
                  <a:extLst>
                    <a:ext uri="{9D8B030D-6E8A-4147-A177-3AD203B41FA5}">
                      <a16:colId xmlns:a16="http://schemas.microsoft.com/office/drawing/2014/main" val="20001"/>
                    </a:ext>
                  </a:extLst>
                </a:gridCol>
              </a:tblGrid>
              <a:tr h="475058">
                <a:tc>
                  <a:txBody>
                    <a:bodyPr/>
                    <a:lstStyle/>
                    <a:p>
                      <a:pPr marL="285750" indent="-285750">
                        <a:buFont typeface="Wingdings" panose="05000000000000000000" pitchFamily="2" charset="2"/>
                        <a:buChar char="Ø"/>
                      </a:pPr>
                      <a:endParaRPr lang="en-US" sz="1800" b="1" kern="1200">
                        <a:solidFill>
                          <a:srgbClr val="0070C0"/>
                        </a:solidFill>
                        <a:effectLs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marR="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lang="en-US" sz="1800" b="1" i="1" kern="1200">
                        <a:solidFill>
                          <a:srgbClr val="0070C0"/>
                        </a:solidFill>
                        <a:effectLs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568921">
                <a:tc>
                  <a:txBody>
                    <a:bodyPr/>
                    <a:lstStyle/>
                    <a:p>
                      <a:pPr marL="285750" indent="-285750" algn="l" defTabSz="457200" rtl="0" eaLnBrk="1" latinLnBrk="0" hangingPunct="1">
                        <a:buFont typeface="Wingdings" panose="05000000000000000000" pitchFamily="2" charset="2"/>
                        <a:buChar char="Ø"/>
                      </a:pPr>
                      <a:r>
                        <a:rPr lang="en-US" sz="1800" b="1" i="0" u="none" strike="noStrike" kern="1200" noProof="0" dirty="0">
                          <a:solidFill>
                            <a:srgbClr val="0070C0"/>
                          </a:solidFill>
                          <a:effectLst/>
                          <a:latin typeface="+mn-lt"/>
                          <a:ea typeface="+mn-ea"/>
                          <a:cs typeface="+mn-cs"/>
                        </a:rPr>
                        <a:t>Administration of Justice* </a:t>
                      </a:r>
                      <a:endParaRPr lang="en-US" sz="1800" b="1" i="0" u="none" strike="noStrike" kern="1200" noProof="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lgn="l" defTabSz="457200" rtl="0" eaLnBrk="1" latinLnBrk="0" hangingPunct="1">
                        <a:buFont typeface="Wingdings" panose="05000000000000000000" pitchFamily="2" charset="2"/>
                        <a:buChar char="Ø"/>
                      </a:pPr>
                      <a:r>
                        <a:rPr lang="en-US" sz="1800" b="1" i="0" u="none" strike="noStrike" kern="1200" noProof="0" dirty="0">
                          <a:solidFill>
                            <a:srgbClr val="0070C0"/>
                          </a:solidFill>
                          <a:effectLst/>
                          <a:latin typeface="+mn-lt"/>
                          <a:ea typeface="+mn-ea"/>
                          <a:cs typeface="+mn-cs"/>
                        </a:rPr>
                        <a:t>Film/Video*</a:t>
                      </a:r>
                      <a:endParaRPr lang="en-US" sz="1800" b="1" i="0" u="none" strike="noStrike" kern="1200" noProof="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546614">
                <a:tc>
                  <a:txBody>
                    <a:bodyPr/>
                    <a:lstStyle/>
                    <a:p>
                      <a:pPr marL="285750" indent="-285750" algn="l" defTabSz="457200" rtl="0" eaLnBrk="1" latinLnBrk="0" hangingPunct="1">
                        <a:buFont typeface="Wingdings" panose="05000000000000000000" pitchFamily="2" charset="2"/>
                        <a:buChar char="Ø"/>
                      </a:pPr>
                      <a:r>
                        <a:rPr lang="en-US" sz="1800" b="1" i="0" u="none" strike="noStrike" kern="1200" noProof="0" dirty="0">
                          <a:solidFill>
                            <a:srgbClr val="0070C0"/>
                          </a:solidFill>
                          <a:effectLst/>
                          <a:latin typeface="+mn-lt"/>
                          <a:ea typeface="+mn-ea"/>
                          <a:cs typeface="+mn-cs"/>
                        </a:rPr>
                        <a:t>Architecture*</a:t>
                      </a:r>
                      <a:endParaRPr lang="en-US" sz="1800" b="1" i="0" u="none" strike="noStrike" kern="1200" noProof="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lgn="l" rtl="0" eaLnBrk="1" latinLnBrk="0" hangingPunct="1">
                        <a:buFont typeface="Wingdings" panose="05000000000000000000" pitchFamily="2" charset="2"/>
                        <a:buChar char="Ø"/>
                      </a:pPr>
                      <a:r>
                        <a:rPr lang="en-US" sz="1800" b="1" i="0" u="none" strike="noStrike" kern="1200" noProof="0" dirty="0">
                          <a:solidFill>
                            <a:srgbClr val="0070C0"/>
                          </a:solidFill>
                          <a:effectLst/>
                          <a:latin typeface="+mn-lt"/>
                          <a:ea typeface="+mn-ea"/>
                          <a:cs typeface="+mn-cs"/>
                        </a:rPr>
                        <a:t>Fire and Emergency Technology*</a:t>
                      </a:r>
                      <a:endParaRPr lang="en-US" sz="1800" b="1" i="0" u="none" strike="noStrike" kern="1200" noProof="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138517">
                <a:tc>
                  <a:txBody>
                    <a:bodyPr/>
                    <a:lstStyle/>
                    <a:p>
                      <a:pPr marL="285750" indent="-285750">
                        <a:buFont typeface="Wingdings" panose="05000000000000000000" pitchFamily="2" charset="2"/>
                        <a:buChar char="Ø"/>
                      </a:pPr>
                      <a:r>
                        <a:rPr lang="en-US" sz="1800" b="1" i="0" u="none" strike="noStrike" kern="1200" noProof="0" dirty="0">
                          <a:solidFill>
                            <a:srgbClr val="0070C0"/>
                          </a:solidFill>
                          <a:effectLst/>
                          <a:latin typeface="+mn-lt"/>
                        </a:rPr>
                        <a:t>Auto Collision Repair/Painting*</a:t>
                      </a:r>
                      <a:br>
                        <a:rPr lang="en-US" sz="1800" b="1" i="0" u="none" strike="noStrike" kern="1200" noProof="0" dirty="0">
                          <a:solidFill>
                            <a:srgbClr val="0070C0"/>
                          </a:solidFill>
                          <a:effectLst/>
                          <a:latin typeface="Century Gothic"/>
                        </a:rPr>
                      </a:br>
                      <a:endParaRPr lang="en-US" sz="1800" b="1" i="0" u="none" strike="noStrike" kern="1200" noProof="0" dirty="0">
                        <a:solidFill>
                          <a:srgbClr val="0070C0"/>
                        </a:solidFill>
                        <a:effectLst/>
                        <a:latin typeface="Century Gothic"/>
                      </a:endParaRPr>
                    </a:p>
                    <a:p>
                      <a:pPr marL="285750" indent="-285750">
                        <a:buFont typeface="Wingdings" panose="05000000000000000000" pitchFamily="2" charset="2"/>
                        <a:buChar char="Ø"/>
                      </a:pPr>
                      <a:r>
                        <a:rPr lang="en-US" sz="1800" b="1" kern="1200" dirty="0">
                          <a:solidFill>
                            <a:srgbClr val="0070C0"/>
                          </a:solidFill>
                          <a:effectLst/>
                          <a:latin typeface="+mn-lt"/>
                          <a:ea typeface="+mn-ea"/>
                          <a:cs typeface="+mn-cs"/>
                        </a:rPr>
                        <a:t>Biology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lgn="l" rtl="0" eaLnBrk="1" latinLnBrk="0" hangingPunct="1">
                        <a:buFont typeface="Wingdings" panose="05000000000000000000" pitchFamily="2" charset="2"/>
                        <a:buChar char="Ø"/>
                      </a:pPr>
                      <a:r>
                        <a:rPr lang="en-US" sz="1800" b="1" i="0" u="none" strike="noStrike" kern="1200" noProof="0" dirty="0">
                          <a:solidFill>
                            <a:srgbClr val="0070C0"/>
                          </a:solidFill>
                          <a:effectLst/>
                          <a:latin typeface="+mn-lt"/>
                        </a:rPr>
                        <a:t>Health Sciences</a:t>
                      </a:r>
                      <a:br>
                        <a:rPr lang="en-US" sz="1800" b="1" i="0" u="none" strike="noStrike" kern="1200" noProof="0" dirty="0">
                          <a:solidFill>
                            <a:srgbClr val="0070C0"/>
                          </a:solidFill>
                          <a:effectLst/>
                          <a:latin typeface="Century Gothic"/>
                          <a:ea typeface="+mn-ea"/>
                          <a:cs typeface="+mn-cs"/>
                        </a:rPr>
                      </a:br>
                      <a:endParaRPr lang="en-US" sz="1800" b="1" i="0" u="none" strike="noStrike" kern="1200" noProof="0" dirty="0">
                        <a:solidFill>
                          <a:srgbClr val="0070C0"/>
                        </a:solidFill>
                        <a:effectLst/>
                        <a:latin typeface="Century Gothic"/>
                        <a:ea typeface="+mn-ea"/>
                        <a:cs typeface="+mn-cs"/>
                      </a:endParaRPr>
                    </a:p>
                    <a:p>
                      <a:pPr marL="285750" lvl="0" indent="-285750" algn="l" defTabSz="457200">
                        <a:buFont typeface="Wingdings" panose="05000000000000000000" pitchFamily="2" charset="2"/>
                        <a:buChar char="Ø"/>
                      </a:pPr>
                      <a:r>
                        <a:rPr lang="en-US" sz="1800" b="1" i="0" u="none" strike="noStrike" kern="1200" noProof="0" dirty="0">
                          <a:solidFill>
                            <a:srgbClr val="0070C0"/>
                          </a:solidFill>
                          <a:effectLst/>
                          <a:latin typeface="+mn-lt"/>
                          <a:ea typeface="+mn-ea"/>
                          <a:cs typeface="+mn-cs"/>
                        </a:rPr>
                        <a:t>History</a:t>
                      </a:r>
                      <a:endParaRPr lang="en-US" sz="1800" b="1" i="0" u="none" strike="noStrike" kern="120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529287">
                <a:tc>
                  <a:txBody>
                    <a:bodyPr/>
                    <a:lstStyle/>
                    <a:p>
                      <a:pPr marL="285750" indent="-285750" algn="l" defTabSz="457200" rtl="0" eaLnBrk="1" latinLnBrk="0" hangingPunct="1">
                        <a:buFont typeface="Wingdings" panose="05000000000000000000" pitchFamily="2" charset="2"/>
                        <a:buChar char="Ø"/>
                      </a:pPr>
                      <a:r>
                        <a:rPr lang="en-US" sz="1800" b="1" i="0" u="none" strike="noStrike" kern="1200" noProof="0" dirty="0">
                          <a:solidFill>
                            <a:srgbClr val="0070C0"/>
                          </a:solidFill>
                          <a:effectLst/>
                          <a:latin typeface="+mn-lt"/>
                          <a:ea typeface="+mn-ea"/>
                          <a:cs typeface="+mn-cs"/>
                        </a:rPr>
                        <a:t>Childhood Education*</a:t>
                      </a:r>
                      <a:endParaRPr lang="en-US" sz="1800" b="1" i="0" u="none" strike="noStrike" kern="120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Wingdings" panose="05000000000000000000" pitchFamily="2" charset="2"/>
                        <a:buChar char="Ø"/>
                      </a:pPr>
                      <a:r>
                        <a:rPr lang="en-US" sz="1800" b="1" i="0" u="none" strike="noStrike" kern="1200" noProof="0" dirty="0">
                          <a:solidFill>
                            <a:srgbClr val="0070C0"/>
                          </a:solidFill>
                          <a:effectLst/>
                          <a:latin typeface="+mn-lt"/>
                        </a:rPr>
                        <a:t>Mathematics CM2 </a:t>
                      </a:r>
                    </a:p>
                    <a:p>
                      <a:pPr marL="0" indent="0">
                        <a:buFont typeface="Wingdings" panose="05000000000000000000" pitchFamily="2" charset="2"/>
                        <a:buNone/>
                      </a:pPr>
                      <a:endParaRPr lang="en-US" sz="1800" b="1" i="0" u="none" strike="noStrike" kern="1200" noProof="0" dirty="0">
                        <a:solidFill>
                          <a:srgbClr val="0070C0"/>
                        </a:solidFill>
                        <a:effectLst/>
                        <a:latin typeface="+mn-lt"/>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570016">
                <a:tc>
                  <a:txBody>
                    <a:bodyPr/>
                    <a:lstStyle/>
                    <a:p>
                      <a:pPr marL="285750" lvl="0" indent="-285750" algn="l" defTabSz="457200" rtl="0" eaLnBrk="1" latinLnBrk="0" hangingPunct="1">
                        <a:buFont typeface="Wingdings" panose="05000000000000000000" pitchFamily="2" charset="2"/>
                        <a:buChar char="Ø"/>
                      </a:pPr>
                      <a:r>
                        <a:rPr lang="en-US" sz="1800" b="1" i="0" u="none" strike="noStrike" kern="1200" noProof="0" dirty="0">
                          <a:solidFill>
                            <a:srgbClr val="0070C0"/>
                          </a:solidFill>
                          <a:effectLst/>
                          <a:latin typeface="+mn-lt"/>
                          <a:ea typeface="+mn-ea"/>
                          <a:cs typeface="+mn-cs"/>
                        </a:rPr>
                        <a:t>Computer Information Systems*</a:t>
                      </a:r>
                      <a:endParaRPr lang="en-US" sz="1800" b="1" i="0" u="none" strike="noStrike" kern="1200" noProof="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lvl="0" indent="-285750" algn="l" defTabSz="457200" rtl="0" eaLnBrk="1" latinLnBrk="0" hangingPunct="1">
                        <a:buFont typeface="Wingdings" panose="05000000000000000000" pitchFamily="2" charset="2"/>
                        <a:buChar char="Ø"/>
                      </a:pPr>
                      <a:r>
                        <a:rPr lang="en-US" sz="1800" b="1" i="0" kern="1200" noProof="0" dirty="0">
                          <a:solidFill>
                            <a:srgbClr val="0070C0"/>
                          </a:solidFill>
                          <a:effectLst/>
                          <a:latin typeface="+mn-lt"/>
                          <a:ea typeface="+mn-ea"/>
                          <a:cs typeface="+mn-cs"/>
                        </a:rPr>
                        <a:t>Philosophy</a:t>
                      </a:r>
                    </a:p>
                    <a:p>
                      <a:pPr marL="285750" lvl="0" indent="-285750" algn="l" defTabSz="457200" rtl="0" eaLnBrk="1" latinLnBrk="0" hangingPunct="1">
                        <a:buFont typeface="Wingdings" panose="05000000000000000000" pitchFamily="2" charset="2"/>
                        <a:buChar char="Ø"/>
                      </a:pPr>
                      <a:endParaRPr lang="en-US" sz="1800" b="1" i="0" kern="1200" dirty="0">
                        <a:solidFill>
                          <a:srgbClr val="0070C0"/>
                        </a:solidFill>
                        <a:effectLs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838922">
                <a:tc>
                  <a:txBody>
                    <a:bodyPr/>
                    <a:lstStyle/>
                    <a:p>
                      <a:pPr marL="285750" lvl="0" indent="-285750" algn="l" rtl="0" eaLnBrk="1" latinLnBrk="0" hangingPunct="1">
                        <a:buFont typeface="Wingdings" panose="05000000000000000000" pitchFamily="2" charset="2"/>
                        <a:buChar char="Ø"/>
                      </a:pPr>
                      <a:r>
                        <a:rPr lang="en-US" sz="1800" b="1" i="0" u="none" strike="noStrike" kern="1200" noProof="0" dirty="0">
                          <a:solidFill>
                            <a:srgbClr val="0070C0"/>
                          </a:solidFill>
                          <a:effectLst/>
                          <a:latin typeface="+mn-lt"/>
                        </a:rPr>
                        <a:t>Electronics &amp; Computer Hardware Technology*</a:t>
                      </a:r>
                      <a:endParaRPr lang="en-US" sz="1800" b="1" i="0" u="none" strike="noStrike" kern="1200" noProof="0" dirty="0">
                        <a:solidFill>
                          <a:srgbClr val="0070C0"/>
                        </a:solidFill>
                        <a:effectLst/>
                        <a:latin typeface="Century Gothic"/>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1800" b="1" i="0" u="none" strike="noStrike" kern="1200" cap="none" spc="0" normalizeH="0" baseline="0" noProof="0" dirty="0">
                          <a:ln>
                            <a:noFill/>
                          </a:ln>
                          <a:solidFill>
                            <a:srgbClr val="0070C0"/>
                          </a:solidFill>
                          <a:effectLst/>
                          <a:uLnTx/>
                          <a:uFillTx/>
                          <a:latin typeface="+mn-lt"/>
                          <a:ea typeface="+mn-ea"/>
                          <a:cs typeface="+mn-cs"/>
                        </a:rPr>
                        <a:t>Real Estate*</a:t>
                      </a:r>
                    </a:p>
                    <a:p>
                      <a:pPr marL="0" indent="0">
                        <a:buFont typeface="Wingdings" panose="05000000000000000000" pitchFamily="2" charset="2"/>
                        <a:buNone/>
                      </a:pPr>
                      <a:br>
                        <a:rPr lang="en-US" sz="1800" b="1" kern="1200" dirty="0">
                          <a:solidFill>
                            <a:srgbClr val="0070C0"/>
                          </a:solidFill>
                          <a:effectLst/>
                          <a:latin typeface="+mn-lt"/>
                          <a:ea typeface="+mn-ea"/>
                          <a:cs typeface="+mn-cs"/>
                        </a:rPr>
                      </a:br>
                      <a:endParaRPr lang="en-US" sz="1800" b="1" kern="1200" dirty="0">
                        <a:solidFill>
                          <a:srgbClr val="0070C0"/>
                        </a:solidFill>
                        <a:effectLs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592563">
                <a:tc>
                  <a:txBody>
                    <a:bodyPr/>
                    <a:lstStyle/>
                    <a:p>
                      <a:pPr marL="285750" indent="-285750">
                        <a:buFont typeface="Wingdings" panose="05000000000000000000" pitchFamily="2" charset="2"/>
                        <a:buChar char="Ø"/>
                      </a:pPr>
                      <a:endParaRPr lang="en-US" sz="2000" b="1" i="0" u="none" strike="noStrike" kern="1200" noProof="0">
                        <a:solidFill>
                          <a:srgbClr val="0070C0"/>
                        </a:solidFill>
                        <a:effectLst/>
                        <a:latin typeface="Century Gothic"/>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r>
                        <a:rPr lang="en-US" sz="1400" b="1" i="1" dirty="0"/>
                        <a:t> </a:t>
                      </a:r>
                      <a:r>
                        <a:rPr lang="en-US" sz="1400" b="1" i="1" dirty="0">
                          <a:solidFill>
                            <a:srgbClr val="FF0000"/>
                          </a:solidFill>
                        </a:rPr>
                        <a:t>* Scheduled for Program Review and 2-year CE Review</a:t>
                      </a:r>
                      <a:endParaRPr lang="en-US" sz="1200" i="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444679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773935" y="1434662"/>
            <a:ext cx="9966959" cy="5249917"/>
          </a:xfrm>
        </p:spPr>
        <p:txBody>
          <a:bodyPr>
            <a:normAutofit/>
          </a:bodyPr>
          <a:lstStyle/>
          <a:p>
            <a:pPr marL="0" lvl="0" indent="0">
              <a:lnSpc>
                <a:spcPct val="150000"/>
              </a:lnSpc>
              <a:spcBef>
                <a:spcPts val="0"/>
              </a:spcBef>
              <a:buNone/>
            </a:pPr>
            <a:r>
              <a:rPr lang="en-US" sz="2800" b="1" i="1"/>
              <a:t>NOTE:</a:t>
            </a:r>
            <a:r>
              <a:rPr lang="en-US" sz="600">
                <a:solidFill>
                  <a:schemeClr val="tx1"/>
                </a:solidFill>
              </a:rPr>
              <a:t>   </a:t>
            </a:r>
            <a:r>
              <a:rPr lang="en-US" sz="2800" i="1"/>
              <a:t>Dissenting opinions should be included when consensus is not reached among program faculty and/or between program faculty and the division dean. A report should be added to the program review as an appendix.  This report should clearly state the areas of dissension and reason for dissenting opinion.</a:t>
            </a:r>
            <a:endParaRPr lang="en-US" sz="2800"/>
          </a:p>
        </p:txBody>
      </p:sp>
    </p:spTree>
    <p:extLst>
      <p:ext uri="{BB962C8B-B14F-4D97-AF65-F5344CB8AC3E}">
        <p14:creationId xmlns:p14="http://schemas.microsoft.com/office/powerpoint/2010/main" val="3369121269"/>
      </p:ext>
    </p:extLst>
  </p:cSld>
  <p:clrMapOvr>
    <a:masterClrMapping/>
  </p:clrMapOvr>
  <p:transition spd="med">
    <p:pull/>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773935" y="1434662"/>
            <a:ext cx="9966959" cy="5249917"/>
          </a:xfrm>
        </p:spPr>
        <p:txBody>
          <a:bodyPr>
            <a:normAutofit/>
          </a:bodyPr>
          <a:lstStyle/>
          <a:p>
            <a:pPr marL="0" lvl="0" indent="0">
              <a:spcBef>
                <a:spcPts val="0"/>
              </a:spcBef>
              <a:buNone/>
            </a:pPr>
            <a:r>
              <a:rPr lang="en-US" sz="3500" b="1" i="1">
                <a:solidFill>
                  <a:schemeClr val="accent1"/>
                </a:solidFill>
              </a:rPr>
              <a:t>2-Year CE Review – Supplemental Questions</a:t>
            </a:r>
            <a:endParaRPr lang="en-US" sz="600"/>
          </a:p>
          <a:p>
            <a:pPr marL="457200" lvl="0" indent="-457200">
              <a:spcBef>
                <a:spcPts val="0"/>
              </a:spcBef>
              <a:buFont typeface="Wingdings" panose="05000000000000000000" pitchFamily="2" charset="2"/>
              <a:buChar char="q"/>
            </a:pPr>
            <a:endParaRPr lang="en-US" sz="900"/>
          </a:p>
          <a:p>
            <a:pPr marL="0" indent="0">
              <a:buNone/>
            </a:pPr>
            <a:r>
              <a:rPr lang="en-US" sz="2000"/>
              <a:t>Use labor market data, advisory committee input, institutional data, and the provided CE 2-year Program Review data to respond to the following questions:</a:t>
            </a:r>
          </a:p>
          <a:p>
            <a:pPr marL="0" indent="0">
              <a:spcBef>
                <a:spcPts val="0"/>
              </a:spcBef>
              <a:buNone/>
            </a:pPr>
            <a:endParaRPr lang="en-US" sz="1200"/>
          </a:p>
          <a:p>
            <a:pPr marL="457200" lvl="0" indent="-457200">
              <a:buFont typeface="+mj-lt"/>
              <a:buAutoNum type="arabicPeriod"/>
            </a:pPr>
            <a:r>
              <a:rPr lang="en-US" sz="2400"/>
              <a:t>How strong is the occupational demand for the program?  As you analyze demand over the past 5 years and projected demand for next 5 years, address state and local needs for the program.</a:t>
            </a:r>
          </a:p>
          <a:p>
            <a:pPr marL="228600" indent="-228600">
              <a:lnSpc>
                <a:spcPct val="120000"/>
              </a:lnSpc>
              <a:spcBef>
                <a:spcPts val="0"/>
              </a:spcBef>
              <a:buFont typeface="+mj-lt"/>
              <a:buAutoNum type="arabicPeriod"/>
            </a:pPr>
            <a:endParaRPr lang="en-US" sz="1050"/>
          </a:p>
          <a:p>
            <a:pPr marL="457200" lvl="0" indent="-457200">
              <a:buFont typeface="+mj-lt"/>
              <a:buAutoNum type="arabicPeriod"/>
            </a:pPr>
            <a:r>
              <a:rPr lang="en-US" sz="2400"/>
              <a:t>How does the program address needs that are not met by similar programs in the region?</a:t>
            </a:r>
          </a:p>
          <a:p>
            <a:pPr marL="0" indent="0">
              <a:lnSpc>
                <a:spcPct val="120000"/>
              </a:lnSpc>
              <a:spcBef>
                <a:spcPts val="0"/>
              </a:spcBef>
              <a:buNone/>
            </a:pPr>
            <a:endParaRPr lang="en-US"/>
          </a:p>
          <a:p>
            <a:pPr marL="0" lvl="1" indent="0">
              <a:buNone/>
            </a:pPr>
            <a:endParaRPr lang="en-US" sz="1800"/>
          </a:p>
        </p:txBody>
      </p:sp>
    </p:spTree>
    <p:extLst>
      <p:ext uri="{BB962C8B-B14F-4D97-AF65-F5344CB8AC3E}">
        <p14:creationId xmlns:p14="http://schemas.microsoft.com/office/powerpoint/2010/main" val="32778654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3" y="592579"/>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773933" y="1532569"/>
            <a:ext cx="9966959" cy="5435790"/>
          </a:xfrm>
        </p:spPr>
        <p:txBody>
          <a:bodyPr>
            <a:normAutofit/>
          </a:bodyPr>
          <a:lstStyle/>
          <a:p>
            <a:pPr marL="0" lvl="0" indent="0">
              <a:spcBef>
                <a:spcPts val="0"/>
              </a:spcBef>
              <a:buNone/>
            </a:pPr>
            <a:r>
              <a:rPr lang="en-US" sz="2800" b="1" i="1">
                <a:solidFill>
                  <a:schemeClr val="accent1"/>
                </a:solidFill>
              </a:rPr>
              <a:t>2-Year CE Review – Supplemental Questions (cont’d)</a:t>
            </a:r>
            <a:endParaRPr lang="en-US" sz="400"/>
          </a:p>
          <a:p>
            <a:pPr marL="457200" lvl="0" indent="-457200">
              <a:spcBef>
                <a:spcPts val="0"/>
              </a:spcBef>
              <a:buFont typeface="Wingdings" panose="05000000000000000000" pitchFamily="2" charset="2"/>
              <a:buChar char="q"/>
            </a:pPr>
            <a:endParaRPr lang="en-US" sz="900"/>
          </a:p>
          <a:p>
            <a:pPr marL="457200" lvl="0" indent="-457200">
              <a:buFont typeface="+mj-lt"/>
              <a:buAutoNum type="arabicPeriod" startAt="3"/>
            </a:pPr>
            <a:r>
              <a:rPr lang="en-US" sz="2400"/>
              <a:t>What are the completion, success, and employment rates for the students?  Discuss any factors that may impact completion, success, and employment rates.  If applicable, what is the program doing to improve these rates?   </a:t>
            </a:r>
          </a:p>
          <a:p>
            <a:pPr>
              <a:spcBef>
                <a:spcPts val="0"/>
              </a:spcBef>
              <a:buFont typeface="+mj-lt"/>
              <a:buAutoNum type="arabicPeriod" startAt="3"/>
            </a:pPr>
            <a:endParaRPr lang="en-US"/>
          </a:p>
          <a:p>
            <a:pPr marL="457200" lvl="0" indent="-457200">
              <a:buFont typeface="+mj-lt"/>
              <a:buAutoNum type="arabicPeriod" startAt="3"/>
            </a:pPr>
            <a:r>
              <a:rPr lang="en-US" sz="2400"/>
              <a:t>If there is a licensure exam for students to work in their field of study, please list the exam and the pass rate.  If there are multiple licensure exams in the program, include them all.  Discuss any factors that may impact licensure exam pass rates.  If applicable, what is the program doing to improve these rates?   </a:t>
            </a:r>
          </a:p>
        </p:txBody>
      </p:sp>
    </p:spTree>
    <p:extLst>
      <p:ext uri="{BB962C8B-B14F-4D97-AF65-F5344CB8AC3E}">
        <p14:creationId xmlns:p14="http://schemas.microsoft.com/office/powerpoint/2010/main" val="4115396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4" y="513751"/>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773935" y="1264555"/>
            <a:ext cx="9966959" cy="5435790"/>
          </a:xfrm>
        </p:spPr>
        <p:txBody>
          <a:bodyPr>
            <a:normAutofit/>
          </a:bodyPr>
          <a:lstStyle/>
          <a:p>
            <a:pPr marL="0" lvl="0" indent="0">
              <a:spcBef>
                <a:spcPts val="0"/>
              </a:spcBef>
              <a:buNone/>
            </a:pPr>
            <a:r>
              <a:rPr lang="en-US" sz="2800" b="1" i="1">
                <a:solidFill>
                  <a:schemeClr val="accent1"/>
                </a:solidFill>
              </a:rPr>
              <a:t>2-Year CE Review – Supplemental Questions (cont’d)</a:t>
            </a:r>
            <a:endParaRPr lang="en-US" sz="400"/>
          </a:p>
          <a:p>
            <a:pPr marL="457200" lvl="0" indent="-457200">
              <a:spcBef>
                <a:spcPts val="0"/>
              </a:spcBef>
              <a:buFont typeface="Wingdings" panose="05000000000000000000" pitchFamily="2" charset="2"/>
              <a:buChar char="q"/>
            </a:pPr>
            <a:endParaRPr lang="en-US" sz="900"/>
          </a:p>
          <a:p>
            <a:pPr marL="457200" indent="-457200">
              <a:buFont typeface="+mj-lt"/>
              <a:buAutoNum type="arabicPeriod" startAt="5"/>
            </a:pPr>
            <a:r>
              <a:rPr lang="en-US" sz="2400"/>
              <a:t>Are the students satisfied with their preparation for employment? Are the employers in the field satisfied with the level of preparation of program graduates?  Use data from student surveys, employer surveys, and other sources of employment feedback to justify your response.</a:t>
            </a:r>
          </a:p>
          <a:p>
            <a:pPr marL="457200" indent="-457200">
              <a:spcBef>
                <a:spcPts val="0"/>
              </a:spcBef>
              <a:buFont typeface="+mj-lt"/>
              <a:buAutoNum type="arabicPeriod" startAt="5"/>
            </a:pPr>
            <a:endParaRPr lang="en-US" sz="1200"/>
          </a:p>
          <a:p>
            <a:pPr marL="457200" lvl="0" indent="-457200">
              <a:buFont typeface="+mj-lt"/>
              <a:buAutoNum type="arabicPeriod" startAt="5"/>
            </a:pPr>
            <a:r>
              <a:rPr lang="en-US" sz="2400"/>
              <a:t>Is the advisory committee satisfied with the level of preparation of program graduates?  How has advisory committee input been used in the past two years to ensure employer needs are met by the program?  Describe any advisory committee recommendations that the program is either unable to implement or is in the process of implementing.</a:t>
            </a:r>
          </a:p>
          <a:p>
            <a:pPr marL="457200" indent="-457200">
              <a:buFont typeface="+mj-lt"/>
              <a:buAutoNum type="arabicPeriod" startAt="5"/>
            </a:pPr>
            <a:endParaRPr lang="en-US" sz="2400"/>
          </a:p>
        </p:txBody>
      </p:sp>
    </p:spTree>
    <p:extLst>
      <p:ext uri="{BB962C8B-B14F-4D97-AF65-F5344CB8AC3E}">
        <p14:creationId xmlns:p14="http://schemas.microsoft.com/office/powerpoint/2010/main" val="24801809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4" y="513751"/>
            <a:ext cx="9966959" cy="1280890"/>
          </a:xfrm>
        </p:spPr>
        <p:txBody>
          <a:bodyPr>
            <a:normAutofit/>
          </a:bodyPr>
          <a:lstStyle/>
          <a:p>
            <a:r>
              <a:rPr lang="en-US" b="1" dirty="0"/>
              <a:t>2024-2025 Program Review Template</a:t>
            </a:r>
          </a:p>
        </p:txBody>
      </p:sp>
      <p:sp>
        <p:nvSpPr>
          <p:cNvPr id="3" name="Content Placeholder 2"/>
          <p:cNvSpPr>
            <a:spLocks noGrp="1"/>
          </p:cNvSpPr>
          <p:nvPr>
            <p:ph idx="1"/>
          </p:nvPr>
        </p:nvSpPr>
        <p:spPr>
          <a:xfrm>
            <a:off x="1773935" y="1264555"/>
            <a:ext cx="9966959" cy="5435790"/>
          </a:xfrm>
        </p:spPr>
        <p:txBody>
          <a:bodyPr>
            <a:normAutofit/>
          </a:bodyPr>
          <a:lstStyle/>
          <a:p>
            <a:pPr marL="0" lvl="0" indent="0">
              <a:spcBef>
                <a:spcPts val="0"/>
              </a:spcBef>
              <a:buNone/>
            </a:pPr>
            <a:r>
              <a:rPr lang="en-US" sz="2800" b="1" i="1">
                <a:solidFill>
                  <a:schemeClr val="accent1"/>
                </a:solidFill>
              </a:rPr>
              <a:t>2-Year CE Review – Supplemental Questions (cont’d)</a:t>
            </a:r>
            <a:endParaRPr lang="en-US" sz="400"/>
          </a:p>
          <a:p>
            <a:pPr marL="0" indent="0">
              <a:spcBef>
                <a:spcPts val="0"/>
              </a:spcBef>
              <a:buNone/>
            </a:pPr>
            <a:endParaRPr lang="en-US" sz="1100"/>
          </a:p>
          <a:p>
            <a:pPr marL="0" indent="0">
              <a:buNone/>
            </a:pPr>
            <a:r>
              <a:rPr lang="en-US" sz="2400"/>
              <a:t>California Education Code 78016 requires that the review process for CE programs includes the review and comments of a program’s advisory committee.  </a:t>
            </a:r>
            <a:r>
              <a:rPr lang="en-US" sz="2400" b="1"/>
              <a:t>Provide the following information in the 2-year CE review: </a:t>
            </a:r>
            <a:endParaRPr lang="en-US" sz="2400"/>
          </a:p>
          <a:p>
            <a:pPr marL="514350" indent="-457200">
              <a:buFont typeface="+mj-lt"/>
              <a:buAutoNum type="alphaLcPeriod"/>
            </a:pPr>
            <a:r>
              <a:rPr lang="en-US" sz="2400"/>
              <a:t>Advisory committee membership list and credentials</a:t>
            </a:r>
          </a:p>
          <a:p>
            <a:pPr marL="514350" indent="-457200">
              <a:buFont typeface="+mj-lt"/>
              <a:buAutoNum type="alphaLcPeriod"/>
            </a:pPr>
            <a:r>
              <a:rPr lang="en-US" sz="2400"/>
              <a:t>Meeting minutes or other documentation to demonstrate that the CE program review process has met the above Education Code requirement.</a:t>
            </a:r>
          </a:p>
        </p:txBody>
      </p:sp>
    </p:spTree>
    <p:extLst>
      <p:ext uri="{BB962C8B-B14F-4D97-AF65-F5344CB8AC3E}">
        <p14:creationId xmlns:p14="http://schemas.microsoft.com/office/powerpoint/2010/main" val="34885529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97880" y="352367"/>
            <a:ext cx="10628309" cy="1844889"/>
          </a:xfrm>
        </p:spPr>
        <p:txBody>
          <a:bodyPr vert="horz" lIns="91440" tIns="45720" rIns="91440" bIns="45720" numCol="1" rtlCol="0" anchor="t">
            <a:noAutofit/>
          </a:bodyPr>
          <a:lstStyle/>
          <a:p>
            <a:pPr marL="0" indent="0" algn="ctr">
              <a:lnSpc>
                <a:spcPct val="150000"/>
              </a:lnSpc>
              <a:buNone/>
            </a:pPr>
            <a:r>
              <a:rPr lang="en-US" sz="2800"/>
              <a:t>To facilitate preparation of the final review document, a </a:t>
            </a:r>
            <a:r>
              <a:rPr lang="en-US" sz="2800" b="1"/>
              <a:t>fillable Program Review template </a:t>
            </a:r>
            <a:r>
              <a:rPr lang="en-US" sz="2800"/>
              <a:t>is available on our </a:t>
            </a:r>
            <a:r>
              <a:rPr lang="en-US" sz="2800" b="1">
                <a:hlinkClick r:id="rId3"/>
              </a:rPr>
              <a:t>website</a:t>
            </a:r>
            <a:r>
              <a:rPr lang="en-US" sz="2800"/>
              <a:t>!!!</a:t>
            </a:r>
            <a:endParaRPr lang="en-US" sz="1000"/>
          </a:p>
        </p:txBody>
      </p:sp>
      <p:sp>
        <p:nvSpPr>
          <p:cNvPr id="2" name="Rectangle 1"/>
          <p:cNvSpPr/>
          <p:nvPr/>
        </p:nvSpPr>
        <p:spPr>
          <a:xfrm rot="21163046">
            <a:off x="1050500" y="2664726"/>
            <a:ext cx="6096000" cy="655308"/>
          </a:xfrm>
          <a:prstGeom prst="rect">
            <a:avLst/>
          </a:prstGeom>
        </p:spPr>
        <p:txBody>
          <a:bodyPr>
            <a:spAutoFit/>
          </a:bodyPr>
          <a:lstStyle/>
          <a:p>
            <a:pPr>
              <a:lnSpc>
                <a:spcPct val="150000"/>
              </a:lnSpc>
            </a:pPr>
            <a:r>
              <a:rPr lang="en-US" sz="2800" b="1">
                <a:solidFill>
                  <a:srgbClr val="FFC000"/>
                </a:solidFill>
              </a:rPr>
              <a:t>Table of Contents</a:t>
            </a:r>
          </a:p>
        </p:txBody>
      </p:sp>
      <p:sp>
        <p:nvSpPr>
          <p:cNvPr id="6" name="Rectangle 5"/>
          <p:cNvSpPr/>
          <p:nvPr/>
        </p:nvSpPr>
        <p:spPr>
          <a:xfrm rot="199421">
            <a:off x="1121179" y="5040287"/>
            <a:ext cx="7328009" cy="692497"/>
          </a:xfrm>
          <a:prstGeom prst="rect">
            <a:avLst/>
          </a:prstGeom>
        </p:spPr>
        <p:txBody>
          <a:bodyPr wrap="square">
            <a:spAutoFit/>
          </a:bodyPr>
          <a:lstStyle/>
          <a:p>
            <a:pPr>
              <a:lnSpc>
                <a:spcPct val="150000"/>
              </a:lnSpc>
            </a:pPr>
            <a:r>
              <a:rPr lang="en-US" sz="2600" b="1">
                <a:solidFill>
                  <a:srgbClr val="7030A0"/>
                </a:solidFill>
              </a:rPr>
              <a:t>Placeholders for recommended Appendices</a:t>
            </a:r>
          </a:p>
        </p:txBody>
      </p:sp>
      <p:sp>
        <p:nvSpPr>
          <p:cNvPr id="7" name="Rectangle 6"/>
          <p:cNvSpPr/>
          <p:nvPr/>
        </p:nvSpPr>
        <p:spPr>
          <a:xfrm>
            <a:off x="8233557" y="4439065"/>
            <a:ext cx="3344884" cy="655308"/>
          </a:xfrm>
          <a:prstGeom prst="rect">
            <a:avLst/>
          </a:prstGeom>
        </p:spPr>
        <p:txBody>
          <a:bodyPr wrap="square">
            <a:spAutoFit/>
          </a:bodyPr>
          <a:lstStyle/>
          <a:p>
            <a:pPr>
              <a:lnSpc>
                <a:spcPct val="150000"/>
              </a:lnSpc>
            </a:pPr>
            <a:r>
              <a:rPr lang="en-US" sz="2800" b="1">
                <a:solidFill>
                  <a:srgbClr val="0070C0"/>
                </a:solidFill>
              </a:rPr>
              <a:t>Auto-pagination</a:t>
            </a:r>
          </a:p>
        </p:txBody>
      </p:sp>
      <p:sp>
        <p:nvSpPr>
          <p:cNvPr id="8" name="Rectangle 7"/>
          <p:cNvSpPr/>
          <p:nvPr/>
        </p:nvSpPr>
        <p:spPr>
          <a:xfrm rot="467017">
            <a:off x="5324910" y="3028722"/>
            <a:ext cx="6789943" cy="692497"/>
          </a:xfrm>
          <a:prstGeom prst="rect">
            <a:avLst/>
          </a:prstGeom>
        </p:spPr>
        <p:txBody>
          <a:bodyPr wrap="square">
            <a:spAutoFit/>
          </a:bodyPr>
          <a:lstStyle/>
          <a:p>
            <a:pPr>
              <a:lnSpc>
                <a:spcPct val="150000"/>
              </a:lnSpc>
            </a:pPr>
            <a:r>
              <a:rPr lang="en-US" sz="2600" b="1">
                <a:solidFill>
                  <a:srgbClr val="92D050"/>
                </a:solidFill>
              </a:rPr>
              <a:t>All required program review components</a:t>
            </a:r>
          </a:p>
        </p:txBody>
      </p:sp>
      <p:sp>
        <p:nvSpPr>
          <p:cNvPr id="10" name="Rectangle 9"/>
          <p:cNvSpPr/>
          <p:nvPr/>
        </p:nvSpPr>
        <p:spPr>
          <a:xfrm>
            <a:off x="4071605" y="3703542"/>
            <a:ext cx="6096000" cy="735779"/>
          </a:xfrm>
          <a:prstGeom prst="rect">
            <a:avLst/>
          </a:prstGeom>
        </p:spPr>
        <p:txBody>
          <a:bodyPr>
            <a:spAutoFit/>
          </a:bodyPr>
          <a:lstStyle/>
          <a:p>
            <a:pPr>
              <a:lnSpc>
                <a:spcPct val="150000"/>
              </a:lnSpc>
            </a:pPr>
            <a:r>
              <a:rPr lang="en-US" sz="3200" b="1">
                <a:solidFill>
                  <a:srgbClr val="C00000"/>
                </a:solidFill>
              </a:rPr>
              <a:t>Fillable text boxes</a:t>
            </a:r>
          </a:p>
        </p:txBody>
      </p:sp>
    </p:spTree>
    <p:extLst>
      <p:ext uri="{BB962C8B-B14F-4D97-AF65-F5344CB8AC3E}">
        <p14:creationId xmlns:p14="http://schemas.microsoft.com/office/powerpoint/2010/main" val="39540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randombar(horizontal)">
                                      <p:cBhvr>
                                        <p:cTn id="14" dur="5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circle(in)">
                                      <p:cBhvr>
                                        <p:cTn id="19" dur="2000"/>
                                        <p:tgtEl>
                                          <p:spTgt spid="10"/>
                                        </p:tgtEl>
                                      </p:cBhvr>
                                    </p:animEffect>
                                  </p:childTnLst>
                                </p:cTn>
                              </p:par>
                            </p:childTnLst>
                          </p:cTn>
                        </p:par>
                      </p:childTnLst>
                    </p:cTn>
                  </p:par>
                  <p:par>
                    <p:cTn id="20" fill="hold">
                      <p:stCondLst>
                        <p:cond delay="indefinite"/>
                      </p:stCondLst>
                      <p:childTnLst>
                        <p:par>
                          <p:cTn id="21" fill="hold">
                            <p:stCondLst>
                              <p:cond delay="0"/>
                            </p:stCondLst>
                            <p:childTnLst>
                              <p:par>
                                <p:cTn id="22" presetID="53" presetClass="entr" presetSubtype="16"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500" fill="hold"/>
                                        <p:tgtEl>
                                          <p:spTgt spid="6"/>
                                        </p:tgtEl>
                                        <p:attrNameLst>
                                          <p:attrName>ppt_w</p:attrName>
                                        </p:attrNameLst>
                                      </p:cBhvr>
                                      <p:tavLst>
                                        <p:tav tm="0">
                                          <p:val>
                                            <p:fltVal val="0"/>
                                          </p:val>
                                        </p:tav>
                                        <p:tav tm="100000">
                                          <p:val>
                                            <p:strVal val="#ppt_w"/>
                                          </p:val>
                                        </p:tav>
                                      </p:tavLst>
                                    </p:anim>
                                    <p:anim calcmode="lin" valueType="num">
                                      <p:cBhvr>
                                        <p:cTn id="25" dur="500" fill="hold"/>
                                        <p:tgtEl>
                                          <p:spTgt spid="6"/>
                                        </p:tgtEl>
                                        <p:attrNameLst>
                                          <p:attrName>ppt_h</p:attrName>
                                        </p:attrNameLst>
                                      </p:cBhvr>
                                      <p:tavLst>
                                        <p:tav tm="0">
                                          <p:val>
                                            <p:fltVal val="0"/>
                                          </p:val>
                                        </p:tav>
                                        <p:tav tm="100000">
                                          <p:val>
                                            <p:strVal val="#ppt_h"/>
                                          </p:val>
                                        </p:tav>
                                      </p:tavLst>
                                    </p:anim>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45"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2000"/>
                                        <p:tgtEl>
                                          <p:spTgt spid="7"/>
                                        </p:tgtEl>
                                      </p:cBhvr>
                                    </p:animEffect>
                                    <p:anim calcmode="lin" valueType="num">
                                      <p:cBhvr>
                                        <p:cTn id="32" dur="2000" fill="hold"/>
                                        <p:tgtEl>
                                          <p:spTgt spid="7"/>
                                        </p:tgtEl>
                                        <p:attrNameLst>
                                          <p:attrName>ppt_w</p:attrName>
                                        </p:attrNameLst>
                                      </p:cBhvr>
                                      <p:tavLst>
                                        <p:tav tm="0" fmla="#ppt_w*sin(2.5*pi*$)">
                                          <p:val>
                                            <p:fltVal val="0"/>
                                          </p:val>
                                        </p:tav>
                                        <p:tav tm="100000">
                                          <p:val>
                                            <p:fltVal val="1"/>
                                          </p:val>
                                        </p:tav>
                                      </p:tavLst>
                                    </p:anim>
                                    <p:anim calcmode="lin" valueType="num">
                                      <p:cBhvr>
                                        <p:cTn id="33"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1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4387" y="592579"/>
            <a:ext cx="9659848" cy="1280890"/>
          </a:xfrm>
        </p:spPr>
        <p:txBody>
          <a:bodyPr>
            <a:normAutofit/>
          </a:bodyPr>
          <a:lstStyle/>
          <a:p>
            <a:r>
              <a:rPr lang="en-US" sz="4400" b="1" i="1"/>
              <a:t>Why Your Program Review Matters</a:t>
            </a:r>
          </a:p>
        </p:txBody>
      </p:sp>
      <p:sp>
        <p:nvSpPr>
          <p:cNvPr id="3" name="Content Placeholder 2"/>
          <p:cNvSpPr>
            <a:spLocks noGrp="1"/>
          </p:cNvSpPr>
          <p:nvPr>
            <p:ph idx="1"/>
          </p:nvPr>
        </p:nvSpPr>
        <p:spPr>
          <a:xfrm>
            <a:off x="1608084" y="1460937"/>
            <a:ext cx="10294882" cy="5050222"/>
          </a:xfrm>
        </p:spPr>
        <p:txBody>
          <a:bodyPr vert="horz" lIns="91440" tIns="45720" rIns="91440" bIns="45720" rtlCol="0" anchor="t">
            <a:noAutofit/>
          </a:bodyPr>
          <a:lstStyle/>
          <a:p>
            <a:pPr marL="0" indent="0">
              <a:lnSpc>
                <a:spcPct val="170000"/>
              </a:lnSpc>
              <a:spcAft>
                <a:spcPts val="1200"/>
              </a:spcAft>
              <a:buNone/>
            </a:pPr>
            <a:r>
              <a:rPr lang="en-US" sz="1600"/>
              <a:t>Academic program review is an opportunity for faculty to:</a:t>
            </a:r>
          </a:p>
          <a:p>
            <a:pPr lvl="1">
              <a:lnSpc>
                <a:spcPct val="170000"/>
              </a:lnSpc>
              <a:spcBef>
                <a:spcPts val="300"/>
              </a:spcBef>
              <a:spcAft>
                <a:spcPts val="600"/>
              </a:spcAft>
            </a:pPr>
            <a:r>
              <a:rPr lang="en-US" b="1" i="1"/>
              <a:t>reflect on the successes and challenges</a:t>
            </a:r>
            <a:r>
              <a:rPr lang="en-US"/>
              <a:t> of their academic program</a:t>
            </a:r>
          </a:p>
          <a:p>
            <a:pPr lvl="1">
              <a:lnSpc>
                <a:spcPct val="170000"/>
              </a:lnSpc>
              <a:spcBef>
                <a:spcPts val="300"/>
              </a:spcBef>
              <a:spcAft>
                <a:spcPts val="600"/>
              </a:spcAft>
            </a:pPr>
            <a:r>
              <a:rPr lang="en-US" b="1" i="1"/>
              <a:t>develop goals </a:t>
            </a:r>
            <a:r>
              <a:rPr lang="en-US"/>
              <a:t>for the program </a:t>
            </a:r>
          </a:p>
          <a:p>
            <a:pPr lvl="1">
              <a:lnSpc>
                <a:spcPct val="170000"/>
              </a:lnSpc>
              <a:spcBef>
                <a:spcPts val="300"/>
              </a:spcBef>
              <a:spcAft>
                <a:spcPts val="600"/>
              </a:spcAft>
            </a:pPr>
            <a:r>
              <a:rPr lang="en-US" b="1" i="1"/>
              <a:t>consider how they can improve their program</a:t>
            </a:r>
            <a:r>
              <a:rPr lang="en-US"/>
              <a:t> to enhance student learning and success </a:t>
            </a:r>
          </a:p>
          <a:p>
            <a:pPr lvl="1">
              <a:lnSpc>
                <a:spcPct val="170000"/>
              </a:lnSpc>
              <a:spcBef>
                <a:spcPts val="300"/>
              </a:spcBef>
              <a:spcAft>
                <a:spcPts val="600"/>
              </a:spcAft>
            </a:pPr>
            <a:r>
              <a:rPr lang="en-US" b="1">
                <a:ea typeface="+mn-lt"/>
                <a:cs typeface="+mn-lt"/>
              </a:rPr>
              <a:t>provide a vision for the next 4 years </a:t>
            </a:r>
            <a:r>
              <a:rPr lang="en-US">
                <a:ea typeface="+mn-lt"/>
                <a:cs typeface="+mn-lt"/>
              </a:rPr>
              <a:t>that will help in the annual planning for your program</a:t>
            </a:r>
            <a:endParaRPr lang="en-US"/>
          </a:p>
          <a:p>
            <a:pPr marL="0" indent="0">
              <a:lnSpc>
                <a:spcPct val="170000"/>
              </a:lnSpc>
              <a:spcAft>
                <a:spcPts val="1200"/>
              </a:spcAft>
              <a:buNone/>
            </a:pPr>
            <a:r>
              <a:rPr lang="en-US" sz="1600"/>
              <a:t>In addition, program review provides a vital link between student learning in our classroom and the operation of the college through planning and budgeting.  The 4 -year goals in program review and funding requests associated with those goals are considered in the annual planning and budgeting process.</a:t>
            </a:r>
          </a:p>
          <a:p>
            <a:pPr marL="0" indent="0">
              <a:lnSpc>
                <a:spcPct val="160000"/>
              </a:lnSpc>
              <a:spcAft>
                <a:spcPts val="1200"/>
              </a:spcAft>
              <a:buNone/>
            </a:pPr>
            <a:endParaRPr lang="en-US" sz="1600"/>
          </a:p>
          <a:p>
            <a:pPr marL="457200" indent="-457200">
              <a:lnSpc>
                <a:spcPct val="160000"/>
              </a:lnSpc>
              <a:spcAft>
                <a:spcPts val="1200"/>
              </a:spcAft>
              <a:buFont typeface="Wingdings" panose="05000000000000000000" pitchFamily="2" charset="2"/>
              <a:buChar char="v"/>
            </a:pPr>
            <a:endParaRPr lang="en-US" sz="2800"/>
          </a:p>
          <a:p>
            <a:pPr marL="0" indent="0">
              <a:lnSpc>
                <a:spcPct val="160000"/>
              </a:lnSpc>
              <a:spcAft>
                <a:spcPts val="1200"/>
              </a:spcAft>
              <a:buNone/>
            </a:pPr>
            <a:endParaRPr lang="en-US"/>
          </a:p>
        </p:txBody>
      </p:sp>
    </p:spTree>
    <p:extLst>
      <p:ext uri="{BB962C8B-B14F-4D97-AF65-F5344CB8AC3E}">
        <p14:creationId xmlns:p14="http://schemas.microsoft.com/office/powerpoint/2010/main" val="4250345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fade">
                                      <p:cBhvr>
                                        <p:cTn id="29" dur="1000"/>
                                        <p:tgtEl>
                                          <p:spTgt spid="3">
                                            <p:txEl>
                                              <p:pRg st="5" end="5"/>
                                            </p:txEl>
                                          </p:spTgt>
                                        </p:tgtEl>
                                      </p:cBhvr>
                                    </p:animEffect>
                                    <p:anim calcmode="lin" valueType="num">
                                      <p:cBhvr>
                                        <p:cTn id="3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4387" y="592579"/>
            <a:ext cx="9659848" cy="1280890"/>
          </a:xfrm>
        </p:spPr>
        <p:txBody>
          <a:bodyPr>
            <a:normAutofit/>
          </a:bodyPr>
          <a:lstStyle/>
          <a:p>
            <a:r>
              <a:rPr lang="en-US" sz="4400" b="1" i="1"/>
              <a:t>Why Your Program Review Matters</a:t>
            </a:r>
          </a:p>
        </p:txBody>
      </p:sp>
      <p:sp>
        <p:nvSpPr>
          <p:cNvPr id="3" name="Content Placeholder 2"/>
          <p:cNvSpPr>
            <a:spLocks noGrp="1"/>
          </p:cNvSpPr>
          <p:nvPr>
            <p:ph idx="1"/>
          </p:nvPr>
        </p:nvSpPr>
        <p:spPr>
          <a:xfrm>
            <a:off x="1754387" y="1460937"/>
            <a:ext cx="10038220" cy="5050222"/>
          </a:xfrm>
        </p:spPr>
        <p:txBody>
          <a:bodyPr vert="horz" lIns="91440" tIns="45720" rIns="91440" bIns="45720" rtlCol="0" anchor="t">
            <a:normAutofit/>
          </a:bodyPr>
          <a:lstStyle/>
          <a:p>
            <a:pPr marL="0" indent="0">
              <a:lnSpc>
                <a:spcPct val="150000"/>
              </a:lnSpc>
              <a:buNone/>
            </a:pPr>
            <a:r>
              <a:rPr lang="en-US" sz="2400"/>
              <a:t>After considering a variety of quantitative and qualitative data, including SLO assessment results, program review identifies changes to improve student learning and success in the program and its courses.  These changes are sometimes instructional and can be directly implemented by faculty in the classroom without additional cost.   Other times, faculty recommend changes to curriculum or degrees and certificates, which are proposed to the Division and College Curriculum Committees.</a:t>
            </a:r>
          </a:p>
          <a:p>
            <a:pPr marL="0" indent="0">
              <a:lnSpc>
                <a:spcPct val="160000"/>
              </a:lnSpc>
              <a:spcAft>
                <a:spcPts val="1200"/>
              </a:spcAft>
              <a:buNone/>
            </a:pPr>
            <a:endParaRPr lang="en-US" sz="2800"/>
          </a:p>
          <a:p>
            <a:pPr marL="457200" indent="-457200">
              <a:lnSpc>
                <a:spcPct val="160000"/>
              </a:lnSpc>
              <a:spcAft>
                <a:spcPts val="1200"/>
              </a:spcAft>
              <a:buFont typeface="Wingdings" panose="05000000000000000000" pitchFamily="2" charset="2"/>
              <a:buChar char="v"/>
            </a:pPr>
            <a:endParaRPr lang="en-US" sz="2800"/>
          </a:p>
          <a:p>
            <a:pPr marL="0" indent="0">
              <a:lnSpc>
                <a:spcPct val="160000"/>
              </a:lnSpc>
              <a:spcAft>
                <a:spcPts val="1200"/>
              </a:spcAft>
              <a:buNone/>
            </a:pPr>
            <a:endParaRPr lang="en-US"/>
          </a:p>
        </p:txBody>
      </p:sp>
    </p:spTree>
    <p:extLst>
      <p:ext uri="{BB962C8B-B14F-4D97-AF65-F5344CB8AC3E}">
        <p14:creationId xmlns:p14="http://schemas.microsoft.com/office/powerpoint/2010/main" val="820266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4852" y="1493453"/>
            <a:ext cx="8911687" cy="762859"/>
          </a:xfrm>
        </p:spPr>
        <p:txBody>
          <a:bodyPr>
            <a:normAutofit fontScale="90000"/>
          </a:bodyPr>
          <a:lstStyle/>
          <a:p>
            <a:r>
              <a:rPr lang="en-US"/>
              <a:t>Start </a:t>
            </a:r>
            <a:r>
              <a:rPr lang="en-US" b="1">
                <a:solidFill>
                  <a:srgbClr val="00B050"/>
                </a:solidFill>
              </a:rPr>
              <a:t>now</a:t>
            </a:r>
            <a:r>
              <a:rPr lang="en-US">
                <a:solidFill>
                  <a:schemeClr val="tx1"/>
                </a:solidFill>
              </a:rPr>
              <a:t>!!</a:t>
            </a:r>
            <a:br>
              <a:rPr lang="en-US">
                <a:solidFill>
                  <a:schemeClr val="tx1"/>
                </a:solidFill>
              </a:rPr>
            </a:br>
            <a:br>
              <a:rPr lang="en-US">
                <a:solidFill>
                  <a:schemeClr val="tx1"/>
                </a:solidFill>
              </a:rPr>
            </a:br>
            <a:endParaRPr lang="en-US">
              <a:solidFill>
                <a:schemeClr val="tx1"/>
              </a:solidFill>
            </a:endParaRPr>
          </a:p>
        </p:txBody>
      </p:sp>
      <p:sp>
        <p:nvSpPr>
          <p:cNvPr id="3" name="Rectangle 2"/>
          <p:cNvSpPr/>
          <p:nvPr/>
        </p:nvSpPr>
        <p:spPr>
          <a:xfrm>
            <a:off x="1942464" y="595429"/>
            <a:ext cx="8334300" cy="707886"/>
          </a:xfrm>
          <a:prstGeom prst="rect">
            <a:avLst/>
          </a:prstGeom>
        </p:spPr>
        <p:txBody>
          <a:bodyPr wrap="square">
            <a:spAutoFit/>
          </a:bodyPr>
          <a:lstStyle/>
          <a:p>
            <a:r>
              <a:rPr lang="en-US" sz="4000" b="1"/>
              <a:t>Key points and helpful tips …</a:t>
            </a:r>
          </a:p>
        </p:txBody>
      </p:sp>
      <p:sp>
        <p:nvSpPr>
          <p:cNvPr id="8" name="5-Point Star 7"/>
          <p:cNvSpPr/>
          <p:nvPr/>
        </p:nvSpPr>
        <p:spPr>
          <a:xfrm>
            <a:off x="1942464" y="1469703"/>
            <a:ext cx="555076" cy="545911"/>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5-Point Star 9"/>
          <p:cNvSpPr/>
          <p:nvPr/>
        </p:nvSpPr>
        <p:spPr>
          <a:xfrm>
            <a:off x="1942464" y="2427321"/>
            <a:ext cx="555076" cy="545911"/>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5-Point Star 11"/>
          <p:cNvSpPr/>
          <p:nvPr/>
        </p:nvSpPr>
        <p:spPr>
          <a:xfrm>
            <a:off x="1942464" y="3455454"/>
            <a:ext cx="555076" cy="545911"/>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2580668" y="2515608"/>
            <a:ext cx="8533105" cy="584775"/>
          </a:xfrm>
          <a:prstGeom prst="rect">
            <a:avLst/>
          </a:prstGeom>
          <a:noFill/>
        </p:spPr>
        <p:txBody>
          <a:bodyPr wrap="none" rtlCol="0">
            <a:spAutoFit/>
          </a:bodyPr>
          <a:lstStyle/>
          <a:p>
            <a:r>
              <a:rPr lang="en-US" sz="3200">
                <a:solidFill>
                  <a:schemeClr val="tx1">
                    <a:lumMod val="85000"/>
                    <a:lumOff val="15000"/>
                  </a:schemeClr>
                </a:solidFill>
                <a:latin typeface="+mj-lt"/>
                <a:ea typeface="+mj-ea"/>
                <a:cs typeface="+mj-cs"/>
              </a:rPr>
              <a:t>Engage and consult with your colleagues.</a:t>
            </a:r>
          </a:p>
        </p:txBody>
      </p:sp>
      <p:sp>
        <p:nvSpPr>
          <p:cNvPr id="5" name="TextBox 4"/>
          <p:cNvSpPr txBox="1"/>
          <p:nvPr/>
        </p:nvSpPr>
        <p:spPr>
          <a:xfrm>
            <a:off x="2580668" y="3455189"/>
            <a:ext cx="9001496" cy="1446550"/>
          </a:xfrm>
          <a:prstGeom prst="rect">
            <a:avLst/>
          </a:prstGeom>
          <a:noFill/>
        </p:spPr>
        <p:txBody>
          <a:bodyPr wrap="square" rtlCol="0">
            <a:spAutoFit/>
          </a:bodyPr>
          <a:lstStyle/>
          <a:p>
            <a:r>
              <a:rPr lang="en-US" sz="3200">
                <a:solidFill>
                  <a:schemeClr val="tx1">
                    <a:lumMod val="85000"/>
                    <a:lumOff val="15000"/>
                  </a:schemeClr>
                </a:solidFill>
                <a:latin typeface="+mj-lt"/>
                <a:ea typeface="+mj-ea"/>
                <a:cs typeface="+mj-cs"/>
              </a:rPr>
              <a:t>Don’t just copy and paste – </a:t>
            </a:r>
            <a:r>
              <a:rPr lang="en-US" sz="2800" i="1">
                <a:solidFill>
                  <a:schemeClr val="tx1">
                    <a:lumMod val="85000"/>
                    <a:lumOff val="15000"/>
                  </a:schemeClr>
                </a:solidFill>
                <a:latin typeface="+mj-lt"/>
                <a:ea typeface="+mj-ea"/>
                <a:cs typeface="+mj-cs"/>
              </a:rPr>
              <a:t>present your program’s </a:t>
            </a:r>
            <a:r>
              <a:rPr lang="en-US" sz="2800" b="1" i="1">
                <a:solidFill>
                  <a:srgbClr val="7030A0"/>
                </a:solidFill>
                <a:latin typeface="+mj-lt"/>
                <a:ea typeface="+mj-ea"/>
                <a:cs typeface="+mj-cs"/>
              </a:rPr>
              <a:t>current</a:t>
            </a:r>
            <a:r>
              <a:rPr lang="en-US" sz="2800" i="1">
                <a:solidFill>
                  <a:srgbClr val="7030A0"/>
                </a:solidFill>
                <a:latin typeface="+mj-lt"/>
                <a:ea typeface="+mj-ea"/>
                <a:cs typeface="+mj-cs"/>
              </a:rPr>
              <a:t> </a:t>
            </a:r>
            <a:r>
              <a:rPr lang="en-US" sz="2800" i="1">
                <a:solidFill>
                  <a:schemeClr val="tx1">
                    <a:lumMod val="85000"/>
                    <a:lumOff val="15000"/>
                  </a:schemeClr>
                </a:solidFill>
                <a:latin typeface="+mj-lt"/>
                <a:ea typeface="+mj-ea"/>
                <a:cs typeface="+mj-cs"/>
              </a:rPr>
              <a:t>accomplishments, needs, and vision/direction.</a:t>
            </a:r>
          </a:p>
        </p:txBody>
      </p:sp>
      <p:sp>
        <p:nvSpPr>
          <p:cNvPr id="6" name="TextBox 5"/>
          <p:cNvSpPr txBox="1"/>
          <p:nvPr/>
        </p:nvSpPr>
        <p:spPr>
          <a:xfrm>
            <a:off x="2580669" y="5254233"/>
            <a:ext cx="8748392" cy="369332"/>
          </a:xfrm>
          <a:prstGeom prst="rect">
            <a:avLst/>
          </a:prstGeom>
          <a:noFill/>
        </p:spPr>
        <p:txBody>
          <a:bodyPr wrap="square" lIns="91440" tIns="45720" rIns="91440" bIns="45720" rtlCol="0" anchor="t">
            <a:spAutoFit/>
          </a:bodyPr>
          <a:lstStyle/>
          <a:p>
            <a:endParaRPr lang="en-US"/>
          </a:p>
        </p:txBody>
      </p:sp>
    </p:spTree>
    <p:extLst>
      <p:ext uri="{BB962C8B-B14F-4D97-AF65-F5344CB8AC3E}">
        <p14:creationId xmlns:p14="http://schemas.microsoft.com/office/powerpoint/2010/main" val="3730405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barn(inVertical)">
                                      <p:cBhvr>
                                        <p:cTn id="20" dur="500"/>
                                        <p:tgtEl>
                                          <p:spTgt spid="4"/>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par>
                                <p:cTn id="33" presetID="53" presetClass="entr" presetSubtype="16" fill="hold" grpId="0" nodeType="withEffect" nodePh="1">
                                  <p:stCondLst>
                                    <p:cond delay="0"/>
                                  </p:stCondLst>
                                  <p:endCondLst>
                                    <p:cond evt="begin" delay="0">
                                      <p:tn val="33"/>
                                    </p:cond>
                                  </p:endCondLst>
                                  <p:childTnLst>
                                    <p:set>
                                      <p:cBhvr>
                                        <p:cTn id="34" dur="1" fill="hold">
                                          <p:stCondLst>
                                            <p:cond delay="0"/>
                                          </p:stCondLst>
                                        </p:cTn>
                                        <p:tgtEl>
                                          <p:spTgt spid="6"/>
                                        </p:tgtEl>
                                        <p:attrNameLst>
                                          <p:attrName>style.visibility</p:attrName>
                                        </p:attrNameLst>
                                      </p:cBhvr>
                                      <p:to>
                                        <p:strVal val="visible"/>
                                      </p:to>
                                    </p:set>
                                    <p:anim calcmode="lin" valueType="num">
                                      <p:cBhvr>
                                        <p:cTn id="35" dur="500" fill="hold"/>
                                        <p:tgtEl>
                                          <p:spTgt spid="6"/>
                                        </p:tgtEl>
                                        <p:attrNameLst>
                                          <p:attrName>ppt_w</p:attrName>
                                        </p:attrNameLst>
                                      </p:cBhvr>
                                      <p:tavLst>
                                        <p:tav tm="0">
                                          <p:val>
                                            <p:fltVal val="0"/>
                                          </p:val>
                                        </p:tav>
                                        <p:tav tm="100000">
                                          <p:val>
                                            <p:strVal val="#ppt_w"/>
                                          </p:val>
                                        </p:tav>
                                      </p:tavLst>
                                    </p:anim>
                                    <p:anim calcmode="lin" valueType="num">
                                      <p:cBhvr>
                                        <p:cTn id="36" dur="500" fill="hold"/>
                                        <p:tgtEl>
                                          <p:spTgt spid="6"/>
                                        </p:tgtEl>
                                        <p:attrNameLst>
                                          <p:attrName>ppt_h</p:attrName>
                                        </p:attrNameLst>
                                      </p:cBhvr>
                                      <p:tavLst>
                                        <p:tav tm="0">
                                          <p:val>
                                            <p:fltVal val="0"/>
                                          </p:val>
                                        </p:tav>
                                        <p:tav tm="100000">
                                          <p:val>
                                            <p:strVal val="#ppt_h"/>
                                          </p:val>
                                        </p:tav>
                                      </p:tavLst>
                                    </p:anim>
                                    <p:animEffect transition="in" filter="fade">
                                      <p:cBhvr>
                                        <p:cTn id="3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animBg="1"/>
      <p:bldP spid="10" grpId="0" animBg="1"/>
      <p:bldP spid="12" grpId="0" animBg="1"/>
      <p:bldP spid="4" grpId="0"/>
      <p:bldP spid="5" grpId="0"/>
      <p:bldP spid="6"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4387" y="88081"/>
            <a:ext cx="9659848" cy="1280890"/>
          </a:xfrm>
        </p:spPr>
        <p:txBody>
          <a:bodyPr>
            <a:normAutofit/>
          </a:bodyPr>
          <a:lstStyle/>
          <a:p>
            <a:r>
              <a:rPr lang="en-US" sz="4400" b="1" i="1"/>
              <a:t>Contacts and Help</a:t>
            </a:r>
          </a:p>
        </p:txBody>
      </p:sp>
      <p:sp>
        <p:nvSpPr>
          <p:cNvPr id="3" name="Content Placeholder 2"/>
          <p:cNvSpPr>
            <a:spLocks noGrp="1"/>
          </p:cNvSpPr>
          <p:nvPr>
            <p:ph idx="1"/>
          </p:nvPr>
        </p:nvSpPr>
        <p:spPr>
          <a:xfrm>
            <a:off x="1740099" y="887751"/>
            <a:ext cx="10038220" cy="5665079"/>
          </a:xfrm>
        </p:spPr>
        <p:txBody>
          <a:bodyPr vert="horz" lIns="91440" tIns="45720" rIns="91440" bIns="45720" rtlCol="0" anchor="t">
            <a:normAutofit fontScale="25000" lnSpcReduction="20000"/>
          </a:bodyPr>
          <a:lstStyle/>
          <a:p>
            <a:pPr marL="0" indent="0">
              <a:lnSpc>
                <a:spcPct val="120000"/>
              </a:lnSpc>
              <a:spcBef>
                <a:spcPts val="0"/>
              </a:spcBef>
              <a:buNone/>
            </a:pPr>
            <a:r>
              <a:rPr lang="en-US" sz="7200" b="1" dirty="0"/>
              <a:t>Academic Program Review Committee (APRC) </a:t>
            </a:r>
          </a:p>
          <a:p>
            <a:pPr marL="0" indent="0">
              <a:lnSpc>
                <a:spcPct val="120000"/>
              </a:lnSpc>
              <a:spcBef>
                <a:spcPts val="0"/>
              </a:spcBef>
              <a:buNone/>
            </a:pPr>
            <a:r>
              <a:rPr lang="en-US" sz="5600" dirty="0"/>
              <a:t>Kevin Degnan, Co-Chair of APRC, Humanities: x3335 – </a:t>
            </a:r>
            <a:r>
              <a:rPr lang="en-US" sz="5600" u="sng" dirty="0">
                <a:hlinkClick r:id="rId3"/>
              </a:rPr>
              <a:t>kdegnan@elcamino.edu</a:t>
            </a:r>
            <a:endParaRPr lang="en-US" sz="5600" u="sng" dirty="0"/>
          </a:p>
          <a:p>
            <a:pPr marL="0" indent="0">
              <a:lnSpc>
                <a:spcPct val="120000"/>
              </a:lnSpc>
              <a:spcBef>
                <a:spcPts val="0"/>
              </a:spcBef>
              <a:buNone/>
            </a:pPr>
            <a:r>
              <a:rPr lang="en-US" sz="5600" dirty="0"/>
              <a:t>Carolyn Pineda, Co-Chair of APRC, </a:t>
            </a:r>
            <a:r>
              <a:rPr lang="en-US" sz="5600" dirty="0">
                <a:solidFill>
                  <a:schemeClr val="tx1"/>
                </a:solidFill>
              </a:rPr>
              <a:t>Institutional Research &amp; Planning : x6402</a:t>
            </a:r>
            <a:r>
              <a:rPr lang="en-US" sz="5600" dirty="0"/>
              <a:t> – </a:t>
            </a:r>
            <a:r>
              <a:rPr lang="en-US" sz="5600" u="sng" dirty="0">
                <a:hlinkClick r:id="rId4"/>
              </a:rPr>
              <a:t>cpineda@elcamino.edu</a:t>
            </a:r>
            <a:endParaRPr lang="en-US" sz="5600" u="sng" dirty="0"/>
          </a:p>
          <a:p>
            <a:pPr marL="0" lvl="0" indent="0">
              <a:lnSpc>
                <a:spcPct val="120000"/>
              </a:lnSpc>
              <a:spcBef>
                <a:spcPts val="0"/>
              </a:spcBef>
              <a:buNone/>
            </a:pPr>
            <a:endParaRPr lang="en-US" sz="5600" dirty="0"/>
          </a:p>
          <a:p>
            <a:pPr marL="0" indent="0">
              <a:lnSpc>
                <a:spcPct val="120000"/>
              </a:lnSpc>
              <a:spcBef>
                <a:spcPts val="0"/>
              </a:spcBef>
              <a:buNone/>
            </a:pPr>
            <a:r>
              <a:rPr lang="en-US" sz="6400" b="1" dirty="0"/>
              <a:t>Your Dean and colleagues in your program</a:t>
            </a:r>
            <a:endParaRPr lang="en-US" sz="6400" dirty="0"/>
          </a:p>
          <a:p>
            <a:pPr marL="0" indent="0">
              <a:lnSpc>
                <a:spcPct val="120000"/>
              </a:lnSpc>
              <a:spcBef>
                <a:spcPts val="0"/>
              </a:spcBef>
              <a:buNone/>
            </a:pPr>
            <a:r>
              <a:rPr lang="en-US" sz="5600" dirty="0"/>
              <a:t>Your Dean is a very helpful resource in providing additional information and guidance.  Please share all drafts with your Dean. Please work together with colleagues in your program.  Some programs decide to assign portions of the template to different faculty members; other programs have one author who consults with their colleagues and receives feedback on drafts. </a:t>
            </a:r>
          </a:p>
          <a:p>
            <a:pPr marL="0" indent="0">
              <a:lnSpc>
                <a:spcPct val="120000"/>
              </a:lnSpc>
              <a:spcBef>
                <a:spcPts val="0"/>
              </a:spcBef>
              <a:buNone/>
            </a:pPr>
            <a:endParaRPr lang="en-US" sz="5600" dirty="0"/>
          </a:p>
          <a:p>
            <a:pPr marL="0" indent="0">
              <a:lnSpc>
                <a:spcPct val="120000"/>
              </a:lnSpc>
              <a:spcBef>
                <a:spcPts val="0"/>
              </a:spcBef>
              <a:buNone/>
            </a:pPr>
            <a:r>
              <a:rPr lang="en-US" sz="7200" b="1" dirty="0"/>
              <a:t>Institutional Research and Planning (IRP)</a:t>
            </a:r>
          </a:p>
          <a:p>
            <a:pPr marL="0" indent="0">
              <a:lnSpc>
                <a:spcPct val="120000"/>
              </a:lnSpc>
              <a:spcBef>
                <a:spcPts val="0"/>
              </a:spcBef>
              <a:buNone/>
            </a:pPr>
            <a:r>
              <a:rPr lang="en-US" sz="5600" dirty="0"/>
              <a:t>Carolyn Pineda, Research Analyst and IRP rep on the APRC: x6402 - </a:t>
            </a:r>
            <a:r>
              <a:rPr lang="en-US" sz="5600" u="sng" dirty="0">
                <a:hlinkClick r:id="rId4"/>
              </a:rPr>
              <a:t>cpineda@elcamino.edu</a:t>
            </a:r>
            <a:endParaRPr lang="en-US" sz="5600" u="sng" dirty="0"/>
          </a:p>
          <a:p>
            <a:pPr marL="0" lvl="0" indent="0">
              <a:lnSpc>
                <a:spcPct val="120000"/>
              </a:lnSpc>
              <a:spcBef>
                <a:spcPts val="0"/>
              </a:spcBef>
              <a:buNone/>
            </a:pPr>
            <a:r>
              <a:rPr lang="en-US" sz="5600" dirty="0"/>
              <a:t>The IRP website contains a variety of useful reports and a link to a research request form if you would like to request more specific data for your program. </a:t>
            </a:r>
            <a:r>
              <a:rPr lang="en-US" sz="5600" dirty="0">
                <a:hlinkClick r:id="rId5"/>
              </a:rPr>
              <a:t>http://www.elcamino.edu/about/depts/ir/</a:t>
            </a:r>
            <a:r>
              <a:rPr lang="en-US" sz="5600" dirty="0"/>
              <a:t>   </a:t>
            </a:r>
          </a:p>
          <a:p>
            <a:pPr marL="0" lvl="0" indent="0">
              <a:lnSpc>
                <a:spcPct val="120000"/>
              </a:lnSpc>
              <a:spcBef>
                <a:spcPts val="0"/>
              </a:spcBef>
              <a:buNone/>
            </a:pPr>
            <a:endParaRPr lang="en-US" sz="6600" dirty="0"/>
          </a:p>
          <a:p>
            <a:pPr marL="0" indent="0">
              <a:lnSpc>
                <a:spcPct val="120000"/>
              </a:lnSpc>
              <a:spcBef>
                <a:spcPts val="0"/>
              </a:spcBef>
              <a:buNone/>
            </a:pPr>
            <a:r>
              <a:rPr lang="en-US" sz="6400" b="1" dirty="0"/>
              <a:t>Curriculum Representatives on the Division and College Curriculum Committees (DCC and CCC)</a:t>
            </a:r>
          </a:p>
          <a:p>
            <a:pPr marL="0" indent="0">
              <a:lnSpc>
                <a:spcPct val="120000"/>
              </a:lnSpc>
              <a:spcBef>
                <a:spcPts val="0"/>
              </a:spcBef>
              <a:buNone/>
            </a:pPr>
            <a:r>
              <a:rPr lang="en-US" sz="5600" dirty="0"/>
              <a:t>For help with "Curriculum and Outcomes Assessment,” please consult representatives on your DCC (consult your division office for DCC membership) or your division’s representative on the CCC.</a:t>
            </a:r>
          </a:p>
          <a:p>
            <a:pPr marL="0" indent="0">
              <a:lnSpc>
                <a:spcPct val="120000"/>
              </a:lnSpc>
              <a:spcBef>
                <a:spcPts val="0"/>
              </a:spcBef>
              <a:buNone/>
            </a:pPr>
            <a:r>
              <a:rPr lang="en-US" sz="5600" dirty="0"/>
              <a:t> </a:t>
            </a:r>
            <a:r>
              <a:rPr lang="en-US" sz="6000" dirty="0">
                <a:hlinkClick r:id="rId6"/>
              </a:rPr>
              <a:t>https://www.elcamino.edu/academic-senate/college-curriculum-committee/</a:t>
            </a:r>
            <a:endParaRPr lang="en-US" sz="5600" dirty="0"/>
          </a:p>
          <a:p>
            <a:pPr marL="0" lvl="0" indent="0">
              <a:lnSpc>
                <a:spcPct val="120000"/>
              </a:lnSpc>
              <a:spcBef>
                <a:spcPts val="0"/>
              </a:spcBef>
              <a:buNone/>
            </a:pPr>
            <a:endParaRPr lang="en-US" sz="800" dirty="0"/>
          </a:p>
          <a:p>
            <a:pPr marL="0" indent="0">
              <a:lnSpc>
                <a:spcPct val="120000"/>
              </a:lnSpc>
              <a:spcBef>
                <a:spcPts val="0"/>
              </a:spcBef>
              <a:buNone/>
            </a:pPr>
            <a:endParaRPr lang="en-US" sz="6400" b="1" dirty="0"/>
          </a:p>
          <a:p>
            <a:pPr marL="0" indent="0">
              <a:lnSpc>
                <a:spcPct val="120000"/>
              </a:lnSpc>
              <a:spcBef>
                <a:spcPts val="0"/>
              </a:spcBef>
              <a:buNone/>
            </a:pPr>
            <a:r>
              <a:rPr lang="en-US" sz="6400" b="1" dirty="0"/>
              <a:t>Your Division SLO Facilitator</a:t>
            </a:r>
          </a:p>
          <a:p>
            <a:pPr marL="0" indent="0">
              <a:lnSpc>
                <a:spcPct val="120000"/>
              </a:lnSpc>
              <a:spcBef>
                <a:spcPts val="0"/>
              </a:spcBef>
              <a:buNone/>
            </a:pPr>
            <a:r>
              <a:rPr lang="en-US" sz="5600" dirty="0"/>
              <a:t>Your division SLO facilitator can help you with </a:t>
            </a:r>
            <a:r>
              <a:rPr lang="en-US" sz="5600" dirty="0">
                <a:ea typeface="+mn-lt"/>
                <a:cs typeface="+mn-lt"/>
              </a:rPr>
              <a:t>“Program Assessment,”</a:t>
            </a:r>
            <a:r>
              <a:rPr lang="en-US" sz="5600" dirty="0"/>
              <a:t> Part III section 2 of the template. </a:t>
            </a:r>
          </a:p>
          <a:p>
            <a:pPr marL="0" indent="0">
              <a:lnSpc>
                <a:spcPct val="120000"/>
              </a:lnSpc>
              <a:spcBef>
                <a:spcPts val="0"/>
              </a:spcBef>
              <a:buNone/>
            </a:pPr>
            <a:r>
              <a:rPr lang="en-US" sz="5600" dirty="0"/>
              <a:t>Please consult your division office to find out who is your division SLO facilitator.</a:t>
            </a:r>
          </a:p>
        </p:txBody>
      </p:sp>
      <p:pic>
        <p:nvPicPr>
          <p:cNvPr id="4" name="Picture 3"/>
          <p:cNvPicPr>
            <a:picLocks noChangeAspect="1"/>
          </p:cNvPicPr>
          <p:nvPr/>
        </p:nvPicPr>
        <p:blipFill>
          <a:blip r:embed="rId7"/>
          <a:stretch>
            <a:fillRect/>
          </a:stretch>
        </p:blipFill>
        <p:spPr>
          <a:xfrm>
            <a:off x="10600795" y="88081"/>
            <a:ext cx="1396763" cy="1355923"/>
          </a:xfrm>
          <a:prstGeom prst="rect">
            <a:avLst/>
          </a:prstGeom>
        </p:spPr>
      </p:pic>
    </p:spTree>
    <p:extLst>
      <p:ext uri="{BB962C8B-B14F-4D97-AF65-F5344CB8AC3E}">
        <p14:creationId xmlns:p14="http://schemas.microsoft.com/office/powerpoint/2010/main" val="13815886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3665" y="496094"/>
            <a:ext cx="10235247" cy="1280890"/>
          </a:xfrm>
        </p:spPr>
        <p:txBody>
          <a:bodyPr>
            <a:noAutofit/>
          </a:bodyPr>
          <a:lstStyle/>
          <a:p>
            <a:r>
              <a:rPr lang="en-US" sz="3800" dirty="0"/>
              <a:t>2024-2025 List of Programs – </a:t>
            </a:r>
            <a:br>
              <a:rPr lang="en-US" sz="3800" dirty="0"/>
            </a:br>
            <a:r>
              <a:rPr lang="en-US" sz="3800" b="1" i="1" dirty="0"/>
              <a:t>2-Year Career Education (CE) Review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90380247"/>
              </p:ext>
            </p:extLst>
          </p:nvPr>
        </p:nvGraphicFramePr>
        <p:xfrm>
          <a:off x="1473959" y="2236301"/>
          <a:ext cx="10308608" cy="3021467"/>
        </p:xfrm>
        <a:graphic>
          <a:graphicData uri="http://schemas.openxmlformats.org/drawingml/2006/table">
            <a:tbl>
              <a:tblPr firstRow="1" bandRow="1">
                <a:tableStyleId>{2D5ABB26-0587-4C30-8999-92F81FD0307C}</a:tableStyleId>
              </a:tblPr>
              <a:tblGrid>
                <a:gridCol w="5568286">
                  <a:extLst>
                    <a:ext uri="{9D8B030D-6E8A-4147-A177-3AD203B41FA5}">
                      <a16:colId xmlns:a16="http://schemas.microsoft.com/office/drawing/2014/main" val="20000"/>
                    </a:ext>
                  </a:extLst>
                </a:gridCol>
                <a:gridCol w="4740322">
                  <a:extLst>
                    <a:ext uri="{9D8B030D-6E8A-4147-A177-3AD203B41FA5}">
                      <a16:colId xmlns:a16="http://schemas.microsoft.com/office/drawing/2014/main" val="20001"/>
                    </a:ext>
                  </a:extLst>
                </a:gridCol>
              </a:tblGrid>
              <a:tr h="1257300">
                <a:tc>
                  <a:txBody>
                    <a:bodyPr/>
                    <a:lstStyle/>
                    <a:p>
                      <a:pPr marL="0" marR="0" indent="0" algn="l" defTabSz="457200" rtl="0" eaLnBrk="1" fontAlgn="auto" latinLnBrk="0" hangingPunct="1">
                        <a:lnSpc>
                          <a:spcPct val="100000"/>
                        </a:lnSpc>
                        <a:spcBef>
                          <a:spcPts val="0"/>
                        </a:spcBef>
                        <a:spcAft>
                          <a:spcPts val="0"/>
                        </a:spcAft>
                        <a:buClrTx/>
                        <a:buSzTx/>
                        <a:buFont typeface="Wingdings" panose="05000000000000000000" pitchFamily="2" charset="2"/>
                        <a:buNone/>
                        <a:tabLst/>
                        <a:defRPr/>
                      </a:pPr>
                      <a:br>
                        <a:rPr lang="en-US" sz="2000" b="1" kern="1200" dirty="0">
                          <a:solidFill>
                            <a:srgbClr val="0070C0"/>
                          </a:solidFill>
                          <a:effectLst/>
                          <a:latin typeface="+mn-lt"/>
                          <a:ea typeface="+mn-ea"/>
                          <a:cs typeface="+mn-cs"/>
                        </a:rPr>
                      </a:br>
                      <a:endParaRPr lang="en-US" sz="2000" b="1" kern="1200" dirty="0">
                        <a:solidFill>
                          <a:srgbClr val="0070C0"/>
                        </a:solidFill>
                        <a:effectLst/>
                        <a:latin typeface="+mn-lt"/>
                        <a:ea typeface="+mn-ea"/>
                        <a:cs typeface="+mn-cs"/>
                      </a:endParaRPr>
                    </a:p>
                    <a:p>
                      <a:pPr marL="285750" marR="0" lvl="0" indent="-285750"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sz="2000" b="1" i="0" u="none" strike="noStrike" kern="1200" cap="none" spc="0" normalizeH="0" baseline="0" noProof="0" dirty="0">
                          <a:ln>
                            <a:noFill/>
                          </a:ln>
                          <a:solidFill>
                            <a:srgbClr val="0070C0"/>
                          </a:solidFill>
                          <a:effectLst/>
                          <a:uLnTx/>
                          <a:uFillTx/>
                          <a:latin typeface="+mn-lt"/>
                          <a:ea typeface="+mn-ea"/>
                          <a:cs typeface="+mn-cs"/>
                        </a:rPr>
                        <a:t>Automotive Technology</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indent="-342900" algn="l" defTabSz="457200" rtl="0" eaLnBrk="1" latinLnBrk="0" hangingPunct="1">
                        <a:buFont typeface="Wingdings" panose="05000000000000000000" pitchFamily="2" charset="2"/>
                        <a:buChar char="Ø"/>
                      </a:pPr>
                      <a:endParaRPr lang="en-US" sz="2000" b="1" kern="1200" noProof="0" dirty="0">
                        <a:solidFill>
                          <a:srgbClr val="0070C0"/>
                        </a:solidFill>
                        <a:effectLs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762000">
                <a:tc>
                  <a:txBody>
                    <a:bodyPr/>
                    <a:lstStyle/>
                    <a:p>
                      <a:pPr marL="285750" indent="-285750">
                        <a:buFont typeface="Wingdings" panose="05000000000000000000" pitchFamily="2" charset="2"/>
                        <a:buChar char="Ø"/>
                      </a:pPr>
                      <a:r>
                        <a:rPr lang="en-US" sz="2000" b="1" kern="1200" dirty="0">
                          <a:solidFill>
                            <a:srgbClr val="0070C0"/>
                          </a:solidFill>
                          <a:effectLst/>
                          <a:latin typeface="+mn-lt"/>
                          <a:ea typeface="+mn-ea"/>
                          <a:cs typeface="+mn-cs"/>
                        </a:rPr>
                        <a:t>Computer Science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342900" indent="-342900">
                        <a:buFont typeface="Wingdings" panose="05000000000000000000" pitchFamily="2" charset="2"/>
                        <a:buChar char="Ø"/>
                      </a:pPr>
                      <a:endParaRPr lang="en-US" sz="2000" b="1" kern="1200" dirty="0">
                        <a:solidFill>
                          <a:srgbClr val="0070C0"/>
                        </a:solidFill>
                        <a:effectLst/>
                        <a:latin typeface="+mn-lt"/>
                        <a:ea typeface="+mn-ea"/>
                        <a:cs typeface="+mn-cs"/>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002167">
                <a:tc>
                  <a:txBody>
                    <a:bodyPr/>
                    <a:lstStyle/>
                    <a:p>
                      <a:pPr marL="285750" indent="-285750">
                        <a:buFont typeface="Wingdings" panose="05000000000000000000" pitchFamily="2" charset="2"/>
                        <a:buChar char="Ø"/>
                      </a:pPr>
                      <a:r>
                        <a:rPr lang="en-US" sz="2000" b="1" kern="1200" dirty="0">
                          <a:solidFill>
                            <a:srgbClr val="0070C0"/>
                          </a:solidFill>
                          <a:effectLst/>
                          <a:latin typeface="+mn-lt"/>
                          <a:ea typeface="+mn-ea"/>
                          <a:cs typeface="+mn-cs"/>
                        </a:rPr>
                        <a:t>Fashion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buFont typeface="Wingdings" panose="05000000000000000000" pitchFamily="2" charset="2"/>
                        <a:buNone/>
                      </a:pPr>
                      <a:endParaRPr lang="en-US" sz="2000" b="1" i="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2343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5104" y="624110"/>
            <a:ext cx="8911687" cy="1280890"/>
          </a:xfrm>
        </p:spPr>
        <p:txBody>
          <a:bodyPr>
            <a:normAutofit fontScale="90000"/>
          </a:bodyPr>
          <a:lstStyle/>
          <a:p>
            <a:r>
              <a:rPr lang="en-US" sz="4400" b="1" dirty="0"/>
              <a:t>2024-2025 Program Review Process</a:t>
            </a:r>
          </a:p>
        </p:txBody>
      </p:sp>
      <p:sp>
        <p:nvSpPr>
          <p:cNvPr id="3" name="Content Placeholder 2"/>
          <p:cNvSpPr>
            <a:spLocks noGrp="1"/>
          </p:cNvSpPr>
          <p:nvPr>
            <p:ph idx="1"/>
          </p:nvPr>
        </p:nvSpPr>
        <p:spPr>
          <a:xfrm>
            <a:off x="1487606" y="1514900"/>
            <a:ext cx="9949218" cy="3998794"/>
          </a:xfrm>
        </p:spPr>
        <p:txBody>
          <a:bodyPr vert="horz" lIns="91440" tIns="45720" rIns="91440" bIns="45720" rtlCol="0" anchor="t">
            <a:noAutofit/>
          </a:bodyPr>
          <a:lstStyle/>
          <a:p>
            <a:pPr marL="0" indent="0">
              <a:lnSpc>
                <a:spcPct val="150000"/>
              </a:lnSpc>
              <a:spcAft>
                <a:spcPts val="600"/>
              </a:spcAft>
              <a:buNone/>
            </a:pPr>
            <a:r>
              <a:rPr lang="en-US" sz="2500" dirty="0"/>
              <a:t>Programs scheduled for full Program Review and/or 2-Year CE Review for the 2024-2025 academic year will have training available in Spring 2024 and be able to complete their work by the start of Spring 2025, and then meet with the APRC throughout Spring 2025. </a:t>
            </a:r>
          </a:p>
          <a:p>
            <a:pPr marL="0" indent="0">
              <a:lnSpc>
                <a:spcPct val="150000"/>
              </a:lnSpc>
              <a:spcAft>
                <a:spcPts val="600"/>
              </a:spcAft>
              <a:buNone/>
            </a:pPr>
            <a:r>
              <a:rPr lang="en-US" sz="2500" dirty="0"/>
              <a:t>The training is held at the end of the semester before work is to commence on the Program Review documents.</a:t>
            </a:r>
            <a:endParaRPr lang="en-US" dirty="0"/>
          </a:p>
          <a:p>
            <a:pPr marL="0" indent="0">
              <a:buNone/>
            </a:pPr>
            <a:endParaRPr lang="en-US" sz="2500" dirty="0"/>
          </a:p>
        </p:txBody>
      </p:sp>
    </p:spTree>
    <p:extLst>
      <p:ext uri="{BB962C8B-B14F-4D97-AF65-F5344CB8AC3E}">
        <p14:creationId xmlns:p14="http://schemas.microsoft.com/office/powerpoint/2010/main" val="3536139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solidFill>
                  <a:schemeClr val="accent1"/>
                </a:solidFill>
              </a:rPr>
              <a:t>2024-2025 Program Review Process (cont’d)</a:t>
            </a:r>
          </a:p>
        </p:txBody>
      </p:sp>
      <p:sp>
        <p:nvSpPr>
          <p:cNvPr id="3" name="Content Placeholder 2"/>
          <p:cNvSpPr>
            <a:spLocks noGrp="1"/>
          </p:cNvSpPr>
          <p:nvPr>
            <p:ph idx="1"/>
          </p:nvPr>
        </p:nvSpPr>
        <p:spPr>
          <a:xfrm>
            <a:off x="1773936" y="1501957"/>
            <a:ext cx="9730676" cy="4678680"/>
          </a:xfrm>
        </p:spPr>
        <p:txBody>
          <a:bodyPr vert="horz" lIns="91440" tIns="45720" rIns="91440" bIns="45720" rtlCol="0" anchor="t">
            <a:normAutofit/>
          </a:bodyPr>
          <a:lstStyle/>
          <a:p>
            <a:pPr marL="0" indent="0">
              <a:spcBef>
                <a:spcPts val="600"/>
              </a:spcBef>
              <a:spcAft>
                <a:spcPts val="600"/>
              </a:spcAft>
              <a:buNone/>
            </a:pPr>
            <a:r>
              <a:rPr lang="en-US" sz="3200" b="1"/>
              <a:t>May-August</a:t>
            </a:r>
            <a:endParaRPr lang="en-US" sz="4400"/>
          </a:p>
          <a:p>
            <a:pPr marL="457200" indent="-457200"/>
            <a:r>
              <a:rPr lang="en-US" sz="2400"/>
              <a:t>Attend or view the recording of the program review orientation.</a:t>
            </a:r>
            <a:endParaRPr lang="en-US" sz="3600"/>
          </a:p>
          <a:p>
            <a:pPr marL="457200" indent="-55245">
              <a:buNone/>
            </a:pPr>
            <a:endParaRPr lang="en-US" sz="2000" i="1"/>
          </a:p>
          <a:p>
            <a:pPr marL="457200" indent="-457200"/>
            <a:r>
              <a:rPr lang="en-US" sz="2400"/>
              <a:t>Review the program review document from the previous cycle.</a:t>
            </a:r>
          </a:p>
          <a:p>
            <a:pPr marL="0" indent="0">
              <a:buNone/>
            </a:pPr>
            <a:endParaRPr lang="en-US" sz="1200"/>
          </a:p>
          <a:p>
            <a:pPr marL="457200" indent="-457200"/>
            <a:r>
              <a:rPr lang="en-US" sz="2400"/>
              <a:t>Review program data provided by the Office of Institutional Research and Planning (IRP).</a:t>
            </a:r>
          </a:p>
        </p:txBody>
      </p:sp>
    </p:spTree>
    <p:extLst>
      <p:ext uri="{BB962C8B-B14F-4D97-AF65-F5344CB8AC3E}">
        <p14:creationId xmlns:p14="http://schemas.microsoft.com/office/powerpoint/2010/main" val="2139231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1000"/>
                                        <p:tgtEl>
                                          <p:spTgt spid="3">
                                            <p:txEl>
                                              <p:pRg st="5" end="5"/>
                                            </p:txEl>
                                          </p:spTgt>
                                        </p:tgtEl>
                                      </p:cBhvr>
                                    </p:animEffect>
                                    <p:anim calcmode="lin" valueType="num">
                                      <p:cBhvr>
                                        <p:cTn id="2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61" y="624110"/>
            <a:ext cx="9966959" cy="1280890"/>
          </a:xfrm>
        </p:spPr>
        <p:txBody>
          <a:bodyPr>
            <a:normAutofit/>
          </a:bodyPr>
          <a:lstStyle/>
          <a:p>
            <a:r>
              <a:rPr lang="en-US" b="1" dirty="0">
                <a:solidFill>
                  <a:schemeClr val="accent1"/>
                </a:solidFill>
              </a:rPr>
              <a:t>2024-2025 Program Review Process (cont’d)</a:t>
            </a:r>
          </a:p>
        </p:txBody>
      </p:sp>
      <p:sp>
        <p:nvSpPr>
          <p:cNvPr id="3" name="Content Placeholder 2"/>
          <p:cNvSpPr>
            <a:spLocks noGrp="1"/>
          </p:cNvSpPr>
          <p:nvPr>
            <p:ph idx="1"/>
          </p:nvPr>
        </p:nvSpPr>
        <p:spPr>
          <a:xfrm>
            <a:off x="1702686" y="1467038"/>
            <a:ext cx="10006384" cy="5225683"/>
          </a:xfrm>
        </p:spPr>
        <p:txBody>
          <a:bodyPr vert="horz" lIns="91440" tIns="45720" rIns="91440" bIns="45720" rtlCol="0" anchor="t">
            <a:normAutofit fontScale="92500" lnSpcReduction="20000"/>
          </a:bodyPr>
          <a:lstStyle/>
          <a:p>
            <a:pPr marL="0" indent="0">
              <a:spcBef>
                <a:spcPts val="0"/>
              </a:spcBef>
              <a:spcAft>
                <a:spcPts val="600"/>
              </a:spcAft>
              <a:buNone/>
            </a:pPr>
            <a:r>
              <a:rPr lang="en-US" sz="3200" b="1" dirty="0"/>
              <a:t>September-November 2024</a:t>
            </a:r>
            <a:endParaRPr lang="en-US" dirty="0"/>
          </a:p>
          <a:p>
            <a:pPr>
              <a:lnSpc>
                <a:spcPct val="110000"/>
              </a:lnSpc>
            </a:pPr>
            <a:r>
              <a:rPr lang="en-US" sz="2800" dirty="0"/>
              <a:t>Submit additional data requests to Institutional Research &amp; Planning (IRP) by </a:t>
            </a:r>
            <a:r>
              <a:rPr lang="en-US" sz="2800" b="1" i="1" dirty="0"/>
              <a:t>September 30,2024</a:t>
            </a:r>
            <a:r>
              <a:rPr lang="en-US" sz="2800" dirty="0"/>
              <a:t>.</a:t>
            </a:r>
            <a:endParaRPr lang="en-US" sz="4000" dirty="0"/>
          </a:p>
          <a:p>
            <a:pPr lvl="0">
              <a:spcBef>
                <a:spcPts val="0"/>
              </a:spcBef>
            </a:pPr>
            <a:endParaRPr lang="en-US" sz="1300" dirty="0"/>
          </a:p>
          <a:p>
            <a:pPr>
              <a:spcBef>
                <a:spcPts val="0"/>
              </a:spcBef>
            </a:pPr>
            <a:endParaRPr lang="en-US" sz="1300" dirty="0"/>
          </a:p>
          <a:p>
            <a:pPr lvl="0">
              <a:lnSpc>
                <a:spcPct val="110000"/>
              </a:lnSpc>
            </a:pPr>
            <a:r>
              <a:rPr lang="en-US" sz="3000" dirty="0"/>
              <a:t>Prepare a rough draft of the review document, seeking input from program and division colleagues, including:</a:t>
            </a:r>
          </a:p>
          <a:p>
            <a:pPr lvl="1">
              <a:buFont typeface="Wingdings" panose="05000000000000000000" pitchFamily="2" charset="2"/>
              <a:buChar char="Ø"/>
            </a:pPr>
            <a:r>
              <a:rPr lang="en-US" sz="2400" dirty="0"/>
              <a:t>the program faculty</a:t>
            </a:r>
          </a:p>
          <a:p>
            <a:pPr lvl="1">
              <a:buFont typeface="Wingdings" panose="05000000000000000000" pitchFamily="2" charset="2"/>
              <a:buChar char="Ø"/>
            </a:pPr>
            <a:r>
              <a:rPr lang="en-US" sz="2400" dirty="0"/>
              <a:t>the division curriculum committee representative</a:t>
            </a:r>
          </a:p>
          <a:p>
            <a:pPr lvl="1">
              <a:buFont typeface="Wingdings" panose="05000000000000000000" pitchFamily="2" charset="2"/>
              <a:buChar char="Ø"/>
            </a:pPr>
            <a:r>
              <a:rPr lang="en-US" sz="2400" dirty="0"/>
              <a:t>the division SLO facilitator</a:t>
            </a:r>
          </a:p>
          <a:p>
            <a:pPr lvl="1">
              <a:buFont typeface="Wingdings" panose="05000000000000000000" pitchFamily="2" charset="2"/>
              <a:buChar char="Ø"/>
            </a:pPr>
            <a:r>
              <a:rPr lang="en-US" sz="2400" dirty="0"/>
              <a:t>the division Dean and, if applicable, Associate Dean and/or Director</a:t>
            </a:r>
          </a:p>
          <a:p>
            <a:pPr marL="457200" lvl="1" indent="0">
              <a:buNone/>
            </a:pPr>
            <a:endParaRPr lang="en-US" sz="1200" dirty="0"/>
          </a:p>
          <a:p>
            <a:pPr marL="457200" lvl="1" indent="0">
              <a:buNone/>
            </a:pPr>
            <a:endParaRPr lang="en-US" sz="1200" dirty="0"/>
          </a:p>
        </p:txBody>
      </p:sp>
    </p:spTree>
    <p:extLst>
      <p:ext uri="{BB962C8B-B14F-4D97-AF65-F5344CB8AC3E}">
        <p14:creationId xmlns:p14="http://schemas.microsoft.com/office/powerpoint/2010/main" val="3997169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7" dur="500"/>
                                        <p:tgtEl>
                                          <p:spTgt spid="3">
                                            <p:txEl>
                                              <p:pRg st="4" end="4"/>
                                            </p:txEl>
                                          </p:spTgt>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0" dur="500"/>
                                        <p:tgtEl>
                                          <p:spTgt spid="3">
                                            <p:txEl>
                                              <p:pRg st="5" end="5"/>
                                            </p:tx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3" dur="500"/>
                                        <p:tgtEl>
                                          <p:spTgt spid="3">
                                            <p:txEl>
                                              <p:pRg st="6" end="6"/>
                                            </p:txEl>
                                          </p:spTgt>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3">
                                            <p:txEl>
                                              <p:pRg st="7" end="7"/>
                                            </p:txEl>
                                          </p:spTgt>
                                        </p:tgtEl>
                                        <p:attrNameLst>
                                          <p:attrName>style.visibility</p:attrName>
                                        </p:attrNameLst>
                                      </p:cBhvr>
                                      <p:to>
                                        <p:strVal val="visible"/>
                                      </p:to>
                                    </p:set>
                                    <p:animEffect transition="in" filter="randombar(horizontal)">
                                      <p:cBhvr>
                                        <p:cTn id="26" dur="500"/>
                                        <p:tgtEl>
                                          <p:spTgt spid="3">
                                            <p:txEl>
                                              <p:pRg st="7" end="7"/>
                                            </p:txEl>
                                          </p:spTgt>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animEffect transition="in" filter="randombar(horizontal)">
                                      <p:cBhvr>
                                        <p:cTn id="2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3936" y="624110"/>
            <a:ext cx="9966959" cy="1280890"/>
          </a:xfrm>
        </p:spPr>
        <p:txBody>
          <a:bodyPr>
            <a:normAutofit/>
          </a:bodyPr>
          <a:lstStyle/>
          <a:p>
            <a:r>
              <a:rPr lang="en-US" b="1" dirty="0">
                <a:solidFill>
                  <a:schemeClr val="accent1"/>
                </a:solidFill>
              </a:rPr>
              <a:t>2024-2025 Program Review Process (cont’d)</a:t>
            </a:r>
          </a:p>
        </p:txBody>
      </p:sp>
      <p:sp>
        <p:nvSpPr>
          <p:cNvPr id="3" name="Content Placeholder 2"/>
          <p:cNvSpPr>
            <a:spLocks noGrp="1"/>
          </p:cNvSpPr>
          <p:nvPr>
            <p:ph idx="1"/>
          </p:nvPr>
        </p:nvSpPr>
        <p:spPr>
          <a:xfrm>
            <a:off x="1773936" y="1498250"/>
            <a:ext cx="9730676" cy="5044440"/>
          </a:xfrm>
        </p:spPr>
        <p:txBody>
          <a:bodyPr vert="horz" lIns="91440" tIns="45720" rIns="91440" bIns="45720" rtlCol="0" anchor="t">
            <a:normAutofit lnSpcReduction="10000"/>
          </a:bodyPr>
          <a:lstStyle/>
          <a:p>
            <a:pPr marL="0" indent="0">
              <a:spcBef>
                <a:spcPts val="600"/>
              </a:spcBef>
              <a:spcAft>
                <a:spcPts val="600"/>
              </a:spcAft>
              <a:buNone/>
            </a:pPr>
            <a:r>
              <a:rPr lang="en-US" sz="3200" b="1" dirty="0"/>
              <a:t>December 2024 – February 2025</a:t>
            </a:r>
            <a:endParaRPr lang="en-US" sz="4400" dirty="0"/>
          </a:p>
          <a:p>
            <a:r>
              <a:rPr lang="en-US" sz="2800" dirty="0"/>
              <a:t>Submit any additional data requests to IRP by </a:t>
            </a:r>
            <a:r>
              <a:rPr lang="en-US" sz="2800" b="1" i="1" dirty="0"/>
              <a:t>November 1, 2024</a:t>
            </a:r>
            <a:r>
              <a:rPr lang="en-US" sz="2800" dirty="0"/>
              <a:t>.  IRP may not be able to fulfill data requests submitted after this date.</a:t>
            </a:r>
          </a:p>
          <a:p>
            <a:endParaRPr lang="en-US" sz="1200" dirty="0"/>
          </a:p>
          <a:p>
            <a:r>
              <a:rPr lang="en-US" sz="2800" dirty="0"/>
              <a:t>Revise the first draft according to feedback received from division colleagues.</a:t>
            </a:r>
          </a:p>
          <a:p>
            <a:pPr marL="0" indent="0">
              <a:buNone/>
            </a:pPr>
            <a:endParaRPr lang="en-US" sz="1200" dirty="0"/>
          </a:p>
          <a:p>
            <a:r>
              <a:rPr lang="en-US" sz="2800" dirty="0"/>
              <a:t>Present revised draft to program and division colleagues.  Collect verification of review from colleagues.</a:t>
            </a:r>
            <a:r>
              <a:rPr lang="en-US" sz="2800" b="1" dirty="0"/>
              <a:t>  </a:t>
            </a:r>
            <a:endParaRPr lang="en-US" sz="2800" dirty="0"/>
          </a:p>
          <a:p>
            <a:pPr marL="457200" lvl="1" indent="0">
              <a:buNone/>
            </a:pPr>
            <a:endParaRPr lang="en-US" sz="1200" dirty="0"/>
          </a:p>
          <a:p>
            <a:pPr marL="0" lvl="0" indent="0">
              <a:buNone/>
            </a:pPr>
            <a:endParaRPr lang="en-US" sz="2600" dirty="0"/>
          </a:p>
        </p:txBody>
      </p:sp>
    </p:spTree>
    <p:extLst>
      <p:ext uri="{BB962C8B-B14F-4D97-AF65-F5344CB8AC3E}">
        <p14:creationId xmlns:p14="http://schemas.microsoft.com/office/powerpoint/2010/main" val="176299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000"/>
                                        <p:tgtEl>
                                          <p:spTgt spid="3">
                                            <p:txEl>
                                              <p:pRg st="3" end="3"/>
                                            </p:txEl>
                                          </p:spTgt>
                                        </p:tgtEl>
                                      </p:cBhvr>
                                    </p:animEffect>
                                    <p:anim calcmode="lin" valueType="num">
                                      <p:cBhvr>
                                        <p:cTn id="8"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2000"/>
                                        <p:tgtEl>
                                          <p:spTgt spid="3">
                                            <p:txEl>
                                              <p:pRg st="5" end="5"/>
                                            </p:txEl>
                                          </p:spTgt>
                                        </p:tgtEl>
                                      </p:cBhvr>
                                    </p:animEffect>
                                    <p:anim calcmode="lin" valueType="num">
                                      <p:cBhvr>
                                        <p:cTn id="15"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3304" y="624110"/>
            <a:ext cx="9966959" cy="1280890"/>
          </a:xfrm>
        </p:spPr>
        <p:txBody>
          <a:bodyPr>
            <a:normAutofit/>
          </a:bodyPr>
          <a:lstStyle/>
          <a:p>
            <a:r>
              <a:rPr lang="en-US" b="1" dirty="0">
                <a:solidFill>
                  <a:schemeClr val="accent1"/>
                </a:solidFill>
              </a:rPr>
              <a:t>2024-2025 Program Review Process (cont’d)</a:t>
            </a:r>
          </a:p>
        </p:txBody>
      </p:sp>
      <p:sp>
        <p:nvSpPr>
          <p:cNvPr id="3" name="Content Placeholder 2"/>
          <p:cNvSpPr>
            <a:spLocks noGrp="1"/>
          </p:cNvSpPr>
          <p:nvPr>
            <p:ph idx="1"/>
          </p:nvPr>
        </p:nvSpPr>
        <p:spPr>
          <a:xfrm>
            <a:off x="1773936" y="1472464"/>
            <a:ext cx="9730676" cy="5044440"/>
          </a:xfrm>
        </p:spPr>
        <p:txBody>
          <a:bodyPr vert="horz" lIns="91440" tIns="45720" rIns="91440" bIns="45720" rtlCol="0" anchor="t">
            <a:normAutofit/>
          </a:bodyPr>
          <a:lstStyle/>
          <a:p>
            <a:pPr marL="0" indent="0">
              <a:spcBef>
                <a:spcPts val="600"/>
              </a:spcBef>
              <a:spcAft>
                <a:spcPts val="600"/>
              </a:spcAft>
              <a:buNone/>
            </a:pPr>
            <a:r>
              <a:rPr lang="en-US" sz="3200" b="1" dirty="0">
                <a:solidFill>
                  <a:schemeClr val="tx1"/>
                </a:solidFill>
              </a:rPr>
              <a:t>February 21, 2025</a:t>
            </a:r>
            <a:endParaRPr lang="en-US" sz="1900" dirty="0">
              <a:solidFill>
                <a:schemeClr val="tx1"/>
              </a:solidFill>
            </a:endParaRPr>
          </a:p>
          <a:p>
            <a:pPr lvl="0"/>
            <a:r>
              <a:rPr lang="en-US" sz="2400" dirty="0"/>
              <a:t>Designated Faculty Member </a:t>
            </a:r>
            <a:r>
              <a:rPr lang="en-US" sz="2400" b="1" i="1" dirty="0"/>
              <a:t>submits program review document</a:t>
            </a:r>
            <a:r>
              <a:rPr lang="en-US" sz="2400" dirty="0"/>
              <a:t> to the division Dean and Academic Program Review Committee (APRC) co-chairs (</a:t>
            </a:r>
            <a:r>
              <a:rPr lang="en-US" sz="2400" u="sng" dirty="0">
                <a:solidFill>
                  <a:srgbClr val="FFC000"/>
                </a:solidFill>
              </a:rPr>
              <a:t>kdegnan@elcamino.edu</a:t>
            </a:r>
            <a:r>
              <a:rPr lang="en-US" sz="2400" dirty="0"/>
              <a:t> &amp; </a:t>
            </a:r>
            <a:r>
              <a:rPr lang="en-US" sz="2400" u="sng" dirty="0">
                <a:solidFill>
                  <a:srgbClr val="FFC000"/>
                </a:solidFill>
              </a:rPr>
              <a:t>cpineda</a:t>
            </a:r>
            <a:r>
              <a:rPr lang="en-US" sz="2400" u="sng" dirty="0">
                <a:solidFill>
                  <a:srgbClr val="FFC000"/>
                </a:solidFill>
                <a:hlinkClick r:id="rId3"/>
              </a:rPr>
              <a:t>@</a:t>
            </a:r>
            <a:r>
              <a:rPr lang="en-US" sz="2400" u="sng" dirty="0">
                <a:hlinkClick r:id="rId3"/>
              </a:rPr>
              <a:t>elcamino.edu</a:t>
            </a:r>
            <a:r>
              <a:rPr lang="en-US" sz="2400" dirty="0"/>
              <a:t>).</a:t>
            </a:r>
          </a:p>
          <a:p>
            <a:pPr marL="0" lvl="0" indent="0">
              <a:buNone/>
            </a:pPr>
            <a:endParaRPr lang="en-US" sz="2400" dirty="0"/>
          </a:p>
          <a:p>
            <a:pPr lvl="0"/>
            <a:r>
              <a:rPr lang="en-US" sz="2400" dirty="0"/>
              <a:t>Designated Faculty Member </a:t>
            </a:r>
            <a:r>
              <a:rPr lang="en-US" sz="2400" b="1" i="1" dirty="0"/>
              <a:t>submits CE 2-year review document</a:t>
            </a:r>
            <a:r>
              <a:rPr lang="en-US" sz="2400" dirty="0"/>
              <a:t> to the division Dean and Academic Program Review Committee (APRC) co-chairs (</a:t>
            </a:r>
            <a:r>
              <a:rPr lang="en-US" sz="2400" u="sng" dirty="0">
                <a:solidFill>
                  <a:srgbClr val="FFC000"/>
                </a:solidFill>
                <a:ea typeface="+mn-lt"/>
                <a:cs typeface="+mn-lt"/>
              </a:rPr>
              <a:t>kdegnan@elcamino.edu</a:t>
            </a:r>
            <a:r>
              <a:rPr lang="en-US" sz="2400" dirty="0"/>
              <a:t> &amp;</a:t>
            </a:r>
            <a:r>
              <a:rPr lang="en-US" sz="2400" u="sng" dirty="0">
                <a:hlinkClick r:id="rId4"/>
              </a:rPr>
              <a:t>cpineda@elcamino.edu</a:t>
            </a:r>
            <a:r>
              <a:rPr lang="en-US" sz="2400" dirty="0"/>
              <a:t>).</a:t>
            </a:r>
            <a:r>
              <a:rPr lang="en-US" sz="2400" b="1" dirty="0"/>
              <a:t> </a:t>
            </a:r>
            <a:endParaRPr lang="en-US" sz="2400" dirty="0"/>
          </a:p>
          <a:p>
            <a:pPr marL="0" indent="0">
              <a:buNone/>
            </a:pPr>
            <a:endParaRPr lang="en-US" sz="2400" dirty="0"/>
          </a:p>
          <a:p>
            <a:pPr marL="457200" lvl="1" indent="0">
              <a:buNone/>
            </a:pPr>
            <a:endParaRPr lang="en-US" sz="1200" dirty="0"/>
          </a:p>
          <a:p>
            <a:pPr marL="0" lvl="0" indent="0">
              <a:buNone/>
            </a:pPr>
            <a:endParaRPr lang="en-US" sz="2600" dirty="0"/>
          </a:p>
        </p:txBody>
      </p:sp>
    </p:spTree>
    <p:extLst>
      <p:ext uri="{BB962C8B-B14F-4D97-AF65-F5344CB8AC3E}">
        <p14:creationId xmlns:p14="http://schemas.microsoft.com/office/powerpoint/2010/main" val="548725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1_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3.xml><?xml version="1.0" encoding="utf-8"?>
<a:theme xmlns:a="http://schemas.openxmlformats.org/drawingml/2006/main" name="2_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8507C9F9D3DF45AE885BC33AFD620D" ma:contentTypeVersion="10" ma:contentTypeDescription="Create a new document." ma:contentTypeScope="" ma:versionID="270733bd8166868412e13d7dec94eab5">
  <xsd:schema xmlns:xsd="http://www.w3.org/2001/XMLSchema" xmlns:xs="http://www.w3.org/2001/XMLSchema" xmlns:p="http://schemas.microsoft.com/office/2006/metadata/properties" xmlns:ns2="32912203-0a6a-46d3-bbb1-c0493a39a260" xmlns:ns3="288c6efa-98d7-4c88-99fd-b9af344227bc" targetNamespace="http://schemas.microsoft.com/office/2006/metadata/properties" ma:root="true" ma:fieldsID="1879e2548d28de9cdc514785f453aefa" ns2:_="" ns3:_="">
    <xsd:import namespace="32912203-0a6a-46d3-bbb1-c0493a39a260"/>
    <xsd:import namespace="288c6efa-98d7-4c88-99fd-b9af344227b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912203-0a6a-46d3-bbb1-c0493a39a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88c6efa-98d7-4c88-99fd-b9af344227b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69DA4B2-2808-4753-ADE8-2D4966DF0F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912203-0a6a-46d3-bbb1-c0493a39a260"/>
    <ds:schemaRef ds:uri="288c6efa-98d7-4c88-99fd-b9af344227b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73F3444-7763-45F4-8312-B89004035C63}">
  <ds:schemaRefs>
    <ds:schemaRef ds:uri="http://schemas.openxmlformats.org/package/2006/metadata/core-properties"/>
    <ds:schemaRef ds:uri="288c6efa-98d7-4c88-99fd-b9af344227bc"/>
    <ds:schemaRef ds:uri="http://schemas.microsoft.com/office/2006/metadata/properties"/>
    <ds:schemaRef ds:uri="http://purl.org/dc/terms/"/>
    <ds:schemaRef ds:uri="32912203-0a6a-46d3-bbb1-c0493a39a260"/>
    <ds:schemaRef ds:uri="http://www.w3.org/XML/1998/namespace"/>
    <ds:schemaRef ds:uri="http://schemas.microsoft.com/office/2006/documentManagement/types"/>
    <ds:schemaRef ds:uri="http://schemas.microsoft.com/office/infopath/2007/PartnerControls"/>
    <ds:schemaRef ds:uri="http://purl.org/dc/dcmitype/"/>
    <ds:schemaRef ds:uri="http://purl.org/dc/elements/1.1/"/>
  </ds:schemaRefs>
</ds:datastoreItem>
</file>

<file path=customXml/itemProps3.xml><?xml version="1.0" encoding="utf-8"?>
<ds:datastoreItem xmlns:ds="http://schemas.openxmlformats.org/officeDocument/2006/customXml" ds:itemID="{5B331FE9-8287-475C-9D49-63055C2B2B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114</TotalTime>
  <Words>3331</Words>
  <Application>Microsoft Office PowerPoint</Application>
  <PresentationFormat>Widescreen</PresentationFormat>
  <Paragraphs>403</Paragraphs>
  <Slides>39</Slides>
  <Notes>39</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39</vt:i4>
      </vt:variant>
    </vt:vector>
  </HeadingPairs>
  <TitlesOfParts>
    <vt:vector size="49" baseType="lpstr">
      <vt:lpstr>Arial</vt:lpstr>
      <vt:lpstr>Calibri</vt:lpstr>
      <vt:lpstr>Century Gothic</vt:lpstr>
      <vt:lpstr>Times New Roman</vt:lpstr>
      <vt:lpstr>Wingdings</vt:lpstr>
      <vt:lpstr>Wingdings 3</vt:lpstr>
      <vt:lpstr>'Wingdings 3',Sans-Serif</vt:lpstr>
      <vt:lpstr>Wisp</vt:lpstr>
      <vt:lpstr>1_Wisp</vt:lpstr>
      <vt:lpstr>2_Wisp</vt:lpstr>
      <vt:lpstr>2024-2025 Program Review El Camino College</vt:lpstr>
      <vt:lpstr>2024-2025 Program Review Orientation</vt:lpstr>
      <vt:lpstr>2024-2025 List of Programs – Full Program Review           </vt:lpstr>
      <vt:lpstr>2024-2025 List of Programs –  2-Year Career Education (CE) Review</vt:lpstr>
      <vt:lpstr>2024-2025 Program Review Process</vt:lpstr>
      <vt:lpstr>2024-2025 Program Review Process (cont’d)</vt:lpstr>
      <vt:lpstr>2024-2025 Program Review Process (cont’d)</vt:lpstr>
      <vt:lpstr>2024-2025 Program Review Process (cont’d)</vt:lpstr>
      <vt:lpstr>2024-2025 Program Review Process (cont’d)</vt:lpstr>
      <vt:lpstr>2024-2025 Program Review Process (cont’d)</vt:lpstr>
      <vt:lpstr>2024-2025 Program Review Process (cont’d) </vt:lpstr>
      <vt:lpstr>2024-2025 Program Review Template  Some Changes...</vt:lpstr>
      <vt:lpstr>2024-2025 Program Review Template </vt:lpstr>
      <vt:lpstr>2024-2025 Program Review Template </vt:lpstr>
      <vt:lpstr>2024-2025 Program Review Template</vt:lpstr>
      <vt:lpstr>2024-2025 Program Review Template  </vt:lpstr>
      <vt:lpstr>2024-2025 Program Review Template  </vt:lpstr>
      <vt:lpstr>2024-2025 Program Review Template  </vt:lpstr>
      <vt:lpstr>2024-2025 Program Review Template  </vt:lpstr>
      <vt:lpstr>2024-2025 Program Review Template  </vt:lpstr>
      <vt:lpstr>2024-2025 Program Review Template  </vt:lpstr>
      <vt:lpstr>2024-2025 Program Review Template</vt:lpstr>
      <vt:lpstr>2024-2025 Program Review Template</vt:lpstr>
      <vt:lpstr>2024-2025 Program Review Template</vt:lpstr>
      <vt:lpstr>2024-2025 Program Review Template</vt:lpstr>
      <vt:lpstr>2024-2025 Program Review Template</vt:lpstr>
      <vt:lpstr>2024-2025 Program Review Template</vt:lpstr>
      <vt:lpstr>2024-2025 Program Review Template</vt:lpstr>
      <vt:lpstr>2024-2025 Program Review Template</vt:lpstr>
      <vt:lpstr>2024-2025 Program Review Template</vt:lpstr>
      <vt:lpstr>2024-2025 Program Review Template</vt:lpstr>
      <vt:lpstr>2024-2025 Program Review Template</vt:lpstr>
      <vt:lpstr>2024-2025 Program Review Template</vt:lpstr>
      <vt:lpstr>2024-2025 Program Review Template</vt:lpstr>
      <vt:lpstr>PowerPoint Presentation</vt:lpstr>
      <vt:lpstr>Why Your Program Review Matters</vt:lpstr>
      <vt:lpstr>Why Your Program Review Matters</vt:lpstr>
      <vt:lpstr>Start now!!  </vt:lpstr>
      <vt:lpstr>Contacts and Help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Program Review El Camino College</dc:title>
  <dc:creator>Darren</dc:creator>
  <cp:lastModifiedBy>Pineda, Carolyn</cp:lastModifiedBy>
  <cp:revision>15</cp:revision>
  <cp:lastPrinted>2016-02-11T16:23:13Z</cp:lastPrinted>
  <dcterms:created xsi:type="dcterms:W3CDTF">2016-02-11T03:22:25Z</dcterms:created>
  <dcterms:modified xsi:type="dcterms:W3CDTF">2024-05-30T18:03:34Z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0x010100B48507C9F9D3DF45AE885BC33AFD620D</vt:lpwstr>
  </property>
</Properties>
</file>