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306" r:id="rId3"/>
    <p:sldId id="307" r:id="rId4"/>
    <p:sldId id="308" r:id="rId5"/>
    <p:sldId id="327" r:id="rId6"/>
    <p:sldId id="311" r:id="rId7"/>
    <p:sldId id="332" r:id="rId8"/>
    <p:sldId id="333" r:id="rId9"/>
    <p:sldId id="335" r:id="rId10"/>
    <p:sldId id="336" r:id="rId11"/>
    <p:sldId id="331" r:id="rId12"/>
    <p:sldId id="337" r:id="rId13"/>
    <p:sldId id="312" r:id="rId14"/>
    <p:sldId id="313" r:id="rId15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3" autoAdjust="0"/>
    <p:restoredTop sz="94626"/>
  </p:normalViewPr>
  <p:slideViewPr>
    <p:cSldViewPr>
      <p:cViewPr varScale="1">
        <p:scale>
          <a:sx n="84" d="100"/>
          <a:sy n="84" d="100"/>
        </p:scale>
        <p:origin x="70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A065E7-F9E5-4AFF-A390-580C1D238559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B91B9F-A1E3-47A4-8106-D3ED7FD079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9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F64E-D6B3-4BEA-9D34-0ABF73AA5220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7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3692-EAF2-463D-9BFB-A0C78386DF02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9382-F10C-409E-B371-E027D174A819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2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33400" y="971550"/>
            <a:ext cx="80772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33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4C8D-8C6F-4ED5-94E2-B9C9E0AC62DF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7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158-7E29-4BDA-A498-C82E0E984C6A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33400" y="971550"/>
            <a:ext cx="80772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62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B837-9566-4C92-9C4A-F2EF6D9E23CC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3400" y="971550"/>
            <a:ext cx="80772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64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971550"/>
            <a:ext cx="80772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fld id="{BF1C3284-0137-4CF5-B416-4BCDCB4E2D70}" type="datetime1">
              <a:rPr lang="en-US" smtClean="0"/>
              <a:t>6/6/2024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6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847B2-597D-4976-9C68-E6C55548BFF1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3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1BDD-0D6A-4CDC-8862-7212995FA8D2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0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5353-8860-46B1-A47A-D777E9BECD7B}" type="datetime1">
              <a:rPr lang="en-US" smtClean="0"/>
              <a:t>6/6/2024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6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2975"/>
            <a:ext cx="9144000" cy="3901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1250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BEF7-A5C2-4974-ADB1-9FE90311D0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441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2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fld id="{5116BB19-4AB3-413B-87A8-DA96B353F499}" type="datetime1">
              <a:rPr lang="en-US" smtClean="0"/>
              <a:t>6/6/2024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Suppelsa@elcamino.edu" TargetMode="External"/><Relationship Id="rId2" Type="http://schemas.openxmlformats.org/officeDocument/2006/relationships/hyperlink" Target="https://www.elcamino.edu/leadership/administrative-services/budget-leadership-strategies-team.aspx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camino.edu/leadership/administrative-services/budget-leadership-strategies-team.aspx" TargetMode="External"/><Relationship Id="rId2" Type="http://schemas.openxmlformats.org/officeDocument/2006/relationships/hyperlink" Target="mailto:Bsuppelsa@elcamino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camino.edu/leadership/administrative-services/budget-leadership-strategies-team.asp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077200" cy="228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Town Hall Financial Status</a:t>
            </a:r>
            <a:r>
              <a:rPr lang="en-US" sz="5900" b="1" dirty="0"/>
              <a:t>	</a:t>
            </a:r>
            <a:br>
              <a:rPr lang="en-US" sz="2400" dirty="0"/>
            </a:br>
            <a:br>
              <a:rPr lang="en-US" sz="2400" b="1" dirty="0"/>
            </a:br>
            <a:r>
              <a:rPr lang="en-US" sz="2400" b="1" dirty="0"/>
              <a:t>Administrative Services</a:t>
            </a:r>
            <a:br>
              <a:rPr lang="en-US" sz="2400" dirty="0"/>
            </a:br>
            <a:r>
              <a:rPr lang="en-US" sz="2400" dirty="0"/>
              <a:t>June 6, 2024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2800350"/>
            <a:ext cx="75438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400" y="209550"/>
            <a:ext cx="55966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328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68338F-831C-4289-8A42-5BD60860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BE06C6-279B-4B37-9EB8-EFB64CC22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6750"/>
            <a:ext cx="9144000" cy="171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C95ED1-28BD-4D28-BA2F-7FDDB9EE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081AD3-A217-4880-B40B-D30A767D6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65" y="0"/>
            <a:ext cx="791403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21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34ECA1-7C7B-4027-B133-1E1FF611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186666-C75A-4F23-BAB6-32D3D834C796}"/>
              </a:ext>
            </a:extLst>
          </p:cNvPr>
          <p:cNvSpPr txBox="1"/>
          <p:nvPr/>
        </p:nvSpPr>
        <p:spPr>
          <a:xfrm>
            <a:off x="185216" y="20955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 Steps – State and ECC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239AD5-8BAC-4725-9626-B936260825FD}"/>
              </a:ext>
            </a:extLst>
          </p:cNvPr>
          <p:cNvSpPr txBox="1"/>
          <p:nvPr/>
        </p:nvSpPr>
        <p:spPr>
          <a:xfrm>
            <a:off x="533400" y="89535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State –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Legislature and Governor resolve differences in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Governor reviews and acts on the legislative budget proposal and signs the state budget by June 30</a:t>
            </a:r>
            <a:r>
              <a:rPr lang="en-US" baseline="30000" dirty="0"/>
              <a:t>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After June 30</a:t>
            </a:r>
            <a:r>
              <a:rPr lang="en-US" baseline="30000" dirty="0"/>
              <a:t>th</a:t>
            </a:r>
            <a:r>
              <a:rPr lang="en-US" dirty="0"/>
              <a:t>, State issues Trailer Bills language on specifics of Budget 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El Camino College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Continue to develop 2024/2025 Budget with campus wide input via PBC and BLSG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June Board meeting adopt 2024/2025 Preliminary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Refine and update between June and September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Likely Board Budget workshop – willing to hold PBC and or Town Hall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Board of Trustees Adopts Final 2024-25 Budget in September  </a:t>
            </a:r>
          </a:p>
        </p:txBody>
      </p:sp>
    </p:spTree>
    <p:extLst>
      <p:ext uri="{BB962C8B-B14F-4D97-AF65-F5344CB8AC3E}">
        <p14:creationId xmlns:p14="http://schemas.microsoft.com/office/powerpoint/2010/main" val="1922468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FC39D0-DDDC-46DD-80CC-65EF12CC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A0F62DF-53B8-4D31-B32E-D3348FF19645}"/>
              </a:ext>
            </a:extLst>
          </p:cNvPr>
          <p:cNvSpPr txBox="1">
            <a:spLocks/>
          </p:cNvSpPr>
          <p:nvPr/>
        </p:nvSpPr>
        <p:spPr>
          <a:xfrm>
            <a:off x="152400" y="57748"/>
            <a:ext cx="8229600" cy="4726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Next Steps –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CAC520-B32B-427A-B464-919A9593BF29}"/>
              </a:ext>
            </a:extLst>
          </p:cNvPr>
          <p:cNvSpPr txBox="1">
            <a:spLocks/>
          </p:cNvSpPr>
          <p:nvPr/>
        </p:nvSpPr>
        <p:spPr>
          <a:xfrm>
            <a:off x="228600" y="874514"/>
            <a:ext cx="8610600" cy="375463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Viewing of ALL financial spreadsheets for your personal analysis. Please go to ECC web site – Leadership – VP of Administrative Services – </a:t>
            </a:r>
            <a:r>
              <a:rPr lang="en-US" dirty="0">
                <a:hlinkClick r:id="rId2"/>
              </a:rPr>
              <a:t>Budget Leadership Strategies Team | El Camino College | Torrance, CA</a:t>
            </a:r>
            <a:endParaRPr lang="en-US" dirty="0"/>
          </a:p>
          <a:p>
            <a:r>
              <a:rPr lang="en-US" dirty="0"/>
              <a:t>All follow up questions will be addressed in a documented file on the Budget Leadership Strategies Team web page. Please send your questions Bob Suppelsa </a:t>
            </a:r>
            <a:r>
              <a:rPr lang="en-US" dirty="0">
                <a:hlinkClick r:id="rId3"/>
              </a:rPr>
              <a:t>BSuppelsa@elcamino.edu</a:t>
            </a:r>
            <a:r>
              <a:rPr lang="en-US" dirty="0"/>
              <a:t> or provide questions to a PBC member or Budget Leadership Strategies Team member who will forward the question for action</a:t>
            </a:r>
          </a:p>
          <a:p>
            <a:r>
              <a:rPr lang="en-US" dirty="0"/>
              <a:t>We will work together with the participatory governance process and the PBC and Budget Leadership Strategies Team and all constituencies at ECC consistent with the Budget Leadership Strategies Team guidelines</a:t>
            </a:r>
          </a:p>
          <a:p>
            <a:r>
              <a:rPr lang="en-US" dirty="0"/>
              <a:t>Formal 24-25 Budget development process is in process. The numbers seen here are the building blocks for the June preliminary and September final budget documents.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1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FC39D0-DDDC-46DD-80CC-65EF12CC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A0F62DF-53B8-4D31-B32E-D3348FF19645}"/>
              </a:ext>
            </a:extLst>
          </p:cNvPr>
          <p:cNvSpPr txBox="1">
            <a:spLocks/>
          </p:cNvSpPr>
          <p:nvPr/>
        </p:nvSpPr>
        <p:spPr>
          <a:xfrm>
            <a:off x="152400" y="57748"/>
            <a:ext cx="8229600" cy="4726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Chat Questions or Follow up questions from Town Hall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CAC520-B32B-427A-B464-919A9593BF29}"/>
              </a:ext>
            </a:extLst>
          </p:cNvPr>
          <p:cNvSpPr txBox="1">
            <a:spLocks/>
          </p:cNvSpPr>
          <p:nvPr/>
        </p:nvSpPr>
        <p:spPr>
          <a:xfrm>
            <a:off x="228600" y="874514"/>
            <a:ext cx="8610600" cy="375463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questions from the Chat room from this Zoom meeting.</a:t>
            </a:r>
          </a:p>
          <a:p>
            <a:endParaRPr lang="en-US" dirty="0"/>
          </a:p>
          <a:p>
            <a:r>
              <a:rPr lang="en-US" dirty="0"/>
              <a:t>Follow up questions to </a:t>
            </a:r>
            <a:r>
              <a:rPr lang="en-US" dirty="0">
                <a:hlinkClick r:id="rId2"/>
              </a:rPr>
              <a:t>Bsuppelsa@elcamino.edu</a:t>
            </a:r>
            <a:r>
              <a:rPr lang="en-US" dirty="0"/>
              <a:t> or via your representatives to PBC and/or Budget Leadership Strategies Team. Answers will be posted online for everyone to see</a:t>
            </a:r>
          </a:p>
          <a:p>
            <a:endParaRPr lang="en-US" dirty="0"/>
          </a:p>
          <a:p>
            <a:r>
              <a:rPr lang="en-US" dirty="0"/>
              <a:t>Reminder - viewing of ALL financial spreadsheets for your personal analysis. Please go to ECC web site – Leadership – VP of Administrative Services – </a:t>
            </a:r>
            <a:r>
              <a:rPr lang="en-US" dirty="0">
                <a:hlinkClick r:id="rId3"/>
              </a:rPr>
              <a:t>Budget Leadership Strategies Team | El Camino College | Torrance, CA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Thank you for your time and interest on this very important financial topic for El Camino College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2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4337E3-0B4F-4A70-8480-A10F35E6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17C40D7-A98B-41E5-BE39-26EBC1A058F1}"/>
              </a:ext>
            </a:extLst>
          </p:cNvPr>
          <p:cNvSpPr txBox="1">
            <a:spLocks/>
          </p:cNvSpPr>
          <p:nvPr/>
        </p:nvSpPr>
        <p:spPr>
          <a:xfrm>
            <a:off x="228600" y="209550"/>
            <a:ext cx="8229600" cy="2893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Table of Contents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15D2A3-4D9C-4299-865F-44718BA9E833}"/>
              </a:ext>
            </a:extLst>
          </p:cNvPr>
          <p:cNvSpPr txBox="1">
            <a:spLocks/>
          </p:cNvSpPr>
          <p:nvPr/>
        </p:nvSpPr>
        <p:spPr>
          <a:xfrm>
            <a:off x="228600" y="895350"/>
            <a:ext cx="8305800" cy="31242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>
              <a:spcBef>
                <a:spcPts val="400"/>
              </a:spcBef>
            </a:pPr>
            <a:r>
              <a:rPr lang="en-US" sz="2800" dirty="0"/>
              <a:t>As questions arise today please put them in chat – all questions in chat will be answered at the end of Town Hall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Purpose of Today’s Town Hall – </a:t>
            </a:r>
            <a:r>
              <a:rPr lang="en-US" sz="2800" dirty="0">
                <a:solidFill>
                  <a:srgbClr val="00B050"/>
                </a:solidFill>
              </a:rPr>
              <a:t>Continue to </a:t>
            </a:r>
            <a:r>
              <a:rPr lang="en-US" sz="2800" dirty="0"/>
              <a:t>Update and Inform of Current Status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24-25 Budget and future year projections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Current California Budget Information – The May Revise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Financial Spreadsheets and Projections (5 current new pages)</a:t>
            </a:r>
          </a:p>
          <a:p>
            <a:pPr marL="974725" lvl="1">
              <a:spcBef>
                <a:spcPts val="400"/>
              </a:spcBef>
            </a:pPr>
            <a:r>
              <a:rPr lang="en-US" sz="2400" dirty="0">
                <a:solidFill>
                  <a:srgbClr val="FF0000"/>
                </a:solidFill>
              </a:rPr>
              <a:t>All information from past and current meetings are available for your review on web site</a:t>
            </a:r>
          </a:p>
          <a:p>
            <a:pPr marL="974725" lvl="1">
              <a:spcBef>
                <a:spcPts val="400"/>
              </a:spcBef>
            </a:pPr>
            <a:r>
              <a:rPr lang="en-US" sz="2400" dirty="0">
                <a:solidFill>
                  <a:srgbClr val="FF0000"/>
                </a:solidFill>
              </a:rPr>
              <a:t>Chancellor’s Office Student Centered Funding Model – Independent verification of revenue projection(s)</a:t>
            </a:r>
          </a:p>
          <a:p>
            <a:pPr marL="974725" lvl="1">
              <a:spcBef>
                <a:spcPts val="400"/>
              </a:spcBef>
            </a:pPr>
            <a:r>
              <a:rPr lang="en-US" sz="2400" dirty="0">
                <a:solidFill>
                  <a:srgbClr val="FF0000"/>
                </a:solidFill>
              </a:rPr>
              <a:t>Budget Leadership Strategies Team Pricing Thoughts update</a:t>
            </a:r>
          </a:p>
          <a:p>
            <a:pPr marL="974725" lvl="1">
              <a:spcBef>
                <a:spcPts val="400"/>
              </a:spcBef>
            </a:pPr>
            <a:r>
              <a:rPr lang="en-US" sz="2400" dirty="0">
                <a:solidFill>
                  <a:srgbClr val="FF0000"/>
                </a:solidFill>
              </a:rPr>
              <a:t>Multi-Year Projection update</a:t>
            </a:r>
          </a:p>
          <a:p>
            <a:pPr marL="574675">
              <a:spcBef>
                <a:spcPts val="400"/>
              </a:spcBef>
            </a:pPr>
            <a:r>
              <a:rPr lang="en-US" sz="2700" dirty="0"/>
              <a:t>Next Steps – State and El Camino College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Next Steps – how to find information and participate in the solution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Next Steps – Chat Questions</a:t>
            </a:r>
          </a:p>
          <a:p>
            <a:pPr marL="574675">
              <a:spcBef>
                <a:spcPts val="400"/>
              </a:spcBef>
            </a:pPr>
            <a:r>
              <a:rPr lang="en-US" sz="2800" dirty="0"/>
              <a:t>Questions after today’s Town Hall please send via email and answers will be posted online</a:t>
            </a:r>
          </a:p>
          <a:p>
            <a:pPr marL="574675">
              <a:spcBef>
                <a:spcPts val="400"/>
              </a:spcBef>
            </a:pPr>
            <a:endParaRPr lang="en-US" sz="2800" dirty="0"/>
          </a:p>
          <a:p>
            <a:pPr marL="574675">
              <a:spcBef>
                <a:spcPts val="4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02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7C9992-1FA4-42E8-8952-ABC1E7D4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627A0C6-CBF2-447E-A190-F3A5F273A7D7}"/>
              </a:ext>
            </a:extLst>
          </p:cNvPr>
          <p:cNvSpPr txBox="1">
            <a:spLocks/>
          </p:cNvSpPr>
          <p:nvPr/>
        </p:nvSpPr>
        <p:spPr>
          <a:xfrm>
            <a:off x="76200" y="23082"/>
            <a:ext cx="8229600" cy="2131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Purpose of Today’s Town Hall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E91F9E-77B4-48BF-B0D4-1E0DF4472ED9}"/>
              </a:ext>
            </a:extLst>
          </p:cNvPr>
          <p:cNvSpPr txBox="1">
            <a:spLocks/>
          </p:cNvSpPr>
          <p:nvPr/>
        </p:nvSpPr>
        <p:spPr>
          <a:xfrm>
            <a:off x="228600" y="742950"/>
            <a:ext cx="8229600" cy="339447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provide update and inform of current status</a:t>
            </a:r>
          </a:p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accurately inform everyone of the current financial challenges</a:t>
            </a:r>
          </a:p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inform everyone of the participatory governance process to help solve </a:t>
            </a:r>
            <a:r>
              <a:rPr lang="en-US" sz="2600" b="1" u="sng" dirty="0">
                <a:solidFill>
                  <a:srgbClr val="FF0000"/>
                </a:solidFill>
              </a:rPr>
              <a:t>our financial challenges which can be solved</a:t>
            </a:r>
          </a:p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provide everyone with access to the financial models that document our past, current and projected financial situation – will post on website after Town Hall</a:t>
            </a:r>
          </a:p>
          <a:p>
            <a:pPr lvl="1"/>
            <a:r>
              <a:rPr lang="en-US" sz="2400" dirty="0">
                <a:hlinkClick r:id="rId2"/>
              </a:rPr>
              <a:t>Budget Leadership Strategies Team | El Camino College | Torrance, CA</a:t>
            </a:r>
            <a:endParaRPr lang="en-US" sz="2200" dirty="0"/>
          </a:p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provide a follow up process to ask and receive information to ask questions and receive answers or seek additional information</a:t>
            </a:r>
          </a:p>
          <a:p>
            <a:r>
              <a:rPr lang="en-US" sz="2600" dirty="0">
                <a:solidFill>
                  <a:srgbClr val="00B050"/>
                </a:solidFill>
              </a:rPr>
              <a:t>Continue to </a:t>
            </a:r>
            <a:r>
              <a:rPr lang="en-US" sz="2600" dirty="0"/>
              <a:t>seek any suggestions from everyone to help solve our challenges</a:t>
            </a:r>
          </a:p>
          <a:p>
            <a:r>
              <a:rPr lang="en-US" sz="2600" dirty="0">
                <a:solidFill>
                  <a:srgbClr val="00B050"/>
                </a:solidFill>
              </a:rPr>
              <a:t>Continue the </a:t>
            </a:r>
            <a:r>
              <a:rPr lang="en-US" sz="2600" dirty="0"/>
              <a:t>dialogue so everyone realizes </a:t>
            </a:r>
            <a:r>
              <a:rPr lang="en-US" sz="2600" b="1" u="sng" dirty="0">
                <a:solidFill>
                  <a:srgbClr val="FF0000"/>
                </a:solidFill>
              </a:rPr>
              <a:t>we can, will and MUST solve our situation by changing our current and past expenditure patterns</a:t>
            </a:r>
          </a:p>
          <a:p>
            <a:pPr lvl="1"/>
            <a:r>
              <a:rPr lang="en-US" sz="2200" b="1" u="sng" dirty="0">
                <a:solidFill>
                  <a:srgbClr val="FF0000"/>
                </a:solidFill>
              </a:rPr>
              <a:t>We have a plan, we are executing that plan and we have more work to do especially 2025/2026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4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5C8D0B-8657-4582-853D-84C76590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F97CDD-6E4D-4CD2-8C92-FF69B1B7ECBC}"/>
              </a:ext>
            </a:extLst>
          </p:cNvPr>
          <p:cNvSpPr txBox="1">
            <a:spLocks/>
          </p:cNvSpPr>
          <p:nvPr/>
        </p:nvSpPr>
        <p:spPr>
          <a:xfrm>
            <a:off x="-76200" y="133350"/>
            <a:ext cx="8839200" cy="2893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4675">
              <a:spcBef>
                <a:spcPts val="400"/>
              </a:spcBef>
            </a:pPr>
            <a:r>
              <a:rPr lang="en-US" sz="2000" b="1" dirty="0"/>
              <a:t>24-25 Budget and future year projections – few surprises </a:t>
            </a:r>
            <a:r>
              <a:rPr lang="en-US" sz="2000" b="1" i="1" dirty="0">
                <a:solidFill>
                  <a:srgbClr val="00B050"/>
                </a:solidFill>
              </a:rPr>
              <a:t>REMINDER</a:t>
            </a:r>
            <a:r>
              <a:rPr lang="en-US" sz="2000" b="1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82F868-35D8-46E3-9B70-5754A4057946}"/>
              </a:ext>
            </a:extLst>
          </p:cNvPr>
          <p:cNvSpPr txBox="1">
            <a:spLocks/>
          </p:cNvSpPr>
          <p:nvPr/>
        </p:nvSpPr>
        <p:spPr>
          <a:xfrm>
            <a:off x="228600" y="666750"/>
            <a:ext cx="8686800" cy="37338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>
              <a:spcBef>
                <a:spcPts val="400"/>
              </a:spcBef>
            </a:pPr>
            <a:r>
              <a:rPr lang="en-US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WE WOULD BE HERE REGARDLESS OF RECENT OR FUTURE STATE FINANCIAL SHORTFALLS FOR EDUCATION SPENDING</a:t>
            </a:r>
          </a:p>
          <a:p>
            <a:pPr marL="574675">
              <a:spcBef>
                <a:spcPts val="400"/>
              </a:spcBef>
            </a:pPr>
            <a:r>
              <a:rPr lang="en-US" sz="2400" dirty="0">
                <a:cs typeface="Times New Roman" panose="02020603050405020304" pitchFamily="18" charset="0"/>
              </a:rPr>
              <a:t>23-24 Budget adoption established the need to change our historical expenditure and budget patterns</a:t>
            </a:r>
          </a:p>
          <a:p>
            <a:pPr marL="574675">
              <a:spcBef>
                <a:spcPts val="400"/>
              </a:spcBef>
            </a:pPr>
            <a:r>
              <a:rPr lang="en-US" sz="2400" dirty="0">
                <a:cs typeface="Times New Roman" panose="02020603050405020304" pitchFamily="18" charset="0"/>
              </a:rPr>
              <a:t>Multi-year projections with the 23-24 Budget adoption established that we had to change historical budget and expenditure patterns</a:t>
            </a:r>
          </a:p>
          <a:p>
            <a:pPr marL="574675">
              <a:spcBef>
                <a:spcPts val="400"/>
              </a:spcBef>
            </a:pPr>
            <a:r>
              <a:rPr lang="en-US" sz="2400" dirty="0"/>
              <a:t>State revenue shortfalls causes larger budget and expenditure issues than we had and knew of at 2023-2024 Budget adoption</a:t>
            </a:r>
          </a:p>
          <a:p>
            <a:pPr marL="974725" lvl="1">
              <a:spcBef>
                <a:spcPts val="400"/>
              </a:spcBef>
            </a:pPr>
            <a:r>
              <a:rPr lang="en-US" sz="2000" dirty="0"/>
              <a:t>State revenues continue to fall short of projections</a:t>
            </a:r>
          </a:p>
          <a:p>
            <a:pPr marL="974725" lvl="1">
              <a:spcBef>
                <a:spcPts val="400"/>
              </a:spcBef>
            </a:pPr>
            <a:r>
              <a:rPr lang="en-US" sz="2000" dirty="0"/>
              <a:t>One time budget “fixes” not agreed to or fixed at the State level</a:t>
            </a:r>
          </a:p>
          <a:p>
            <a:pPr marL="574675">
              <a:spcBef>
                <a:spcPts val="400"/>
              </a:spcBef>
            </a:pPr>
            <a:endParaRPr lang="en-US" sz="2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ts val="700"/>
              </a:spcBef>
              <a:buFont typeface="Arial" panose="020B0604020202020204" pitchFamily="34" charset="0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487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C14854-79C9-4D58-8BD8-A35E0471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D0F036-B323-4B5B-8C36-A1DABB2744CB}"/>
              </a:ext>
            </a:extLst>
          </p:cNvPr>
          <p:cNvSpPr/>
          <p:nvPr/>
        </p:nvSpPr>
        <p:spPr>
          <a:xfrm>
            <a:off x="25584" y="37683"/>
            <a:ext cx="80516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Current California Budget Information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00DD80-663B-4CF2-A977-F7BAFE33F357}"/>
              </a:ext>
            </a:extLst>
          </p:cNvPr>
          <p:cNvSpPr txBox="1">
            <a:spLocks/>
          </p:cNvSpPr>
          <p:nvPr/>
        </p:nvSpPr>
        <p:spPr>
          <a:xfrm>
            <a:off x="228600" y="590550"/>
            <a:ext cx="8458200" cy="3733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MAY REVISE …</a:t>
            </a:r>
          </a:p>
          <a:p>
            <a:pPr lvl="1"/>
            <a:r>
              <a:rPr lang="en-US" sz="1800" dirty="0"/>
              <a:t>No surprises  and very little change</a:t>
            </a:r>
          </a:p>
          <a:p>
            <a:pPr lvl="1"/>
            <a:r>
              <a:rPr lang="en-US" sz="1800" dirty="0"/>
              <a:t>The recent COLA history is:</a:t>
            </a:r>
          </a:p>
          <a:p>
            <a:pPr lvl="2"/>
            <a:r>
              <a:rPr lang="en-US" sz="1400" dirty="0"/>
              <a:t>Was projected in September 2023 at 3.94%</a:t>
            </a:r>
          </a:p>
          <a:p>
            <a:pPr lvl="2"/>
            <a:r>
              <a:rPr lang="en-US" sz="1400" dirty="0"/>
              <a:t>Was projected in 2024/2025 January budget at 0.76%</a:t>
            </a:r>
          </a:p>
          <a:p>
            <a:pPr lvl="2"/>
            <a:r>
              <a:rPr lang="en-US" sz="1400" dirty="0"/>
              <a:t>May revise projected in May revise at 1.07% which results in a budget increase of approximately $470,393</a:t>
            </a:r>
          </a:p>
          <a:p>
            <a:pPr lvl="1"/>
            <a:r>
              <a:rPr lang="en-US" sz="1800" dirty="0"/>
              <a:t>There is no published deficit factor </a:t>
            </a:r>
            <a:r>
              <a:rPr lang="en-US" sz="1800" dirty="0">
                <a:solidFill>
                  <a:srgbClr val="FF0000"/>
                </a:solidFill>
              </a:rPr>
              <a:t>at this time but remember</a:t>
            </a:r>
          </a:p>
          <a:p>
            <a:pPr lvl="2"/>
            <a:r>
              <a:rPr lang="en-US" sz="1400" dirty="0"/>
              <a:t>The deficit factor possibility is real and regularly occurs in times of financial stress</a:t>
            </a:r>
          </a:p>
          <a:p>
            <a:pPr lvl="2"/>
            <a:r>
              <a:rPr lang="en-US" sz="1400" dirty="0"/>
              <a:t>The deficit factor comes to us as a surprise with no warning when we get our</a:t>
            </a:r>
          </a:p>
          <a:p>
            <a:pPr lvl="2"/>
            <a:r>
              <a:rPr lang="en-US" sz="1400" dirty="0"/>
              <a:t>The 2023/2024 deficit factor was 2.29% and $3,478,764 notified at 1</a:t>
            </a:r>
            <a:r>
              <a:rPr lang="en-US" sz="1400" baseline="30000" dirty="0"/>
              <a:t>st</a:t>
            </a:r>
            <a:r>
              <a:rPr lang="en-US" sz="1400" dirty="0"/>
              <a:t> apportionment payment in July 2023</a:t>
            </a:r>
          </a:p>
          <a:p>
            <a:pPr lvl="2"/>
            <a:r>
              <a:rPr lang="en-US" sz="1400" dirty="0"/>
              <a:t>To be determined in July 2024</a:t>
            </a:r>
          </a:p>
        </p:txBody>
      </p:sp>
    </p:spTree>
    <p:extLst>
      <p:ext uri="{BB962C8B-B14F-4D97-AF65-F5344CB8AC3E}">
        <p14:creationId xmlns:p14="http://schemas.microsoft.com/office/powerpoint/2010/main" val="39203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470DC5-8EB3-49C7-94B1-551F7B42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80CF1B-46C4-4120-9E25-456F75096DA2}"/>
              </a:ext>
            </a:extLst>
          </p:cNvPr>
          <p:cNvSpPr/>
          <p:nvPr/>
        </p:nvSpPr>
        <p:spPr>
          <a:xfrm>
            <a:off x="76200" y="17659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Financial Spreadsheets –available on-line for your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461CF8-C76E-401E-B181-94BA8155E7DC}"/>
              </a:ext>
            </a:extLst>
          </p:cNvPr>
          <p:cNvSpPr txBox="1">
            <a:spLocks/>
          </p:cNvSpPr>
          <p:nvPr/>
        </p:nvSpPr>
        <p:spPr>
          <a:xfrm>
            <a:off x="0" y="498096"/>
            <a:ext cx="8991600" cy="413105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next slides are spreadsheets</a:t>
            </a:r>
          </a:p>
          <a:p>
            <a:r>
              <a:rPr lang="en-US" dirty="0"/>
              <a:t>The numbers are small and difficult to read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All of the spreadsheets, related information, question and answers will be posted on-line and you can review them in detail. Any follow up questions please send an email</a:t>
            </a:r>
          </a:p>
          <a:p>
            <a:r>
              <a:rPr lang="en-US" dirty="0"/>
              <a:t>Please listen for the information and process</a:t>
            </a:r>
          </a:p>
          <a:p>
            <a:pPr lvl="1"/>
            <a:r>
              <a:rPr lang="en-US" dirty="0"/>
              <a:t>Original information plus new decisions will change the projected financial conclusions</a:t>
            </a:r>
          </a:p>
          <a:p>
            <a:pPr lvl="1"/>
            <a:r>
              <a:rPr lang="en-US" dirty="0"/>
              <a:t>Updated Spreadsheets will be posted when new information is available</a:t>
            </a:r>
          </a:p>
          <a:p>
            <a:pPr lvl="1"/>
            <a:r>
              <a:rPr lang="en-US" dirty="0"/>
              <a:t>We will answer any assumption or number questions in the coming days/weeks once you have time to review the spreadsheets in detail</a:t>
            </a:r>
          </a:p>
        </p:txBody>
      </p:sp>
    </p:spTree>
    <p:extLst>
      <p:ext uri="{BB962C8B-B14F-4D97-AF65-F5344CB8AC3E}">
        <p14:creationId xmlns:p14="http://schemas.microsoft.com/office/powerpoint/2010/main" val="129635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7DB085-60ED-4761-BFD9-D1E24BEA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58C5B-BB99-4A3E-9EC3-216BB58F0164}"/>
              </a:ext>
            </a:extLst>
          </p:cNvPr>
          <p:cNvSpPr txBox="1"/>
          <p:nvPr/>
        </p:nvSpPr>
        <p:spPr>
          <a:xfrm>
            <a:off x="152400" y="1333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Chancellors Office SCFF Funding Model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E6EFEB-02ED-4624-8051-090167DD0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18179"/>
              </p:ext>
            </p:extLst>
          </p:nvPr>
        </p:nvGraphicFramePr>
        <p:xfrm>
          <a:off x="6726954" y="467811"/>
          <a:ext cx="1786091" cy="142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491">
                  <a:extLst>
                    <a:ext uri="{9D8B030D-6E8A-4147-A177-3AD203B41FA5}">
                      <a16:colId xmlns:a16="http://schemas.microsoft.com/office/drawing/2014/main" val="27462418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62945427"/>
                    </a:ext>
                  </a:extLst>
                </a:gridCol>
              </a:tblGrid>
              <a:tr h="23676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341215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r>
                        <a:rPr lang="en-US" sz="900" dirty="0"/>
                        <a:t>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29306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r>
                        <a:rPr lang="en-US" sz="900" dirty="0"/>
                        <a:t>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568275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r>
                        <a:rPr lang="en-US" sz="900" dirty="0"/>
                        <a:t>25-26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62638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r>
                        <a:rPr lang="en-US" sz="900" dirty="0"/>
                        <a:t>26-27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343688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r>
                        <a:rPr lang="en-US" sz="900" dirty="0"/>
                        <a:t>27-28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4378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9A1C3A-D951-4037-9B2D-130F4094CEB7}"/>
              </a:ext>
            </a:extLst>
          </p:cNvPr>
          <p:cNvSpPr txBox="1"/>
          <p:nvPr/>
        </p:nvSpPr>
        <p:spPr>
          <a:xfrm>
            <a:off x="6629400" y="127519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COLA Assumptions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D85A93-EE87-4CEB-88D7-DF90A2B22650}"/>
              </a:ext>
            </a:extLst>
          </p:cNvPr>
          <p:cNvSpPr txBox="1"/>
          <p:nvPr/>
        </p:nvSpPr>
        <p:spPr>
          <a:xfrm>
            <a:off x="166862" y="1623565"/>
            <a:ext cx="571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Total Computational Revenue (TCR)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512061-D165-44A1-8EBC-27E83D955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927073"/>
              </p:ext>
            </p:extLst>
          </p:nvPr>
        </p:nvGraphicFramePr>
        <p:xfrm>
          <a:off x="163524" y="1965595"/>
          <a:ext cx="8534400" cy="269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186312848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13106274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2492115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5929486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590916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6437571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233247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02985658"/>
                    </a:ext>
                  </a:extLst>
                </a:gridCol>
              </a:tblGrid>
              <a:tr h="723432">
                <a:tc>
                  <a:txBody>
                    <a:bodyPr/>
                    <a:lstStyle/>
                    <a:p>
                      <a:r>
                        <a:rPr lang="en-US" sz="105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SCFF Calculated Revenue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Prior Year TCR Stability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Minimum Revenue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Max TCR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Prior Year  TCR Stability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Maximum Revenue Commitment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TCR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359916"/>
                  </a:ext>
                </a:extLst>
              </a:tr>
              <a:tr h="261011">
                <a:tc>
                  <a:txBody>
                    <a:bodyPr/>
                    <a:lstStyle/>
                    <a:p>
                      <a:r>
                        <a:rPr lang="en-US" sz="1050" dirty="0"/>
                        <a:t>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$140,214,213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$130,920,099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$135,453,244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$140,214,213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SCFF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289365"/>
                  </a:ext>
                </a:extLst>
              </a:tr>
              <a:tr h="244619">
                <a:tc>
                  <a:txBody>
                    <a:bodyPr/>
                    <a:lstStyle/>
                    <a:p>
                      <a:r>
                        <a:rPr lang="en-US" sz="1050" dirty="0"/>
                        <a:t>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$153,678,939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$151,739,821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$146,587,501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$153,678,939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SCFF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704509"/>
                  </a:ext>
                </a:extLst>
              </a:tr>
              <a:tr h="258879">
                <a:tc>
                  <a:txBody>
                    <a:bodyPr/>
                    <a:lstStyle/>
                    <a:p>
                      <a:r>
                        <a:rPr lang="en-US" sz="1050" dirty="0"/>
                        <a:t>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$150,713,914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$148,155,987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$4,609,390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Prior year TCR Stability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171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050" dirty="0"/>
                        <a:t>25-26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$149,900,967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$155,129,832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5,422,337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Minimum Revenue Commitment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47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dirty="0"/>
                        <a:t>26-27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$154,517,917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$154,517,917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805,387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Minimum Revenue Commitment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579376"/>
                  </a:ext>
                </a:extLst>
              </a:tr>
              <a:tr h="366740">
                <a:tc>
                  <a:txBody>
                    <a:bodyPr/>
                    <a:lstStyle/>
                    <a:p>
                      <a:r>
                        <a:rPr lang="en-US" sz="1050" dirty="0"/>
                        <a:t>27-28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$159,617,008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$159,617,008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$155,323,304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$159,617,008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SCFF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859633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4AEE1945-D1EE-448A-BD4C-48DA5F045681}"/>
              </a:ext>
            </a:extLst>
          </p:cNvPr>
          <p:cNvSpPr/>
          <p:nvPr/>
        </p:nvSpPr>
        <p:spPr>
          <a:xfrm>
            <a:off x="1828800" y="3218399"/>
            <a:ext cx="914400" cy="24324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765FA0E-5AE4-4B2D-941B-A9751F5250EA}"/>
              </a:ext>
            </a:extLst>
          </p:cNvPr>
          <p:cNvSpPr/>
          <p:nvPr/>
        </p:nvSpPr>
        <p:spPr>
          <a:xfrm>
            <a:off x="2909784" y="3461641"/>
            <a:ext cx="914400" cy="24324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5F0FF69-A110-4709-9CBD-D219D81A4045}"/>
              </a:ext>
            </a:extLst>
          </p:cNvPr>
          <p:cNvSpPr/>
          <p:nvPr/>
        </p:nvSpPr>
        <p:spPr>
          <a:xfrm>
            <a:off x="2909784" y="3864086"/>
            <a:ext cx="914400" cy="24324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2F18589-0E39-4342-A297-91A74C9FBF82}"/>
              </a:ext>
            </a:extLst>
          </p:cNvPr>
          <p:cNvSpPr/>
          <p:nvPr/>
        </p:nvSpPr>
        <p:spPr>
          <a:xfrm>
            <a:off x="2895600" y="4324350"/>
            <a:ext cx="914400" cy="24324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EE2B17-2192-4141-852F-257893AA910A}"/>
              </a:ext>
            </a:extLst>
          </p:cNvPr>
          <p:cNvCxnSpPr>
            <a:stCxn id="8" idx="5"/>
            <a:endCxn id="9" idx="2"/>
          </p:cNvCxnSpPr>
          <p:nvPr/>
        </p:nvCxnSpPr>
        <p:spPr>
          <a:xfrm>
            <a:off x="2609289" y="3426019"/>
            <a:ext cx="300495" cy="157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636CCE8-3159-440D-996F-6D1BC189F423}"/>
              </a:ext>
            </a:extLst>
          </p:cNvPr>
          <p:cNvCxnSpPr>
            <a:cxnSpLocks/>
          </p:cNvCxnSpPr>
          <p:nvPr/>
        </p:nvCxnSpPr>
        <p:spPr>
          <a:xfrm>
            <a:off x="3024362" y="3684641"/>
            <a:ext cx="71895" cy="19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033D248-BF3A-40C1-808F-FFCCF94E05F9}"/>
              </a:ext>
            </a:extLst>
          </p:cNvPr>
          <p:cNvCxnSpPr>
            <a:cxnSpLocks/>
          </p:cNvCxnSpPr>
          <p:nvPr/>
        </p:nvCxnSpPr>
        <p:spPr>
          <a:xfrm>
            <a:off x="3096257" y="4103158"/>
            <a:ext cx="71895" cy="19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9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EA6C17-2322-4E4F-92E7-E7DB08AF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9745B8-36BC-428C-AF0A-564F9D988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381" y="0"/>
            <a:ext cx="667923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48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0B6092-65AE-4594-8D01-452CE0CBB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BEF7-A5C2-4974-ADB1-9FE90311D06C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A241C1-3966-4EFE-8990-55B90D8CB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458" y="0"/>
            <a:ext cx="691308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3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8534</TotalTime>
  <Words>1135</Words>
  <Application>Microsoft Office PowerPoint</Application>
  <PresentationFormat>On-screen Show (16:9)</PresentationFormat>
  <Paragraphs>161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Town Hall Financial Status   Administrative Services June 6,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 Camino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Warrier, Shobhana</cp:lastModifiedBy>
  <cp:revision>219</cp:revision>
  <cp:lastPrinted>2024-06-06T19:39:12Z</cp:lastPrinted>
  <dcterms:created xsi:type="dcterms:W3CDTF">2018-02-21T16:13:04Z</dcterms:created>
  <dcterms:modified xsi:type="dcterms:W3CDTF">2024-06-07T00:02:30Z</dcterms:modified>
</cp:coreProperties>
</file>