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8" r:id="rId6"/>
    <p:sldId id="260" r:id="rId7"/>
    <p:sldId id="261" r:id="rId8"/>
    <p:sldId id="262" r:id="rId9"/>
    <p:sldId id="263" r:id="rId10"/>
    <p:sldId id="264" r:id="rId11"/>
    <p:sldId id="271" r:id="rId12"/>
    <p:sldId id="266" r:id="rId13"/>
    <p:sldId id="270" r:id="rId14"/>
    <p:sldId id="274" r:id="rId15"/>
    <p:sldId id="269" r:id="rId16"/>
    <p:sldId id="275"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Source Sans Pro" panose="020B0503030403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FF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autoAdjust="0"/>
    <p:restoredTop sz="94622" autoAdjust="0"/>
  </p:normalViewPr>
  <p:slideViewPr>
    <p:cSldViewPr>
      <p:cViewPr varScale="1">
        <p:scale>
          <a:sx n="73" d="100"/>
          <a:sy n="73"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DA53A-FB47-46DF-83FF-515411A7A262}"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C1CBA-94C4-4F4C-91EE-1FD912A7525F}" type="slidenum">
              <a:rPr lang="en-US" smtClean="0"/>
              <a:t>‹#›</a:t>
            </a:fld>
            <a:endParaRPr lang="en-US"/>
          </a:p>
        </p:txBody>
      </p:sp>
    </p:spTree>
    <p:extLst>
      <p:ext uri="{BB962C8B-B14F-4D97-AF65-F5344CB8AC3E}">
        <p14:creationId xmlns:p14="http://schemas.microsoft.com/office/powerpoint/2010/main" val="406378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Veteran Dependents – this presentation will walk you through how to apply for the education benefit you may be eligible for as a dependent of a veteran. This presentation is updated as we receive policy changes from the VA and the State of CA…however, we encourage you to visit the VA and State of CA Fee Waiver Website for more detailed information – the links are listed here. </a:t>
            </a:r>
          </a:p>
        </p:txBody>
      </p:sp>
      <p:sp>
        <p:nvSpPr>
          <p:cNvPr id="4" name="Slide Number Placeholder 3"/>
          <p:cNvSpPr>
            <a:spLocks noGrp="1"/>
          </p:cNvSpPr>
          <p:nvPr>
            <p:ph type="sldNum" sz="quarter" idx="5"/>
          </p:nvPr>
        </p:nvSpPr>
        <p:spPr/>
        <p:txBody>
          <a:bodyPr/>
          <a:lstStyle/>
          <a:p>
            <a:fld id="{95FC1CBA-94C4-4F4C-91EE-1FD912A7525F}" type="slidenum">
              <a:rPr lang="en-US" smtClean="0"/>
              <a:t>1</a:t>
            </a:fld>
            <a:endParaRPr lang="en-US"/>
          </a:p>
        </p:txBody>
      </p:sp>
    </p:spTree>
    <p:extLst>
      <p:ext uri="{BB962C8B-B14F-4D97-AF65-F5344CB8AC3E}">
        <p14:creationId xmlns:p14="http://schemas.microsoft.com/office/powerpoint/2010/main" val="87354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image of the CA Promise Grant application. The link to access the application is included here. The application is available in English and in Spanish. </a:t>
            </a:r>
          </a:p>
          <a:p>
            <a:r>
              <a:rPr lang="en-US" dirty="0"/>
              <a:t>ALL APPLICANTS MUST APPLY FOR THE CALIFORNIA COLLEGE PROMISE GRANT INCLUDING THOSE APPLYING FOR THE CAL VET FEE WAIVER BENEFITS. </a:t>
            </a:r>
          </a:p>
          <a:p>
            <a:r>
              <a:rPr lang="en-US" dirty="0"/>
              <a:t>THE CA COLLEGE PROMISE GRANT IS FOR ELIGIBEL CA RESIDENTS, the grant permits enrollment fees to be waived…</a:t>
            </a:r>
          </a:p>
          <a:p>
            <a:r>
              <a:rPr lang="en-US" dirty="0"/>
              <a:t>If you do not meet citizenship qualifications but meet the AB540 residency standards, you must complete the California Dream Act application to determine eligibility.</a:t>
            </a:r>
          </a:p>
          <a:p>
            <a:r>
              <a:rPr lang="en-US" dirty="0"/>
              <a:t>CA Promise grants begin in the summer semester of each academic year and must be renewed every year. </a:t>
            </a:r>
          </a:p>
          <a:p>
            <a:endParaRPr lang="en-US" dirty="0"/>
          </a:p>
        </p:txBody>
      </p:sp>
      <p:sp>
        <p:nvSpPr>
          <p:cNvPr id="4" name="Slide Number Placeholder 3"/>
          <p:cNvSpPr>
            <a:spLocks noGrp="1"/>
          </p:cNvSpPr>
          <p:nvPr>
            <p:ph type="sldNum" sz="quarter" idx="5"/>
          </p:nvPr>
        </p:nvSpPr>
        <p:spPr/>
        <p:txBody>
          <a:bodyPr/>
          <a:lstStyle/>
          <a:p>
            <a:fld id="{95FC1CBA-94C4-4F4C-91EE-1FD912A7525F}" type="slidenum">
              <a:rPr lang="en-US" smtClean="0"/>
              <a:t>10</a:t>
            </a:fld>
            <a:endParaRPr lang="en-US"/>
          </a:p>
        </p:txBody>
      </p:sp>
    </p:spTree>
    <p:extLst>
      <p:ext uri="{BB962C8B-B14F-4D97-AF65-F5344CB8AC3E}">
        <p14:creationId xmlns:p14="http://schemas.microsoft.com/office/powerpoint/2010/main" val="3653885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submitted your application to the VSO Office, and your </a:t>
            </a:r>
            <a:r>
              <a:rPr lang="en-US" dirty="0" err="1"/>
              <a:t>elgibility</a:t>
            </a:r>
            <a:r>
              <a:rPr lang="en-US" dirty="0"/>
              <a:t> is verified by CALVET, you receive an Award Letter… Image #1 is the award letter with authorization number only. This is not the approval letter.  This is the letter you must bring to the </a:t>
            </a:r>
            <a:r>
              <a:rPr lang="en-US" dirty="0" err="1"/>
              <a:t>certrifying</a:t>
            </a:r>
            <a:r>
              <a:rPr lang="en-US" dirty="0"/>
              <a:t> official in the Veteran Resource Center at El Camino. The certifying official will need 4 things from you to obtain an approval letter. The need your </a:t>
            </a:r>
            <a:r>
              <a:rPr lang="en-US" dirty="0" err="1"/>
              <a:t>Authorizaion</a:t>
            </a:r>
            <a:r>
              <a:rPr lang="en-US" dirty="0"/>
              <a:t> letter, CA Promise Grant Application, your legal Identification and your Social Security number. The certifying official will upload your </a:t>
            </a:r>
            <a:r>
              <a:rPr lang="en-US" dirty="0" err="1"/>
              <a:t>Authorizaiton</a:t>
            </a:r>
            <a:r>
              <a:rPr lang="en-US" dirty="0"/>
              <a:t> number, and your CA Promise Grant </a:t>
            </a:r>
            <a:r>
              <a:rPr lang="en-US" dirty="0" err="1"/>
              <a:t>Applicaiton</a:t>
            </a:r>
            <a:r>
              <a:rPr lang="en-US" dirty="0"/>
              <a:t> into the CAL VET system.  Once you are approved an Approval letter is generated….Item #2 is an example of the  Approval letter confirming your eligibility for benefits.  You have then completed the CAL VET fee waiver process. </a:t>
            </a:r>
          </a:p>
        </p:txBody>
      </p:sp>
      <p:sp>
        <p:nvSpPr>
          <p:cNvPr id="4" name="Slide Number Placeholder 3"/>
          <p:cNvSpPr>
            <a:spLocks noGrp="1"/>
          </p:cNvSpPr>
          <p:nvPr>
            <p:ph type="sldNum" sz="quarter" idx="5"/>
          </p:nvPr>
        </p:nvSpPr>
        <p:spPr/>
        <p:txBody>
          <a:bodyPr/>
          <a:lstStyle/>
          <a:p>
            <a:fld id="{95FC1CBA-94C4-4F4C-91EE-1FD912A7525F}" type="slidenum">
              <a:rPr lang="en-US" smtClean="0"/>
              <a:t>11</a:t>
            </a:fld>
            <a:endParaRPr lang="en-US"/>
          </a:p>
        </p:txBody>
      </p:sp>
    </p:spTree>
    <p:extLst>
      <p:ext uri="{BB962C8B-B14F-4D97-AF65-F5344CB8AC3E}">
        <p14:creationId xmlns:p14="http://schemas.microsoft.com/office/powerpoint/2010/main" val="78271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Let’s recap the steps to apply for </a:t>
            </a:r>
          </a:p>
        </p:txBody>
      </p:sp>
      <p:sp>
        <p:nvSpPr>
          <p:cNvPr id="4" name="Slide Number Placeholder 3"/>
          <p:cNvSpPr>
            <a:spLocks noGrp="1"/>
          </p:cNvSpPr>
          <p:nvPr>
            <p:ph type="sldNum" sz="quarter" idx="5"/>
          </p:nvPr>
        </p:nvSpPr>
        <p:spPr/>
        <p:txBody>
          <a:bodyPr/>
          <a:lstStyle/>
          <a:p>
            <a:fld id="{95FC1CBA-94C4-4F4C-91EE-1FD912A7525F}" type="slidenum">
              <a:rPr lang="en-US" smtClean="0"/>
              <a:t>12</a:t>
            </a:fld>
            <a:endParaRPr lang="en-US"/>
          </a:p>
        </p:txBody>
      </p:sp>
    </p:spTree>
    <p:extLst>
      <p:ext uri="{BB962C8B-B14F-4D97-AF65-F5344CB8AC3E}">
        <p14:creationId xmlns:p14="http://schemas.microsoft.com/office/powerpoint/2010/main" val="160230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please scan the QR Code to take a really brief survey, we wish you much success in your academic journey and  thank you for choosing El Camino n</a:t>
            </a:r>
          </a:p>
        </p:txBody>
      </p:sp>
      <p:sp>
        <p:nvSpPr>
          <p:cNvPr id="4" name="Slide Number Placeholder 3"/>
          <p:cNvSpPr>
            <a:spLocks noGrp="1"/>
          </p:cNvSpPr>
          <p:nvPr>
            <p:ph type="sldNum" sz="quarter" idx="5"/>
          </p:nvPr>
        </p:nvSpPr>
        <p:spPr/>
        <p:txBody>
          <a:bodyPr/>
          <a:lstStyle/>
          <a:p>
            <a:fld id="{95FC1CBA-94C4-4F4C-91EE-1FD912A7525F}" type="slidenum">
              <a:rPr lang="en-US" smtClean="0"/>
              <a:t>13</a:t>
            </a:fld>
            <a:endParaRPr lang="en-US"/>
          </a:p>
        </p:txBody>
      </p:sp>
    </p:spTree>
    <p:extLst>
      <p:ext uri="{BB962C8B-B14F-4D97-AF65-F5344CB8AC3E}">
        <p14:creationId xmlns:p14="http://schemas.microsoft.com/office/powerpoint/2010/main" val="331954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 Vet fee waiver program is the benefit program for dependents of veterans. It waives mandatory tuition and fees at any OF THE STATE OF CALIFORNIA </a:t>
            </a:r>
            <a:r>
              <a:rPr lang="en-US" dirty="0" err="1"/>
              <a:t>collegeS</a:t>
            </a:r>
            <a:r>
              <a:rPr lang="en-US" dirty="0"/>
              <a:t> or </a:t>
            </a:r>
            <a:r>
              <a:rPr lang="en-US" dirty="0" err="1"/>
              <a:t>universitIES</a:t>
            </a:r>
            <a:r>
              <a:rPr lang="en-US" dirty="0"/>
              <a:t>. It does not cover books, parking or room and board. There are 4 different plans that dictate criteria for eligibility. </a:t>
            </a:r>
          </a:p>
        </p:txBody>
      </p:sp>
      <p:sp>
        <p:nvSpPr>
          <p:cNvPr id="4" name="Slide Number Placeholder 3"/>
          <p:cNvSpPr>
            <a:spLocks noGrp="1"/>
          </p:cNvSpPr>
          <p:nvPr>
            <p:ph type="sldNum" sz="quarter" idx="5"/>
          </p:nvPr>
        </p:nvSpPr>
        <p:spPr/>
        <p:txBody>
          <a:bodyPr/>
          <a:lstStyle/>
          <a:p>
            <a:fld id="{95FC1CBA-94C4-4F4C-91EE-1FD912A7525F}" type="slidenum">
              <a:rPr lang="en-US" smtClean="0"/>
              <a:t>2</a:t>
            </a:fld>
            <a:endParaRPr lang="en-US"/>
          </a:p>
        </p:txBody>
      </p:sp>
    </p:spTree>
    <p:extLst>
      <p:ext uri="{BB962C8B-B14F-4D97-AF65-F5344CB8AC3E}">
        <p14:creationId xmlns:p14="http://schemas.microsoft.com/office/powerpoint/2010/main" val="274720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unmarried child of a veteran who is totally service connected or a veteran who died on active duty… is eligible if the child is over 14 years old and under 27 years old.  If the child is also a veteran then the age limit is extended to 30.</a:t>
            </a:r>
          </a:p>
          <a:p>
            <a:r>
              <a:rPr lang="en-US" dirty="0"/>
              <a:t>The benefit is also extended to the spouse of a wartime veteran who has a totally service connected disability or the unmarried surviving spouse of a wartime Veteran who died on active duty,  – no age limit.</a:t>
            </a:r>
          </a:p>
          <a:p>
            <a:r>
              <a:rPr lang="en-US" dirty="0"/>
              <a:t>And lastly any dependent of any veteran who has been declared mission in action, captured in the line of duty by hostile forces, or foreign gov or power is eligible… You cannot apply for CH 35 benefits under Plan A</a:t>
            </a:r>
          </a:p>
        </p:txBody>
      </p:sp>
      <p:sp>
        <p:nvSpPr>
          <p:cNvPr id="4" name="Slide Number Placeholder 3"/>
          <p:cNvSpPr>
            <a:spLocks noGrp="1"/>
          </p:cNvSpPr>
          <p:nvPr>
            <p:ph type="sldNum" sz="quarter" idx="5"/>
          </p:nvPr>
        </p:nvSpPr>
        <p:spPr/>
        <p:txBody>
          <a:bodyPr/>
          <a:lstStyle/>
          <a:p>
            <a:fld id="{95FC1CBA-94C4-4F4C-91EE-1FD912A7525F}" type="slidenum">
              <a:rPr lang="en-US" smtClean="0"/>
              <a:t>3</a:t>
            </a:fld>
            <a:endParaRPr lang="en-US"/>
          </a:p>
        </p:txBody>
      </p:sp>
    </p:spTree>
    <p:extLst>
      <p:ext uri="{BB962C8B-B14F-4D97-AF65-F5344CB8AC3E}">
        <p14:creationId xmlns:p14="http://schemas.microsoft.com/office/powerpoint/2010/main" val="378785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 of a veteran who has a service connected disability or had a service connected disability at the time of death or died in active service is eligible. The child’s annual income may not exceed the State income limit. Under Plan B wartime service is not required and there are no specific age requirements. You may receive Chapter 35 benefits as well. Please visit the VA website for Veteran Education benefits for details on CH 35.</a:t>
            </a:r>
          </a:p>
        </p:txBody>
      </p:sp>
      <p:sp>
        <p:nvSpPr>
          <p:cNvPr id="4" name="Slide Number Placeholder 3"/>
          <p:cNvSpPr>
            <a:spLocks noGrp="1"/>
          </p:cNvSpPr>
          <p:nvPr>
            <p:ph type="sldNum" sz="quarter" idx="5"/>
          </p:nvPr>
        </p:nvSpPr>
        <p:spPr/>
        <p:txBody>
          <a:bodyPr/>
          <a:lstStyle/>
          <a:p>
            <a:fld id="{95FC1CBA-94C4-4F4C-91EE-1FD912A7525F}" type="slidenum">
              <a:rPr lang="en-US" smtClean="0"/>
              <a:t>4</a:t>
            </a:fld>
            <a:endParaRPr lang="en-US"/>
          </a:p>
        </p:txBody>
      </p:sp>
    </p:spTree>
    <p:extLst>
      <p:ext uri="{BB962C8B-B14F-4D97-AF65-F5344CB8AC3E}">
        <p14:creationId xmlns:p14="http://schemas.microsoft.com/office/powerpoint/2010/main" val="372406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dependent of any member of the CA National Guard who was killed while on active duty or who died from a disability resulting from an event while on active duty, or is </a:t>
            </a:r>
            <a:r>
              <a:rPr lang="en-US" dirty="0" err="1"/>
              <a:t>pernanentl</a:t>
            </a:r>
            <a:r>
              <a:rPr lang="en-US" dirty="0"/>
              <a:t> y disabled as a result of an event that occurred while on active duty, is eligible. Unmarried surviving spouses are also eligible. Active duty service for the CA </a:t>
            </a:r>
            <a:r>
              <a:rPr lang="en-US" dirty="0" err="1"/>
              <a:t>Naional</a:t>
            </a:r>
            <a:r>
              <a:rPr lang="en-US" dirty="0"/>
              <a:t> Guard is defined here in Plan C</a:t>
            </a:r>
          </a:p>
        </p:txBody>
      </p:sp>
      <p:sp>
        <p:nvSpPr>
          <p:cNvPr id="4" name="Slide Number Placeholder 3"/>
          <p:cNvSpPr>
            <a:spLocks noGrp="1"/>
          </p:cNvSpPr>
          <p:nvPr>
            <p:ph type="sldNum" sz="quarter" idx="5"/>
          </p:nvPr>
        </p:nvSpPr>
        <p:spPr/>
        <p:txBody>
          <a:bodyPr/>
          <a:lstStyle/>
          <a:p>
            <a:fld id="{95FC1CBA-94C4-4F4C-91EE-1FD912A7525F}" type="slidenum">
              <a:rPr lang="en-US" smtClean="0"/>
              <a:t>5</a:t>
            </a:fld>
            <a:endParaRPr lang="en-US"/>
          </a:p>
        </p:txBody>
      </p:sp>
    </p:spTree>
    <p:extLst>
      <p:ext uri="{BB962C8B-B14F-4D97-AF65-F5344CB8AC3E}">
        <p14:creationId xmlns:p14="http://schemas.microsoft.com/office/powerpoint/2010/main" val="375234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Medal of Honor </a:t>
            </a:r>
            <a:r>
              <a:rPr lang="en-US" dirty="0" err="1"/>
              <a:t>recipeints</a:t>
            </a:r>
            <a:r>
              <a:rPr lang="en-US" dirty="0"/>
              <a:t> and children of medal of honor recipients under the age of 27 may qualify. Plan D is limited to undergrad studies only and applicants are subject to both income and age restrictions. Applicants may receive CH 35 benefits also.</a:t>
            </a:r>
          </a:p>
        </p:txBody>
      </p:sp>
      <p:sp>
        <p:nvSpPr>
          <p:cNvPr id="4" name="Slide Number Placeholder 3"/>
          <p:cNvSpPr>
            <a:spLocks noGrp="1"/>
          </p:cNvSpPr>
          <p:nvPr>
            <p:ph type="sldNum" sz="quarter" idx="5"/>
          </p:nvPr>
        </p:nvSpPr>
        <p:spPr/>
        <p:txBody>
          <a:bodyPr/>
          <a:lstStyle/>
          <a:p>
            <a:fld id="{95FC1CBA-94C4-4F4C-91EE-1FD912A7525F}" type="slidenum">
              <a:rPr lang="en-US" smtClean="0"/>
              <a:t>6</a:t>
            </a:fld>
            <a:endParaRPr lang="en-US"/>
          </a:p>
        </p:txBody>
      </p:sp>
    </p:spTree>
    <p:extLst>
      <p:ext uri="{BB962C8B-B14F-4D97-AF65-F5344CB8AC3E}">
        <p14:creationId xmlns:p14="http://schemas.microsoft.com/office/powerpoint/2010/main" val="274389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applicants must meet CA residency requirements as set by schools.  Dependents must attach verification of dependency which could include a birth certificate, adoption… or marriage records…. Step children or adopted children must have become the legal dependent of the eligible veteran prior to the child’s 23</a:t>
            </a:r>
            <a:r>
              <a:rPr lang="en-US" baseline="30000" dirty="0"/>
              <a:t>rd</a:t>
            </a:r>
            <a:r>
              <a:rPr lang="en-US" dirty="0"/>
              <a:t> birthday. </a:t>
            </a:r>
            <a:r>
              <a:rPr lang="en-US" sz="1200" b="1" i="1" dirty="0">
                <a:solidFill>
                  <a:schemeClr val="bg1"/>
                </a:solidFill>
                <a:latin typeface="Times New Roman" panose="02020603050405020304" pitchFamily="18" charset="0"/>
                <a:cs typeface="Times New Roman" panose="02020603050405020304" pitchFamily="18" charset="0"/>
              </a:rPr>
              <a:t>All applicants must also complete the California Promise Grant Application to be included with your CALVET Fee Waiver Application…we will talk about the CA Promise Grant in the slides to follow. </a:t>
            </a:r>
            <a:endParaRPr lang="en-US" dirty="0"/>
          </a:p>
        </p:txBody>
      </p:sp>
      <p:sp>
        <p:nvSpPr>
          <p:cNvPr id="4" name="Slide Number Placeholder 3"/>
          <p:cNvSpPr>
            <a:spLocks noGrp="1"/>
          </p:cNvSpPr>
          <p:nvPr>
            <p:ph type="sldNum" sz="quarter" idx="5"/>
          </p:nvPr>
        </p:nvSpPr>
        <p:spPr/>
        <p:txBody>
          <a:bodyPr/>
          <a:lstStyle/>
          <a:p>
            <a:fld id="{95FC1CBA-94C4-4F4C-91EE-1FD912A7525F}" type="slidenum">
              <a:rPr lang="en-US" smtClean="0"/>
              <a:t>7</a:t>
            </a:fld>
            <a:endParaRPr lang="en-US"/>
          </a:p>
        </p:txBody>
      </p:sp>
    </p:spTree>
    <p:extLst>
      <p:ext uri="{BB962C8B-B14F-4D97-AF65-F5344CB8AC3E}">
        <p14:creationId xmlns:p14="http://schemas.microsoft.com/office/powerpoint/2010/main" val="2715271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includes links to the CAL </a:t>
            </a:r>
            <a:r>
              <a:rPr lang="en-US" dirty="0" err="1"/>
              <a:t>veT</a:t>
            </a:r>
            <a:r>
              <a:rPr lang="en-US" dirty="0"/>
              <a:t> FEE WAIVER APPLICATION,  ALL THE CAL VET VSO OFFICES AND A LINK TO THE CA PROMISE GRANT APPLICATION.</a:t>
            </a:r>
          </a:p>
        </p:txBody>
      </p:sp>
      <p:sp>
        <p:nvSpPr>
          <p:cNvPr id="4" name="Slide Number Placeholder 3"/>
          <p:cNvSpPr>
            <a:spLocks noGrp="1"/>
          </p:cNvSpPr>
          <p:nvPr>
            <p:ph type="sldNum" sz="quarter" idx="5"/>
          </p:nvPr>
        </p:nvSpPr>
        <p:spPr/>
        <p:txBody>
          <a:bodyPr/>
          <a:lstStyle/>
          <a:p>
            <a:fld id="{95FC1CBA-94C4-4F4C-91EE-1FD912A7525F}" type="slidenum">
              <a:rPr lang="en-US" smtClean="0"/>
              <a:t>8</a:t>
            </a:fld>
            <a:endParaRPr lang="en-US"/>
          </a:p>
        </p:txBody>
      </p:sp>
    </p:spTree>
    <p:extLst>
      <p:ext uri="{BB962C8B-B14F-4D97-AF65-F5344CB8AC3E}">
        <p14:creationId xmlns:p14="http://schemas.microsoft.com/office/powerpoint/2010/main" val="173231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CALVET Fee Waiver application looks like this. Please complete this application </a:t>
            </a:r>
            <a:r>
              <a:rPr lang="en-US" dirty="0" err="1"/>
              <a:t>enitirely</a:t>
            </a:r>
            <a:r>
              <a:rPr lang="en-US" dirty="0"/>
              <a:t>, It describes the different PLANS for your eligibility. After completing this form – you must then take it to your local Veteran Services Office.</a:t>
            </a:r>
          </a:p>
        </p:txBody>
      </p:sp>
      <p:sp>
        <p:nvSpPr>
          <p:cNvPr id="4" name="Slide Number Placeholder 3"/>
          <p:cNvSpPr>
            <a:spLocks noGrp="1"/>
          </p:cNvSpPr>
          <p:nvPr>
            <p:ph type="sldNum" sz="quarter" idx="5"/>
          </p:nvPr>
        </p:nvSpPr>
        <p:spPr/>
        <p:txBody>
          <a:bodyPr/>
          <a:lstStyle/>
          <a:p>
            <a:fld id="{95FC1CBA-94C4-4F4C-91EE-1FD912A7525F}" type="slidenum">
              <a:rPr lang="en-US" smtClean="0"/>
              <a:t>9</a:t>
            </a:fld>
            <a:endParaRPr lang="en-US"/>
          </a:p>
        </p:txBody>
      </p:sp>
    </p:spTree>
    <p:extLst>
      <p:ext uri="{BB962C8B-B14F-4D97-AF65-F5344CB8AC3E}">
        <p14:creationId xmlns:p14="http://schemas.microsoft.com/office/powerpoint/2010/main" val="323818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calvet.ca.gov/VetServices/Pages/College-Fee-Waiver.aspx"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va.gov/education/eligibility/" TargetMode="External"/><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smc.edu/admission-aid/financial-aid-scholarships/types-of-aid/grants/ca-college-promise-grant.php" TargetMode="External"/><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hyperlink" Target="https://www.cccco.edu/-/media/CCCCO-Website/docs/application/2023-24-promise-grant-application-english-draft-a11y.pdf?la=en&amp;hash=66BBB2FE27829C985EFC05CC350DCDE865469073"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0583" r="-17955"/>
            </a:stretch>
          </a:blipFill>
        </p:spPr>
        <p:txBody>
          <a:bodyPr/>
          <a:lstStyle/>
          <a:p>
            <a:endParaRPr lang="en-US" dirty="0"/>
          </a:p>
        </p:txBody>
      </p:sp>
      <p:sp>
        <p:nvSpPr>
          <p:cNvPr id="10" name="Rectangle 9">
            <a:extLst>
              <a:ext uri="{FF2B5EF4-FFF2-40B4-BE49-F238E27FC236}">
                <a16:creationId xmlns:a16="http://schemas.microsoft.com/office/drawing/2014/main" id="{3B896627-D544-4FBD-B630-46CBF007DBEE}"/>
              </a:ext>
            </a:extLst>
          </p:cNvPr>
          <p:cNvSpPr/>
          <p:nvPr/>
        </p:nvSpPr>
        <p:spPr>
          <a:xfrm>
            <a:off x="2219240" y="3390900"/>
            <a:ext cx="13935160" cy="3800528"/>
          </a:xfrm>
          <a:prstGeom prst="rect">
            <a:avLst/>
          </a:prstGeom>
          <a:noFill/>
        </p:spPr>
        <p:txBody>
          <a:bodyPr wrap="none" lIns="91440" tIns="45720" rIns="91440" bIns="45720">
            <a:spAutoFit/>
          </a:bodyPr>
          <a:lstStyle/>
          <a:p>
            <a:pPr algn="ctr">
              <a:lnSpc>
                <a:spcPct val="150000"/>
              </a:lnSpc>
            </a:pP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CALVET FEE WAIVER FOR </a:t>
            </a:r>
          </a:p>
          <a:p>
            <a:pPr algn="ctr">
              <a:lnSpc>
                <a:spcPct val="150000"/>
              </a:lnSpc>
            </a:pP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VETERAN DEPENDENTS</a:t>
            </a:r>
          </a:p>
          <a:p>
            <a:pPr algn="ctr">
              <a:lnSpc>
                <a:spcPct val="150000"/>
              </a:lnSpc>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 Education Benefits:  </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https://www.va.gov/education/eligibility/</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50000"/>
              </a:lnSpc>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 VET Fee Waiver:  </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https://www.calvet.ca.gov/VetServices/Pages/College-Fee-Waiver.aspx</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6970AD5-A9A9-472B-BB22-77770C9BCD79}"/>
              </a:ext>
            </a:extLst>
          </p:cNvPr>
          <p:cNvPicPr>
            <a:picLocks noChangeAspect="1"/>
          </p:cNvPicPr>
          <p:nvPr/>
        </p:nvPicPr>
        <p:blipFill>
          <a:blip r:embed="rId8"/>
          <a:stretch>
            <a:fillRect/>
          </a:stretch>
        </p:blipFill>
        <p:spPr>
          <a:xfrm>
            <a:off x="16154400" y="8420100"/>
            <a:ext cx="1335140" cy="944962"/>
          </a:xfrm>
          <a:prstGeom prst="rect">
            <a:avLst/>
          </a:prstGeom>
        </p:spPr>
      </p:pic>
      <p:pic>
        <p:nvPicPr>
          <p:cNvPr id="12" name="Picture 11">
            <a:extLst>
              <a:ext uri="{FF2B5EF4-FFF2-40B4-BE49-F238E27FC236}">
                <a16:creationId xmlns:a16="http://schemas.microsoft.com/office/drawing/2014/main" id="{179A05D3-4EA3-42A9-8706-FC2CFFF66C1D}"/>
              </a:ext>
            </a:extLst>
          </p:cNvPr>
          <p:cNvPicPr>
            <a:picLocks noChangeAspect="1"/>
          </p:cNvPicPr>
          <p:nvPr/>
        </p:nvPicPr>
        <p:blipFill>
          <a:blip r:embed="rId9"/>
          <a:stretch>
            <a:fillRect/>
          </a:stretch>
        </p:blipFill>
        <p:spPr>
          <a:xfrm>
            <a:off x="2362200" y="419100"/>
            <a:ext cx="1450974" cy="1450974"/>
          </a:xfrm>
          <a:prstGeom prst="rect">
            <a:avLst/>
          </a:prstGeom>
        </p:spPr>
      </p:pic>
      <p:pic>
        <p:nvPicPr>
          <p:cNvPr id="6" name="Audio 5">
            <a:hlinkClick r:id="" action="ppaction://media"/>
            <a:extLst>
              <a:ext uri="{FF2B5EF4-FFF2-40B4-BE49-F238E27FC236}">
                <a16:creationId xmlns:a16="http://schemas.microsoft.com/office/drawing/2014/main" id="{BF69F631-DABD-4E3F-ADC8-C0981EA5DC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9061">
        <p:split orient="vert"/>
      </p:transition>
    </mc:Choice>
    <mc:Fallback xmlns="">
      <p:transition spd="slow" advTm="290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5">
            <a:biLevel thresh="25000"/>
          </a:blip>
          <a:stretch>
            <a:fillRect/>
          </a:stretch>
        </p:blipFill>
        <p:spPr>
          <a:xfrm>
            <a:off x="15970155" y="8920452"/>
            <a:ext cx="1335140" cy="944962"/>
          </a:xfrm>
          <a:prstGeom prst="rect">
            <a:avLst/>
          </a:prstGeom>
        </p:spPr>
      </p:pic>
      <p:sp>
        <p:nvSpPr>
          <p:cNvPr id="7" name="Rectangle 6">
            <a:extLst>
              <a:ext uri="{FF2B5EF4-FFF2-40B4-BE49-F238E27FC236}">
                <a16:creationId xmlns:a16="http://schemas.microsoft.com/office/drawing/2014/main" id="{D26AEEC2-930E-4D30-BA54-BC13F67EF764}"/>
              </a:ext>
            </a:extLst>
          </p:cNvPr>
          <p:cNvSpPr/>
          <p:nvPr/>
        </p:nvSpPr>
        <p:spPr>
          <a:xfrm>
            <a:off x="2651078" y="243717"/>
            <a:ext cx="13335000" cy="2000548"/>
          </a:xfrm>
          <a:prstGeom prst="rect">
            <a:avLst/>
          </a:prstGeom>
        </p:spPr>
        <p:txBody>
          <a:bodyPr wrap="square">
            <a:spAutoFit/>
          </a:bodyPr>
          <a:lstStyle/>
          <a:p>
            <a:pPr algn="ctr"/>
            <a:r>
              <a:rPr lang="en-US" sz="3200">
                <a:solidFill>
                  <a:schemeClr val="bg1"/>
                </a:solidFill>
                <a:latin typeface="Times New Roman" panose="02020603050405020304" pitchFamily="18" charset="0"/>
                <a:cs typeface="Times New Roman" panose="02020603050405020304" pitchFamily="18" charset="0"/>
              </a:rPr>
              <a:t>You </a:t>
            </a:r>
            <a:r>
              <a:rPr lang="en-US" sz="3200" dirty="0">
                <a:solidFill>
                  <a:schemeClr val="bg1"/>
                </a:solidFill>
                <a:latin typeface="Times New Roman" panose="02020603050405020304" pitchFamily="18" charset="0"/>
                <a:cs typeface="Times New Roman" panose="02020603050405020304" pitchFamily="18" charset="0"/>
              </a:rPr>
              <a:t>will need to fill out the </a:t>
            </a:r>
          </a:p>
          <a:p>
            <a:pPr algn="ctr"/>
            <a:r>
              <a:rPr lang="en-US" sz="6000" b="1"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California College Promise Grant</a:t>
            </a:r>
            <a:r>
              <a:rPr lang="en-US" sz="3200" dirty="0">
                <a:solidFill>
                  <a:schemeClr val="bg1"/>
                </a:solidFill>
                <a:latin typeface="Times New Roman" panose="02020603050405020304" pitchFamily="18" charset="0"/>
                <a:cs typeface="Times New Roman" panose="02020603050405020304" pitchFamily="18" charset="0"/>
              </a:rPr>
              <a:t> </a:t>
            </a:r>
          </a:p>
          <a:p>
            <a:pPr algn="ctr"/>
            <a:r>
              <a:rPr lang="en-US" sz="3200" dirty="0">
                <a:solidFill>
                  <a:schemeClr val="bg1"/>
                </a:solidFill>
                <a:latin typeface="Times New Roman" panose="02020603050405020304" pitchFamily="18" charset="0"/>
                <a:cs typeface="Times New Roman" panose="02020603050405020304" pitchFamily="18" charset="0"/>
              </a:rPr>
              <a:t>and turn it into the </a:t>
            </a:r>
            <a:r>
              <a:rPr lang="en-US" sz="3200" b="1" dirty="0">
                <a:solidFill>
                  <a:schemeClr val="bg1"/>
                </a:solidFill>
                <a:latin typeface="Times New Roman" panose="02020603050405020304" pitchFamily="18" charset="0"/>
                <a:cs typeface="Times New Roman" panose="02020603050405020304" pitchFamily="18" charset="0"/>
              </a:rPr>
              <a:t>FINANCIAL AID OFFICE</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AF37A742-58CD-4C88-8D82-FDE00C0B0771}"/>
              </a:ext>
            </a:extLst>
          </p:cNvPr>
          <p:cNvPicPr>
            <a:picLocks noChangeAspect="1"/>
          </p:cNvPicPr>
          <p:nvPr/>
        </p:nvPicPr>
        <p:blipFill>
          <a:blip r:embed="rId7"/>
          <a:stretch>
            <a:fillRect/>
          </a:stretch>
        </p:blipFill>
        <p:spPr>
          <a:xfrm>
            <a:off x="2153252" y="221569"/>
            <a:ext cx="7371748" cy="9629652"/>
          </a:xfrm>
          <a:prstGeom prst="rect">
            <a:avLst/>
          </a:prstGeom>
        </p:spPr>
      </p:pic>
      <p:pic>
        <p:nvPicPr>
          <p:cNvPr id="9" name="Picture 8">
            <a:extLst>
              <a:ext uri="{FF2B5EF4-FFF2-40B4-BE49-F238E27FC236}">
                <a16:creationId xmlns:a16="http://schemas.microsoft.com/office/drawing/2014/main" id="{371D21D9-50B5-4706-B66E-2290A0586BDC}"/>
              </a:ext>
            </a:extLst>
          </p:cNvPr>
          <p:cNvPicPr>
            <a:picLocks noChangeAspect="1"/>
          </p:cNvPicPr>
          <p:nvPr/>
        </p:nvPicPr>
        <p:blipFill>
          <a:blip r:embed="rId8"/>
          <a:stretch>
            <a:fillRect/>
          </a:stretch>
        </p:blipFill>
        <p:spPr>
          <a:xfrm>
            <a:off x="10282194" y="380999"/>
            <a:ext cx="7137385" cy="9176637"/>
          </a:xfrm>
          <a:prstGeom prst="rect">
            <a:avLst/>
          </a:prstGeom>
        </p:spPr>
      </p:pic>
      <p:sp>
        <p:nvSpPr>
          <p:cNvPr id="10" name="Rectangle 9">
            <a:extLst>
              <a:ext uri="{FF2B5EF4-FFF2-40B4-BE49-F238E27FC236}">
                <a16:creationId xmlns:a16="http://schemas.microsoft.com/office/drawing/2014/main" id="{774090DA-0E34-420C-A742-3F4B74DB4C6B}"/>
              </a:ext>
            </a:extLst>
          </p:cNvPr>
          <p:cNvSpPr/>
          <p:nvPr/>
        </p:nvSpPr>
        <p:spPr>
          <a:xfrm rot="16200000">
            <a:off x="-3845750" y="4758779"/>
            <a:ext cx="9680150"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California Promise Grant Application</a:t>
            </a:r>
          </a:p>
        </p:txBody>
      </p:sp>
      <p:sp>
        <p:nvSpPr>
          <p:cNvPr id="11" name="Rectangle 10">
            <a:extLst>
              <a:ext uri="{FF2B5EF4-FFF2-40B4-BE49-F238E27FC236}">
                <a16:creationId xmlns:a16="http://schemas.microsoft.com/office/drawing/2014/main" id="{C9CD3DC2-1A7E-4A7E-A4E2-FCDC13FD2EF1}"/>
              </a:ext>
            </a:extLst>
          </p:cNvPr>
          <p:cNvSpPr/>
          <p:nvPr/>
        </p:nvSpPr>
        <p:spPr>
          <a:xfrm>
            <a:off x="2650198" y="9625724"/>
            <a:ext cx="14403706" cy="307777"/>
          </a:xfrm>
          <a:prstGeom prst="rect">
            <a:avLst/>
          </a:prstGeom>
        </p:spPr>
        <p:txBody>
          <a:bodyPr wrap="square">
            <a:spAutoFit/>
          </a:bodyPr>
          <a:lstStyle/>
          <a:p>
            <a:r>
              <a:rPr lang="en-US" sz="1400" dirty="0">
                <a:hlinkClick r:id="rId9"/>
              </a:rPr>
              <a:t>https://www.cccco.edu/-/media/CCCCO-Website/docs/application/2023-24-promise-grant-application-english-draft-a11y.pdf?la=en&amp;hash=66BBB2FE27829C985EFC05CC350DCDE865469073</a:t>
            </a:r>
            <a:r>
              <a:rPr lang="en-US" sz="1400" dirty="0"/>
              <a:t> </a:t>
            </a:r>
          </a:p>
        </p:txBody>
      </p:sp>
      <p:pic>
        <p:nvPicPr>
          <p:cNvPr id="4" name="Audio 3">
            <a:hlinkClick r:id="" action="ppaction://media"/>
            <a:extLst>
              <a:ext uri="{FF2B5EF4-FFF2-40B4-BE49-F238E27FC236}">
                <a16:creationId xmlns:a16="http://schemas.microsoft.com/office/drawing/2014/main" id="{D18A742E-C249-432B-B2FB-9A0D19AF5A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866948090"/>
      </p:ext>
    </p:extLst>
  </p:cSld>
  <p:clrMapOvr>
    <a:masterClrMapping/>
  </p:clrMapOvr>
  <mc:AlternateContent xmlns:mc="http://schemas.openxmlformats.org/markup-compatibility/2006" xmlns:p14="http://schemas.microsoft.com/office/powerpoint/2010/main">
    <mc:Choice Requires="p14">
      <p:transition spd="slow" p14:dur="3400" advTm="57772">
        <p14:reveal/>
      </p:transition>
    </mc:Choice>
    <mc:Fallback xmlns="">
      <p:transition spd="slow" advTm="57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6EC67-2F49-43DF-A95B-C25640DCBC16}"/>
              </a:ext>
            </a:extLst>
          </p:cNvPr>
          <p:cNvPicPr>
            <a:picLocks noChangeAspect="1"/>
          </p:cNvPicPr>
          <p:nvPr/>
        </p:nvPicPr>
        <p:blipFill rotWithShape="1">
          <a:blip r:embed="rId5"/>
          <a:srcRect l="5770" r="4808"/>
          <a:stretch/>
        </p:blipFill>
        <p:spPr>
          <a:xfrm>
            <a:off x="10980584" y="221079"/>
            <a:ext cx="7086600" cy="979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3AAA6EA-9193-4721-9946-D46578DC43DC}"/>
              </a:ext>
            </a:extLst>
          </p:cNvPr>
          <p:cNvPicPr>
            <a:picLocks noChangeAspect="1"/>
          </p:cNvPicPr>
          <p:nvPr/>
        </p:nvPicPr>
        <p:blipFill>
          <a:blip r:embed="rId6"/>
          <a:stretch>
            <a:fillRect/>
          </a:stretch>
        </p:blipFill>
        <p:spPr>
          <a:xfrm>
            <a:off x="1858285" y="246753"/>
            <a:ext cx="7543800" cy="979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B7EFDD8-E75E-4AF7-BFFC-7CC6AAFDB04D}"/>
              </a:ext>
            </a:extLst>
          </p:cNvPr>
          <p:cNvSpPr/>
          <p:nvPr/>
        </p:nvSpPr>
        <p:spPr>
          <a:xfrm>
            <a:off x="3200400" y="1409700"/>
            <a:ext cx="710451" cy="923330"/>
          </a:xfrm>
          <a:prstGeom prst="rect">
            <a:avLst/>
          </a:prstGeom>
          <a:noFill/>
        </p:spPr>
        <p:txBody>
          <a:bodyPr wrap="none" lIns="91440" tIns="45720" rIns="91440" bIns="45720">
            <a:spAutoFit/>
          </a:bodyPr>
          <a:lstStyle/>
          <a:p>
            <a:pPr algn="ctr"/>
            <a:r>
              <a:rPr lang="en-US" sz="5400" dirty="0">
                <a:ln w="0">
                  <a:solidFill>
                    <a:schemeClr val="tx1"/>
                  </a:solidFill>
                </a:ln>
                <a:solidFill>
                  <a:srgbClr val="FF0000"/>
                </a:solidFill>
                <a:effectLst>
                  <a:outerShdw blurRad="38100" dist="19050" dir="2700000" algn="tl" rotWithShape="0">
                    <a:schemeClr val="dk1">
                      <a:alpha val="40000"/>
                    </a:schemeClr>
                  </a:outerShdw>
                </a:effectLst>
              </a:rPr>
              <a:t>1.</a:t>
            </a:r>
            <a:endParaRPr lang="en-US" sz="5400" b="0" cap="none" spc="0" dirty="0">
              <a:ln w="0">
                <a:solidFill>
                  <a:schemeClr val="tx1"/>
                </a:solidFill>
              </a:ln>
              <a:solidFill>
                <a:srgbClr val="FF0000"/>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1759990F-104D-4C8F-9D63-C4FE55FE9806}"/>
              </a:ext>
            </a:extLst>
          </p:cNvPr>
          <p:cNvSpPr/>
          <p:nvPr/>
        </p:nvSpPr>
        <p:spPr>
          <a:xfrm>
            <a:off x="12039600" y="1409700"/>
            <a:ext cx="710451" cy="923330"/>
          </a:xfrm>
          <a:prstGeom prst="rect">
            <a:avLst/>
          </a:prstGeom>
          <a:noFill/>
        </p:spPr>
        <p:txBody>
          <a:bodyPr wrap="none" lIns="91440" tIns="45720" rIns="91440" bIns="45720">
            <a:spAutoFit/>
          </a:bodyPr>
          <a:lstStyle/>
          <a:p>
            <a:pPr algn="ctr"/>
            <a:r>
              <a:rPr lang="en-US" sz="5400" dirty="0">
                <a:ln w="0">
                  <a:solidFill>
                    <a:schemeClr val="tx1"/>
                  </a:solidFill>
                </a:ln>
                <a:solidFill>
                  <a:srgbClr val="FF0000"/>
                </a:solidFill>
                <a:effectLst>
                  <a:outerShdw blurRad="38100" dist="19050" dir="2700000" algn="tl" rotWithShape="0">
                    <a:schemeClr val="dk1">
                      <a:alpha val="40000"/>
                    </a:schemeClr>
                  </a:outerShdw>
                </a:effectLst>
              </a:rPr>
              <a:t>2.</a:t>
            </a:r>
            <a:endParaRPr lang="en-US" sz="5400" b="0" cap="none" spc="0" dirty="0">
              <a:ln w="0">
                <a:solidFill>
                  <a:schemeClr val="tx1"/>
                </a:solidFill>
              </a:ln>
              <a:solidFill>
                <a:srgbClr val="FF0000"/>
              </a:solidFill>
              <a:effectLst>
                <a:outerShdw blurRad="38100" dist="19050" dir="2700000" algn="tl" rotWithShape="0">
                  <a:schemeClr val="dk1">
                    <a:alpha val="40000"/>
                  </a:schemeClr>
                </a:outerShdw>
              </a:effectLst>
            </a:endParaRPr>
          </a:p>
        </p:txBody>
      </p:sp>
      <p:sp>
        <p:nvSpPr>
          <p:cNvPr id="6" name="Arrow: Right 5">
            <a:extLst>
              <a:ext uri="{FF2B5EF4-FFF2-40B4-BE49-F238E27FC236}">
                <a16:creationId xmlns:a16="http://schemas.microsoft.com/office/drawing/2014/main" id="{598F743F-8636-47DF-8C7C-22B9C07CD39F}"/>
              </a:ext>
            </a:extLst>
          </p:cNvPr>
          <p:cNvSpPr/>
          <p:nvPr/>
        </p:nvSpPr>
        <p:spPr>
          <a:xfrm>
            <a:off x="6980084" y="3162299"/>
            <a:ext cx="6812115" cy="5334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FFF4FB-5B03-47DB-81D5-46E0D8821C77}"/>
              </a:ext>
            </a:extLst>
          </p:cNvPr>
          <p:cNvSpPr/>
          <p:nvPr/>
        </p:nvSpPr>
        <p:spPr>
          <a:xfrm>
            <a:off x="14097000" y="3009900"/>
            <a:ext cx="2209800" cy="685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8DB457-85A2-4D7D-AED5-5B454CB56512}"/>
              </a:ext>
            </a:extLst>
          </p:cNvPr>
          <p:cNvSpPr/>
          <p:nvPr/>
        </p:nvSpPr>
        <p:spPr>
          <a:xfrm rot="16200000">
            <a:off x="-3184702" y="4758779"/>
            <a:ext cx="8358058"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Award Letter with Authorization</a:t>
            </a:r>
            <a:endPar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38222A8-1509-49E9-BFD1-AECA7B356B90}"/>
              </a:ext>
            </a:extLst>
          </p:cNvPr>
          <p:cNvSpPr/>
          <p:nvPr/>
        </p:nvSpPr>
        <p:spPr>
          <a:xfrm rot="16200000">
            <a:off x="5642584" y="4985603"/>
            <a:ext cx="931184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Award Letter with Approval Number</a:t>
            </a:r>
            <a:endPar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939BD2D-615A-48EE-B641-60C69D161352}"/>
              </a:ext>
            </a:extLst>
          </p:cNvPr>
          <p:cNvSpPr txBox="1"/>
          <p:nvPr/>
        </p:nvSpPr>
        <p:spPr>
          <a:xfrm>
            <a:off x="6703023" y="3659776"/>
            <a:ext cx="2719353" cy="1015663"/>
          </a:xfrm>
          <a:prstGeom prst="rect">
            <a:avLst/>
          </a:prstGeom>
          <a:noFill/>
        </p:spPr>
        <p:txBody>
          <a:bodyPr wrap="square" rtlCol="0">
            <a:spAutoFit/>
          </a:bodyPr>
          <a:lstStyle/>
          <a:p>
            <a:pPr marL="571500" indent="-228600">
              <a:buFont typeface="+mj-lt"/>
              <a:buAutoNum type="arabicPeriod"/>
            </a:pPr>
            <a:r>
              <a:rPr lang="en-US" sz="1200" b="1" dirty="0">
                <a:solidFill>
                  <a:srgbClr val="FF0000"/>
                </a:solidFill>
                <a:latin typeface="Times New Roman" panose="02020603050405020304" pitchFamily="18" charset="0"/>
                <a:cs typeface="Times New Roman" panose="02020603050405020304" pitchFamily="18" charset="0"/>
              </a:rPr>
              <a:t>Authorization Letter</a:t>
            </a:r>
          </a:p>
          <a:p>
            <a:pPr marL="571500" indent="-228600">
              <a:buFont typeface="+mj-lt"/>
              <a:buAutoNum type="arabicPeriod"/>
            </a:pPr>
            <a:r>
              <a:rPr lang="en-US" sz="1200" b="1" dirty="0">
                <a:solidFill>
                  <a:srgbClr val="FF0000"/>
                </a:solidFill>
                <a:latin typeface="Times New Roman" panose="02020603050405020304" pitchFamily="18" charset="0"/>
                <a:cs typeface="Times New Roman" panose="02020603050405020304" pitchFamily="18" charset="0"/>
              </a:rPr>
              <a:t>CA Promise Grant Application</a:t>
            </a:r>
          </a:p>
          <a:p>
            <a:pPr marL="571500" indent="-228600">
              <a:buFont typeface="+mj-lt"/>
              <a:buAutoNum type="arabicPeriod"/>
            </a:pPr>
            <a:r>
              <a:rPr lang="en-US" sz="1200" b="1" dirty="0">
                <a:solidFill>
                  <a:srgbClr val="FF0000"/>
                </a:solidFill>
                <a:latin typeface="Times New Roman" panose="02020603050405020304" pitchFamily="18" charset="0"/>
                <a:cs typeface="Times New Roman" panose="02020603050405020304" pitchFamily="18" charset="0"/>
              </a:rPr>
              <a:t>Identification</a:t>
            </a:r>
          </a:p>
          <a:p>
            <a:pPr marL="571500" indent="-228600">
              <a:buFont typeface="+mj-lt"/>
              <a:buAutoNum type="arabicPeriod"/>
            </a:pPr>
            <a:r>
              <a:rPr lang="en-US" sz="1200" b="1" dirty="0">
                <a:solidFill>
                  <a:srgbClr val="FF0000"/>
                </a:solidFill>
                <a:latin typeface="Times New Roman" panose="02020603050405020304" pitchFamily="18" charset="0"/>
                <a:cs typeface="Times New Roman" panose="02020603050405020304" pitchFamily="18" charset="0"/>
              </a:rPr>
              <a:t>SS Number</a:t>
            </a:r>
          </a:p>
        </p:txBody>
      </p:sp>
      <p:pic>
        <p:nvPicPr>
          <p:cNvPr id="14" name="Audio 13">
            <a:hlinkClick r:id="" action="ppaction://media"/>
            <a:extLst>
              <a:ext uri="{FF2B5EF4-FFF2-40B4-BE49-F238E27FC236}">
                <a16:creationId xmlns:a16="http://schemas.microsoft.com/office/drawing/2014/main" id="{AB817470-915E-4402-B9CD-283FE8E38E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376866951"/>
      </p:ext>
    </p:extLst>
  </p:cSld>
  <p:clrMapOvr>
    <a:masterClrMapping/>
  </p:clrMapOvr>
  <mc:AlternateContent xmlns:mc="http://schemas.openxmlformats.org/markup-compatibility/2006" xmlns:p14="http://schemas.microsoft.com/office/powerpoint/2010/main">
    <mc:Choice Requires="p14">
      <p:transition spd="slow" p14:dur="3400" advTm="63384">
        <p14:reveal/>
      </p:transition>
    </mc:Choice>
    <mc:Fallback xmlns="">
      <p:transition spd="slow" advTm="63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prstClr val="black"/>
                <a:srgbClr val="00FFCC">
                  <a:tint val="45000"/>
                  <a:satMod val="400000"/>
                </a:srgbClr>
              </a:duotone>
            </a:blip>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70155" y="8920452"/>
            <a:ext cx="1335140" cy="944962"/>
          </a:xfrm>
          <a:prstGeom prst="rect">
            <a:avLst/>
          </a:prstGeom>
        </p:spPr>
      </p:pic>
      <p:sp>
        <p:nvSpPr>
          <p:cNvPr id="6" name="Rectangle 5">
            <a:extLst>
              <a:ext uri="{FF2B5EF4-FFF2-40B4-BE49-F238E27FC236}">
                <a16:creationId xmlns:a16="http://schemas.microsoft.com/office/drawing/2014/main" id="{AA64F1DE-8334-4517-8795-FB00FBAEFF16}"/>
              </a:ext>
            </a:extLst>
          </p:cNvPr>
          <p:cNvSpPr/>
          <p:nvPr/>
        </p:nvSpPr>
        <p:spPr>
          <a:xfrm>
            <a:off x="495300" y="657164"/>
            <a:ext cx="17297400" cy="8909619"/>
          </a:xfrm>
          <a:prstGeom prst="rect">
            <a:avLst/>
          </a:prstGeom>
          <a:solidFill>
            <a:schemeClr val="tx1">
              <a:alpha val="60000"/>
            </a:schemeClr>
          </a:solidFill>
        </p:spPr>
        <p:txBody>
          <a:bodyPr wrap="squar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Steps to Apply for CALVET Fee Waiver</a:t>
            </a:r>
          </a:p>
          <a:p>
            <a:pPr algn="ctr"/>
            <a:endParaRPr lang="en-US" sz="2000"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685800" indent="-685800">
              <a:lnSpc>
                <a:spcPct val="150000"/>
              </a:lnSpc>
              <a:buFont typeface="Arial" panose="020B0604020202020204" pitchFamily="34" charset="0"/>
              <a:buChar char="•"/>
            </a:pPr>
            <a:r>
              <a:rPr lang="en-US" sz="280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Go to CALVET </a:t>
            </a:r>
            <a:r>
              <a:rPr lang="en-US" sz="28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homepage…use the College Fee Waiver Calculator to determine eligibility.</a:t>
            </a:r>
          </a:p>
          <a:p>
            <a:pPr marL="685800" indent="-685800">
              <a:lnSpc>
                <a:spcPct val="150000"/>
              </a:lnSpc>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Download CALVET fee waiver application. Complete application and take to local Veteran Services Office – they will verify your eligibility and then the application can be forwarded to the CALVET main office.</a:t>
            </a:r>
          </a:p>
          <a:p>
            <a:pPr marL="685800" indent="-685800">
              <a:lnSpc>
                <a:spcPct val="150000"/>
              </a:lnSpc>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Once eligibility is determined  you will receive a letter with a </a:t>
            </a:r>
            <a:r>
              <a:rPr lang="en-US" sz="2800" b="1" i="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verification number</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 AN APPROVAL  NUMBER</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yet… from the CALVET system in Sacramento.</a:t>
            </a:r>
          </a:p>
          <a:p>
            <a:pPr marL="685800" indent="-685800">
              <a:lnSpc>
                <a:spcPct val="150000"/>
              </a:lnSpc>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Download and complete the California Promise application.</a:t>
            </a:r>
          </a:p>
          <a:p>
            <a:pPr marL="685800" indent="-685800">
              <a:lnSpc>
                <a:spcPct val="150000"/>
              </a:lnSpc>
              <a:buFont typeface="Arial" panose="020B0604020202020204" pitchFamily="34" charset="0"/>
              <a:buChar char="•"/>
            </a:pPr>
            <a:r>
              <a:rPr lang="en-US" sz="28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YOU MUST BRING THE LETTER with the verification number, your legal form of identification, your Social Security number, and the California Promise Application, </a:t>
            </a: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to the Veteran Resource Center where the certifying official will verify your identification and upload the verification number and California Promise Application into the CALVET system.</a:t>
            </a:r>
          </a:p>
          <a:p>
            <a:pPr marL="685800" indent="-685800">
              <a:lnSpc>
                <a:spcPct val="150000"/>
              </a:lnSpc>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Once the number is verified by the system an </a:t>
            </a:r>
            <a:r>
              <a:rPr lang="en-US" sz="2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APPROVAL LETTER is generated  FOR THE BENEFIT PLAN YOU ARE ELIGIBLE FOR.  You have successfully completed your CALVET Fee Waiver application.</a:t>
            </a:r>
          </a:p>
        </p:txBody>
      </p:sp>
      <p:pic>
        <p:nvPicPr>
          <p:cNvPr id="11" name="Audio 10">
            <a:hlinkClick r:id="" action="ppaction://media"/>
            <a:extLst>
              <a:ext uri="{FF2B5EF4-FFF2-40B4-BE49-F238E27FC236}">
                <a16:creationId xmlns:a16="http://schemas.microsoft.com/office/drawing/2014/main" id="{36F9D874-350F-4506-B977-E81381458A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2078927435"/>
      </p:ext>
    </p:extLst>
  </p:cSld>
  <p:clrMapOvr>
    <a:masterClrMapping/>
  </p:clrMapOvr>
  <mc:AlternateContent xmlns:mc="http://schemas.openxmlformats.org/markup-compatibility/2006" xmlns:p14="http://schemas.microsoft.com/office/powerpoint/2010/main">
    <mc:Choice Requires="p14">
      <p:transition spd="slow" p14:dur="3400" advTm="79439">
        <p14:reveal/>
      </p:transition>
    </mc:Choice>
    <mc:Fallback xmlns="">
      <p:transition spd="slow" advTm="79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schemeClr val="accent1">
                  <a:shade val="45000"/>
                  <a:satMod val="135000"/>
                </a:schemeClr>
                <a:prstClr val="white"/>
              </a:duotone>
            </a:blip>
            <a:stretch>
              <a:fillRect l="-50583" r="-17955"/>
            </a:stretch>
          </a:blipFill>
        </p:spPr>
        <p:txBody>
          <a:bodyPr/>
          <a:lstStyle/>
          <a:p>
            <a:r>
              <a:rPr lang="en-US"/>
              <a:t>L </a:t>
            </a:r>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70155" y="8920452"/>
            <a:ext cx="1335140" cy="944962"/>
          </a:xfrm>
          <a:prstGeom prst="rect">
            <a:avLst/>
          </a:prstGeom>
        </p:spPr>
      </p:pic>
      <p:pic>
        <p:nvPicPr>
          <p:cNvPr id="4" name="Picture 3">
            <a:extLst>
              <a:ext uri="{FF2B5EF4-FFF2-40B4-BE49-F238E27FC236}">
                <a16:creationId xmlns:a16="http://schemas.microsoft.com/office/drawing/2014/main" id="{E8355A84-F342-4C55-B12E-DF9B99FEA2EE}"/>
              </a:ext>
            </a:extLst>
          </p:cNvPr>
          <p:cNvPicPr>
            <a:picLocks noChangeAspect="1"/>
          </p:cNvPicPr>
          <p:nvPr/>
        </p:nvPicPr>
        <p:blipFill>
          <a:blip r:embed="rId7"/>
          <a:stretch>
            <a:fillRect/>
          </a:stretch>
        </p:blipFill>
        <p:spPr>
          <a:xfrm>
            <a:off x="7000875" y="2628900"/>
            <a:ext cx="4286250" cy="4286250"/>
          </a:xfrm>
          <a:prstGeom prst="rect">
            <a:avLst/>
          </a:prstGeom>
        </p:spPr>
      </p:pic>
      <p:sp>
        <p:nvSpPr>
          <p:cNvPr id="5" name="Rectangle 4">
            <a:extLst>
              <a:ext uri="{FF2B5EF4-FFF2-40B4-BE49-F238E27FC236}">
                <a16:creationId xmlns:a16="http://schemas.microsoft.com/office/drawing/2014/main" id="{EBFB869F-DF78-43B5-8EAB-428B09EFB1BD}"/>
              </a:ext>
            </a:extLst>
          </p:cNvPr>
          <p:cNvSpPr/>
          <p:nvPr/>
        </p:nvSpPr>
        <p:spPr>
          <a:xfrm>
            <a:off x="6835804" y="1257300"/>
            <a:ext cx="4616392" cy="1569660"/>
          </a:xfrm>
          <a:prstGeom prst="rect">
            <a:avLst/>
          </a:prstGeom>
          <a:noFill/>
        </p:spPr>
        <p:txBody>
          <a:bodyPr wrap="none" lIns="91440" tIns="45720" rIns="91440" bIns="45720">
            <a:spAutoFit/>
          </a:bodyPr>
          <a:lstStyle/>
          <a:p>
            <a:pPr algn="ctr"/>
            <a:r>
              <a:rPr lang="en-US" sz="9600" b="1" cap="none" spc="0"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rPr>
              <a:t>SURVEY!</a:t>
            </a:r>
          </a:p>
        </p:txBody>
      </p:sp>
      <p:pic>
        <p:nvPicPr>
          <p:cNvPr id="7" name="Audio 6">
            <a:hlinkClick r:id="" action="ppaction://media"/>
            <a:extLst>
              <a:ext uri="{FF2B5EF4-FFF2-40B4-BE49-F238E27FC236}">
                <a16:creationId xmlns:a16="http://schemas.microsoft.com/office/drawing/2014/main" id="{99B15AFB-9842-432A-B354-1A8E35AEFA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459369786"/>
      </p:ext>
    </p:extLst>
  </p:cSld>
  <p:clrMapOvr>
    <a:masterClrMapping/>
  </p:clrMapOvr>
  <mc:AlternateContent xmlns:mc="http://schemas.openxmlformats.org/markup-compatibility/2006" xmlns:p14="http://schemas.microsoft.com/office/powerpoint/2010/main">
    <mc:Choice Requires="p14">
      <p:transition spd="slow" p14:dur="3400" advTm="20184">
        <p14:reveal/>
      </p:transition>
    </mc:Choice>
    <mc:Fallback xmlns="">
      <p:transition spd="slow" advTm="20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schemeClr val="accent6">
                  <a:shade val="45000"/>
                  <a:satMod val="135000"/>
                </a:schemeClr>
                <a:prstClr val="white"/>
              </a:duotone>
            </a:blip>
            <a:stretch>
              <a:fillRect l="-50583" r="-17955"/>
            </a:stretch>
          </a:blipFill>
        </p:spPr>
        <p:txBody>
          <a:bodyPr/>
          <a:lstStyle/>
          <a:p>
            <a:endParaRPr lang="en-US" dirty="0"/>
          </a:p>
        </p:txBody>
      </p:sp>
      <p:sp>
        <p:nvSpPr>
          <p:cNvPr id="9" name="Rectangle 8">
            <a:extLst>
              <a:ext uri="{FF2B5EF4-FFF2-40B4-BE49-F238E27FC236}">
                <a16:creationId xmlns:a16="http://schemas.microsoft.com/office/drawing/2014/main" id="{CA7DDD95-B239-4697-91EC-F024BD377FDB}"/>
              </a:ext>
            </a:extLst>
          </p:cNvPr>
          <p:cNvSpPr/>
          <p:nvPr/>
        </p:nvSpPr>
        <p:spPr>
          <a:xfrm>
            <a:off x="1181100" y="2280131"/>
            <a:ext cx="15925800" cy="5521704"/>
          </a:xfrm>
          <a:prstGeom prst="rect">
            <a:avLst/>
          </a:prstGeom>
          <a:solidFill>
            <a:schemeClr val="tx1">
              <a:alpha val="50000"/>
            </a:schemeClr>
          </a:solidFill>
        </p:spPr>
        <p:txBody>
          <a:bodyPr wrap="square">
            <a:spAutoFit/>
          </a:bodyPr>
          <a:lstStyle/>
          <a:p>
            <a:pPr>
              <a:lnSpc>
                <a:spcPct val="150000"/>
              </a:lnSpc>
            </a:pPr>
            <a:r>
              <a:rPr lang="en-US" sz="4000" dirty="0">
                <a:solidFill>
                  <a:schemeClr val="bg1"/>
                </a:solidFill>
                <a:latin typeface="Times New Roman" panose="02020603050405020304" pitchFamily="18" charset="0"/>
                <a:cs typeface="Times New Roman" panose="02020603050405020304" pitchFamily="18" charset="0"/>
              </a:rPr>
              <a:t>​The College Fee Waiver for Veteran Dependents benefit waives mandatory system-wide tuition and fees at any State of California Community College, California State University, or University of California campus. </a:t>
            </a:r>
          </a:p>
          <a:p>
            <a:pPr>
              <a:lnSpc>
                <a:spcPct val="150000"/>
              </a:lnSpc>
            </a:pPr>
            <a:r>
              <a:rPr lang="en-US" sz="4000" dirty="0">
                <a:solidFill>
                  <a:schemeClr val="bg1"/>
                </a:solidFill>
                <a:latin typeface="Times New Roman" panose="02020603050405020304" pitchFamily="18" charset="0"/>
                <a:cs typeface="Times New Roman" panose="02020603050405020304" pitchFamily="18" charset="0"/>
              </a:rPr>
              <a:t>This program does not cover the expense of books, parking or room and board. There are four plans under which dependents of Veterans may be eligible.</a:t>
            </a:r>
            <a:r>
              <a:rPr lang="en-US" dirty="0">
                <a:solidFill>
                  <a:srgbClr val="222222"/>
                </a:solidFill>
                <a:latin typeface="Source Sans Pro" panose="020B0503030403020204" pitchFamily="34" charset="0"/>
              </a:rPr>
              <a:t>.</a:t>
            </a:r>
            <a:r>
              <a:rPr lang="en-US" dirty="0">
                <a:solidFill>
                  <a:schemeClr val="bg1"/>
                </a:solidFill>
                <a:latin typeface="Times New Roman" panose="02020603050405020304" pitchFamily="18" charset="0"/>
                <a:cs typeface="Times New Roman" panose="02020603050405020304" pitchFamily="18" charset="0"/>
              </a:rPr>
              <a:t> </a:t>
            </a:r>
            <a:endParaRPr lang="en-US" b="0" i="0" dirty="0">
              <a:solidFill>
                <a:srgbClr val="222222"/>
              </a:solidFill>
              <a:effectLst/>
              <a:latin typeface="Source Sans Pro" panose="020B0503030403020204" pitchFamily="34" charset="0"/>
            </a:endParaRPr>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Rectangle 4">
            <a:extLst>
              <a:ext uri="{FF2B5EF4-FFF2-40B4-BE49-F238E27FC236}">
                <a16:creationId xmlns:a16="http://schemas.microsoft.com/office/drawing/2014/main" id="{5DD6149F-056F-446B-B3FA-CDD95892CD2B}"/>
              </a:ext>
            </a:extLst>
          </p:cNvPr>
          <p:cNvSpPr/>
          <p:nvPr/>
        </p:nvSpPr>
        <p:spPr>
          <a:xfrm>
            <a:off x="7010400" y="483297"/>
            <a:ext cx="1062451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CALVET COLLEGE FEE WAIVER</a:t>
            </a:r>
          </a:p>
        </p:txBody>
      </p:sp>
      <p:pic>
        <p:nvPicPr>
          <p:cNvPr id="6" name="Audio 5">
            <a:hlinkClick r:id="" action="ppaction://media"/>
            <a:extLst>
              <a:ext uri="{FF2B5EF4-FFF2-40B4-BE49-F238E27FC236}">
                <a16:creationId xmlns:a16="http://schemas.microsoft.com/office/drawing/2014/main" id="{216673E9-7502-4FE8-A7D9-D2AB5F9046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2228693789"/>
      </p:ext>
    </p:extLst>
  </p:cSld>
  <p:clrMapOvr>
    <a:masterClrMapping/>
  </p:clrMapOvr>
  <mc:AlternateContent xmlns:mc="http://schemas.openxmlformats.org/markup-compatibility/2006" xmlns:p14="http://schemas.microsoft.com/office/powerpoint/2010/main">
    <mc:Choice Requires="p14">
      <p:transition spd="slow" p14:dur="3400" advTm="26334">
        <p14:reveal/>
      </p:transition>
    </mc:Choice>
    <mc:Fallback xmlns="">
      <p:transition spd="slow" advTm="26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schemeClr val="accent5">
                  <a:shade val="45000"/>
                  <a:satMod val="135000"/>
                </a:schemeClr>
                <a:prstClr val="white"/>
              </a:duotone>
            </a:blip>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TextBox 4">
            <a:extLst>
              <a:ext uri="{FF2B5EF4-FFF2-40B4-BE49-F238E27FC236}">
                <a16:creationId xmlns:a16="http://schemas.microsoft.com/office/drawing/2014/main" id="{323454D4-2FF6-4DBC-930C-D4328D412E73}"/>
              </a:ext>
            </a:extLst>
          </p:cNvPr>
          <p:cNvSpPr txBox="1"/>
          <p:nvPr/>
        </p:nvSpPr>
        <p:spPr>
          <a:xfrm>
            <a:off x="457200" y="1942939"/>
            <a:ext cx="17373600" cy="7390485"/>
          </a:xfrm>
          <a:prstGeom prst="rect">
            <a:avLst/>
          </a:prstGeom>
          <a:solidFill>
            <a:schemeClr val="tx1">
              <a:alpha val="46000"/>
            </a:schemeClr>
          </a:solidFill>
        </p:spPr>
        <p:txBody>
          <a:bodyPr wrap="square" rtlCol="0">
            <a:spAutoFit/>
          </a:bodyPr>
          <a:lstStyle/>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The </a:t>
            </a:r>
            <a:r>
              <a:rPr lang="en-US" sz="3200" b="1" u="sng" dirty="0">
                <a:solidFill>
                  <a:schemeClr val="bg1"/>
                </a:solidFill>
                <a:latin typeface="Times New Roman" panose="02020603050405020304" pitchFamily="18" charset="0"/>
                <a:cs typeface="Times New Roman" panose="02020603050405020304" pitchFamily="18" charset="0"/>
              </a:rPr>
              <a:t>unmarried child </a:t>
            </a:r>
            <a:r>
              <a:rPr lang="en-US" sz="3200" dirty="0">
                <a:solidFill>
                  <a:schemeClr val="bg1"/>
                </a:solidFill>
                <a:latin typeface="Times New Roman" panose="02020603050405020304" pitchFamily="18" charset="0"/>
                <a:cs typeface="Times New Roman" panose="02020603050405020304" pitchFamily="18" charset="0"/>
              </a:rPr>
              <a:t>of a Veteran who is totally service-connected disabled or whose death was officially rated as service-connected is eligible. The child must be over 14 years old and under 27 years old to be eligible</a:t>
            </a:r>
            <a:r>
              <a:rPr lang="en-US" sz="3200" b="1" dirty="0">
                <a:solidFill>
                  <a:schemeClr val="bg1"/>
                </a:solidFill>
                <a:latin typeface="Times New Roman" panose="02020603050405020304" pitchFamily="18" charset="0"/>
                <a:cs typeface="Times New Roman" panose="02020603050405020304" pitchFamily="18" charset="0"/>
              </a:rPr>
              <a:t>. If the child is a Veteran, then the age limit is extended to age 30;</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The </a:t>
            </a:r>
            <a:r>
              <a:rPr lang="en-US" sz="3200" b="1" u="sng" dirty="0">
                <a:solidFill>
                  <a:schemeClr val="bg1"/>
                </a:solidFill>
                <a:latin typeface="Times New Roman" panose="02020603050405020304" pitchFamily="18" charset="0"/>
                <a:cs typeface="Times New Roman" panose="02020603050405020304" pitchFamily="18" charset="0"/>
              </a:rPr>
              <a:t>spouse of a wartime Veteran </a:t>
            </a:r>
            <a:r>
              <a:rPr lang="en-US" sz="3200" dirty="0">
                <a:solidFill>
                  <a:schemeClr val="bg1"/>
                </a:solidFill>
                <a:latin typeface="Times New Roman" panose="02020603050405020304" pitchFamily="18" charset="0"/>
                <a:cs typeface="Times New Roman" panose="02020603050405020304" pitchFamily="18" charset="0"/>
              </a:rPr>
              <a:t>who is totally service-connected disabled is eligible. There are no age limit restrictions;</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The </a:t>
            </a:r>
            <a:r>
              <a:rPr lang="en-US" sz="3200" b="1" u="sng" dirty="0">
                <a:solidFill>
                  <a:schemeClr val="bg1"/>
                </a:solidFill>
                <a:latin typeface="Times New Roman" panose="02020603050405020304" pitchFamily="18" charset="0"/>
                <a:cs typeface="Times New Roman" panose="02020603050405020304" pitchFamily="18" charset="0"/>
              </a:rPr>
              <a:t>unmarried surviving spouse of a wartime Veteran </a:t>
            </a:r>
            <a:r>
              <a:rPr lang="en-US" sz="3200" dirty="0">
                <a:solidFill>
                  <a:schemeClr val="bg1"/>
                </a:solidFill>
                <a:latin typeface="Times New Roman" panose="02020603050405020304" pitchFamily="18" charset="0"/>
                <a:cs typeface="Times New Roman" panose="02020603050405020304" pitchFamily="18" charset="0"/>
              </a:rPr>
              <a:t>whose death has been rated as service-connected is eligible. There are no age limit restrictions;</a:t>
            </a:r>
          </a:p>
          <a:p>
            <a:pPr>
              <a:lnSpc>
                <a:spcPct val="150000"/>
              </a:lnSpc>
            </a:pPr>
            <a:r>
              <a:rPr lang="en-US" sz="3200" b="1" dirty="0">
                <a:solidFill>
                  <a:schemeClr val="bg1"/>
                </a:solidFill>
                <a:latin typeface="Times New Roman" panose="02020603050405020304" pitchFamily="18" charset="0"/>
                <a:cs typeface="Times New Roman" panose="02020603050405020304" pitchFamily="18" charset="0"/>
              </a:rPr>
              <a:t>Any dependent of any Veteran who has been declared missing in action, captured in the line of duty by hostile forces, or forcibly detained or interned in the line of duty by a foreign government or power is eligible</a:t>
            </a:r>
            <a:r>
              <a:rPr lang="en-US" sz="3200" dirty="0">
                <a:solidFill>
                  <a:schemeClr val="bg1"/>
                </a:solidFill>
                <a:latin typeface="Times New Roman" panose="02020603050405020304" pitchFamily="18" charset="0"/>
                <a:cs typeface="Times New Roman" panose="02020603050405020304" pitchFamily="18" charset="0"/>
              </a:rPr>
              <a:t>. You cannot apply for CH 35 benefits under Plan A.</a:t>
            </a:r>
          </a:p>
        </p:txBody>
      </p:sp>
      <p:sp>
        <p:nvSpPr>
          <p:cNvPr id="6" name="Rectangle 5">
            <a:extLst>
              <a:ext uri="{FF2B5EF4-FFF2-40B4-BE49-F238E27FC236}">
                <a16:creationId xmlns:a16="http://schemas.microsoft.com/office/drawing/2014/main" id="{8DDFF2EF-58E7-464B-8AE1-A6AA1E512968}"/>
              </a:ext>
            </a:extLst>
          </p:cNvPr>
          <p:cNvSpPr/>
          <p:nvPr/>
        </p:nvSpPr>
        <p:spPr>
          <a:xfrm>
            <a:off x="12496800" y="373279"/>
            <a:ext cx="4529831" cy="1569660"/>
          </a:xfrm>
          <a:prstGeom prst="rect">
            <a:avLst/>
          </a:prstGeom>
          <a:noFill/>
        </p:spPr>
        <p:txBody>
          <a:bodyPr wrap="none" lIns="91440" tIns="45720" rIns="91440" bIns="45720">
            <a:spAutoFit/>
          </a:bodyPr>
          <a:lstStyle/>
          <a:p>
            <a:pPr algn="ctr"/>
            <a:r>
              <a:rPr lang="en-US" sz="96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 A</a:t>
            </a:r>
          </a:p>
        </p:txBody>
      </p:sp>
      <p:pic>
        <p:nvPicPr>
          <p:cNvPr id="9" name="Audio 8">
            <a:hlinkClick r:id="" action="ppaction://media"/>
            <a:extLst>
              <a:ext uri="{FF2B5EF4-FFF2-40B4-BE49-F238E27FC236}">
                <a16:creationId xmlns:a16="http://schemas.microsoft.com/office/drawing/2014/main" id="{A2195F35-5916-4B6E-AC07-64B5F5D7F3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220598413"/>
      </p:ext>
    </p:extLst>
  </p:cSld>
  <p:clrMapOvr>
    <a:masterClrMapping/>
  </p:clrMapOvr>
  <mc:AlternateContent xmlns:mc="http://schemas.openxmlformats.org/markup-compatibility/2006" xmlns:p14="http://schemas.microsoft.com/office/powerpoint/2010/main">
    <mc:Choice Requires="p14">
      <p:transition spd="slow" p14:dur="3400" advTm="54069">
        <p14:reveal/>
      </p:transition>
    </mc:Choice>
    <mc:Fallback xmlns="">
      <p:transition spd="slow" advTm="54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94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schemeClr val="accent3">
                  <a:shade val="45000"/>
                  <a:satMod val="135000"/>
                </a:schemeClr>
                <a:prstClr val="white"/>
              </a:duotone>
            </a:blip>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TextBox 4">
            <a:extLst>
              <a:ext uri="{FF2B5EF4-FFF2-40B4-BE49-F238E27FC236}">
                <a16:creationId xmlns:a16="http://schemas.microsoft.com/office/drawing/2014/main" id="{323454D4-2FF6-4DBC-930C-D4328D412E73}"/>
              </a:ext>
            </a:extLst>
          </p:cNvPr>
          <p:cNvSpPr txBox="1"/>
          <p:nvPr/>
        </p:nvSpPr>
        <p:spPr>
          <a:xfrm>
            <a:off x="838200" y="2299973"/>
            <a:ext cx="16611600" cy="6640729"/>
          </a:xfrm>
          <a:prstGeom prst="rect">
            <a:avLst/>
          </a:prstGeom>
          <a:solidFill>
            <a:schemeClr val="tx1">
              <a:alpha val="46000"/>
            </a:schemeClr>
          </a:solidFill>
        </p:spPr>
        <p:txBody>
          <a:bodyPr wrap="square" rtlCol="0">
            <a:spAutoFit/>
          </a:bodyPr>
          <a:lstStyle/>
          <a:p>
            <a:pPr>
              <a:lnSpc>
                <a:spcPct val="150000"/>
              </a:lnSpc>
            </a:pPr>
            <a:r>
              <a:rPr lang="en-US" sz="3600" dirty="0">
                <a:solidFill>
                  <a:schemeClr val="bg1"/>
                </a:solidFill>
                <a:latin typeface="Times New Roman" panose="02020603050405020304" pitchFamily="18" charset="0"/>
                <a:cs typeface="Times New Roman" panose="02020603050405020304" pitchFamily="18" charset="0"/>
              </a:rPr>
              <a:t>The child of a Veteran who has a service-connected disability, or had a service-connected disability at the time of death, or died of service-related causes is eligible. The child's annual income, which includes the child's adjusted gross income, plus the value of support provided by a parent, may not exceed the national annual income limit. The current academic year entitlement is based upon the previous calendar year's annual income. Under Plan B, wartime service is not required and there are no specific age requirements. Children are the only dependents eligible under this plan. There is no prohibition against receiving concurrent VA Chapter 35 benefits.</a:t>
            </a:r>
          </a:p>
        </p:txBody>
      </p:sp>
      <p:sp>
        <p:nvSpPr>
          <p:cNvPr id="6" name="Rectangle 5">
            <a:extLst>
              <a:ext uri="{FF2B5EF4-FFF2-40B4-BE49-F238E27FC236}">
                <a16:creationId xmlns:a16="http://schemas.microsoft.com/office/drawing/2014/main" id="{8DDFF2EF-58E7-464B-8AE1-A6AA1E512968}"/>
              </a:ext>
            </a:extLst>
          </p:cNvPr>
          <p:cNvSpPr/>
          <p:nvPr/>
        </p:nvSpPr>
        <p:spPr>
          <a:xfrm>
            <a:off x="12497313" y="373279"/>
            <a:ext cx="4528805" cy="1569660"/>
          </a:xfrm>
          <a:prstGeom prst="rect">
            <a:avLst/>
          </a:prstGeom>
          <a:noFill/>
        </p:spPr>
        <p:txBody>
          <a:bodyPr wrap="none" lIns="91440" tIns="45720" rIns="91440" bIns="45720">
            <a:spAutoFit/>
          </a:bodyPr>
          <a:lstStyle/>
          <a:p>
            <a:pPr algn="ctr"/>
            <a:r>
              <a:rPr lang="en-US" sz="96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 B</a:t>
            </a:r>
          </a:p>
        </p:txBody>
      </p:sp>
      <p:pic>
        <p:nvPicPr>
          <p:cNvPr id="7" name="Audio 6">
            <a:hlinkClick r:id="" action="ppaction://media"/>
            <a:extLst>
              <a:ext uri="{FF2B5EF4-FFF2-40B4-BE49-F238E27FC236}">
                <a16:creationId xmlns:a16="http://schemas.microsoft.com/office/drawing/2014/main" id="{0255AC4F-C588-46E5-B6F2-BB78868539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133959785"/>
      </p:ext>
    </p:extLst>
  </p:cSld>
  <p:clrMapOvr>
    <a:masterClrMapping/>
  </p:clrMapOvr>
  <mc:AlternateContent xmlns:mc="http://schemas.openxmlformats.org/markup-compatibility/2006" xmlns:p14="http://schemas.microsoft.com/office/powerpoint/2010/main">
    <mc:Choice Requires="p14">
      <p:transition spd="slow" p14:dur="3400" advTm="39959">
        <p14:reveal/>
      </p:transition>
    </mc:Choice>
    <mc:Fallback xmlns="">
      <p:transition spd="slow" advTm="39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schemeClr val="accent2">
                  <a:shade val="45000"/>
                  <a:satMod val="135000"/>
                </a:schemeClr>
                <a:prstClr val="white"/>
              </a:duotone>
            </a:blip>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TextBox 4">
            <a:extLst>
              <a:ext uri="{FF2B5EF4-FFF2-40B4-BE49-F238E27FC236}">
                <a16:creationId xmlns:a16="http://schemas.microsoft.com/office/drawing/2014/main" id="{323454D4-2FF6-4DBC-930C-D4328D412E73}"/>
              </a:ext>
            </a:extLst>
          </p:cNvPr>
          <p:cNvSpPr txBox="1"/>
          <p:nvPr/>
        </p:nvSpPr>
        <p:spPr>
          <a:xfrm>
            <a:off x="954140" y="2100564"/>
            <a:ext cx="16306800" cy="7471725"/>
          </a:xfrm>
          <a:prstGeom prst="rect">
            <a:avLst/>
          </a:prstGeom>
          <a:solidFill>
            <a:schemeClr val="tx1">
              <a:alpha val="46000"/>
            </a:schemeClr>
          </a:solidFill>
        </p:spPr>
        <p:txBody>
          <a:bodyPr wrap="square" rtlCol="0">
            <a:spAutoFit/>
          </a:bodyPr>
          <a:lstStyle/>
          <a:p>
            <a:pPr>
              <a:lnSpc>
                <a:spcPct val="150000"/>
              </a:lnSpc>
            </a:pPr>
            <a:r>
              <a:rPr lang="en-US" sz="3600" dirty="0">
                <a:solidFill>
                  <a:schemeClr val="bg1"/>
                </a:solidFill>
                <a:latin typeface="Times New Roman" panose="02020603050405020304" pitchFamily="18" charset="0"/>
                <a:cs typeface="Times New Roman" panose="02020603050405020304" pitchFamily="18" charset="0"/>
              </a:rPr>
              <a:t>Any dependent of any member of the California National Guard, who in the line of duty while on active service to the state, was killed, died of a disability resulting from an event that occurred while in active service to the state, or is permanently disabled as a result of an event that occurred while in the service to the state is eligible. Surviving spouses who have not remarried are also eligible.</a:t>
            </a:r>
          </a:p>
          <a:p>
            <a:pPr>
              <a:lnSpc>
                <a:spcPct val="150000"/>
              </a:lnSpc>
            </a:pPr>
            <a:r>
              <a:rPr lang="en-US" sz="3600" dirty="0">
                <a:solidFill>
                  <a:schemeClr val="bg1"/>
                </a:solidFill>
                <a:latin typeface="Times New Roman" panose="02020603050405020304" pitchFamily="18" charset="0"/>
                <a:cs typeface="Times New Roman" panose="02020603050405020304" pitchFamily="18" charset="0"/>
              </a:rPr>
              <a:t>"Active duty service to the state," for the purpose of this benefit, means a member of the California National Guard activated pursuant to Section 146 of the Military and Veterans Code. A copy of those orders pursuant to Section 146, not Section 143, must be furnished to establish eligibility</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DDFF2EF-58E7-464B-8AE1-A6AA1E512968}"/>
              </a:ext>
            </a:extLst>
          </p:cNvPr>
          <p:cNvSpPr/>
          <p:nvPr/>
        </p:nvSpPr>
        <p:spPr>
          <a:xfrm>
            <a:off x="12497313" y="373279"/>
            <a:ext cx="4528805" cy="1569660"/>
          </a:xfrm>
          <a:prstGeom prst="rect">
            <a:avLst/>
          </a:prstGeom>
          <a:noFill/>
        </p:spPr>
        <p:txBody>
          <a:bodyPr wrap="none" lIns="91440" tIns="45720" rIns="91440" bIns="45720">
            <a:spAutoFit/>
          </a:bodyPr>
          <a:lstStyle/>
          <a:p>
            <a:pPr algn="ctr"/>
            <a:r>
              <a:rPr lang="en-US" sz="96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 C</a:t>
            </a:r>
          </a:p>
        </p:txBody>
      </p:sp>
      <p:pic>
        <p:nvPicPr>
          <p:cNvPr id="11" name="Audio 10">
            <a:hlinkClick r:id="" action="ppaction://media"/>
            <a:extLst>
              <a:ext uri="{FF2B5EF4-FFF2-40B4-BE49-F238E27FC236}">
                <a16:creationId xmlns:a16="http://schemas.microsoft.com/office/drawing/2014/main" id="{7B69246A-079C-4044-A998-3777F42F51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2353541862"/>
      </p:ext>
    </p:extLst>
  </p:cSld>
  <p:clrMapOvr>
    <a:masterClrMapping/>
  </p:clrMapOvr>
  <mc:AlternateContent xmlns:mc="http://schemas.openxmlformats.org/markup-compatibility/2006" xmlns:p14="http://schemas.microsoft.com/office/powerpoint/2010/main">
    <mc:Choice Requires="p14">
      <p:transition spd="slow" p14:dur="3400" advTm="40764">
        <p14:reveal/>
      </p:transition>
    </mc:Choice>
    <mc:Fallback xmlns="">
      <p:transition spd="slow" advTm="4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duotone>
                <a:prstClr val="black"/>
                <a:schemeClr val="accent4">
                  <a:tint val="45000"/>
                  <a:satMod val="400000"/>
                </a:schemeClr>
              </a:duotone>
            </a:blip>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TextBox 4">
            <a:extLst>
              <a:ext uri="{FF2B5EF4-FFF2-40B4-BE49-F238E27FC236}">
                <a16:creationId xmlns:a16="http://schemas.microsoft.com/office/drawing/2014/main" id="{323454D4-2FF6-4DBC-930C-D4328D412E73}"/>
              </a:ext>
            </a:extLst>
          </p:cNvPr>
          <p:cNvSpPr txBox="1"/>
          <p:nvPr/>
        </p:nvSpPr>
        <p:spPr>
          <a:xfrm>
            <a:off x="1972982" y="2650299"/>
            <a:ext cx="15087600" cy="5049011"/>
          </a:xfrm>
          <a:prstGeom prst="rect">
            <a:avLst/>
          </a:prstGeom>
          <a:solidFill>
            <a:schemeClr val="tx1">
              <a:alpha val="46000"/>
            </a:schemeClr>
          </a:solidFill>
        </p:spPr>
        <p:txBody>
          <a:bodyPr wrap="square" rtlCol="0">
            <a:spAutoFit/>
          </a:bodyPr>
          <a:lstStyle/>
          <a:p>
            <a:pPr>
              <a:lnSpc>
                <a:spcPct val="150000"/>
              </a:lnSpc>
            </a:pPr>
            <a:r>
              <a:rPr lang="en-US" sz="4400" dirty="0">
                <a:solidFill>
                  <a:schemeClr val="bg1"/>
                </a:solidFill>
                <a:latin typeface="Times New Roman" panose="02020603050405020304" pitchFamily="18" charset="0"/>
                <a:cs typeface="Times New Roman" panose="02020603050405020304" pitchFamily="18" charset="0"/>
              </a:rPr>
              <a:t>Medal of Honor recipients and children of Medal of Honor recipients under the age of 27 may qualify. Benefits under Plan D are limited to undergraduate studies only, and applicants are subject to both income and age restrictions. There is no prohibition against receiving concurrent VA Chapter 35 benefits.</a:t>
            </a:r>
          </a:p>
        </p:txBody>
      </p:sp>
      <p:sp>
        <p:nvSpPr>
          <p:cNvPr id="6" name="Rectangle 5">
            <a:extLst>
              <a:ext uri="{FF2B5EF4-FFF2-40B4-BE49-F238E27FC236}">
                <a16:creationId xmlns:a16="http://schemas.microsoft.com/office/drawing/2014/main" id="{8DDFF2EF-58E7-464B-8AE1-A6AA1E512968}"/>
              </a:ext>
            </a:extLst>
          </p:cNvPr>
          <p:cNvSpPr/>
          <p:nvPr/>
        </p:nvSpPr>
        <p:spPr>
          <a:xfrm>
            <a:off x="12462848" y="373279"/>
            <a:ext cx="4597734" cy="1569660"/>
          </a:xfrm>
          <a:prstGeom prst="rect">
            <a:avLst/>
          </a:prstGeom>
          <a:noFill/>
        </p:spPr>
        <p:txBody>
          <a:bodyPr wrap="none" lIns="91440" tIns="45720" rIns="91440" bIns="45720">
            <a:spAutoFit/>
          </a:bodyPr>
          <a:lstStyle/>
          <a:p>
            <a:pPr algn="ctr"/>
            <a:r>
              <a:rPr lang="en-US" sz="96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 D</a:t>
            </a:r>
          </a:p>
        </p:txBody>
      </p:sp>
      <p:pic>
        <p:nvPicPr>
          <p:cNvPr id="8" name="Audio 7">
            <a:hlinkClick r:id="" action="ppaction://media"/>
            <a:extLst>
              <a:ext uri="{FF2B5EF4-FFF2-40B4-BE49-F238E27FC236}">
                <a16:creationId xmlns:a16="http://schemas.microsoft.com/office/drawing/2014/main" id="{773770C3-A3C7-4781-A461-613AB192E2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853076341"/>
      </p:ext>
    </p:extLst>
  </p:cSld>
  <p:clrMapOvr>
    <a:masterClrMapping/>
  </p:clrMapOvr>
  <mc:AlternateContent xmlns:mc="http://schemas.openxmlformats.org/markup-compatibility/2006" xmlns:p14="http://schemas.microsoft.com/office/powerpoint/2010/main">
    <mc:Choice Requires="p14">
      <p:transition spd="slow" p14:dur="3400" advTm="25115">
        <p14:reveal/>
      </p:transition>
    </mc:Choice>
    <mc:Fallback xmlns="">
      <p:transition spd="slow" advTm="25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42960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0583" r="-17955"/>
            </a:stretch>
          </a:blipFill>
        </p:spPr>
        <p:txBody>
          <a:bodyPr/>
          <a:lstStyle/>
          <a:p>
            <a:endParaRPr lang="en-US" dirty="0"/>
          </a:p>
        </p:txBody>
      </p:sp>
      <p:pic>
        <p:nvPicPr>
          <p:cNvPr id="3" name="Picture 2">
            <a:extLst>
              <a:ext uri="{FF2B5EF4-FFF2-40B4-BE49-F238E27FC236}">
                <a16:creationId xmlns:a16="http://schemas.microsoft.com/office/drawing/2014/main" id="{26888457-E558-4A0C-B23F-570C13888079}"/>
              </a:ext>
            </a:extLst>
          </p:cNvPr>
          <p:cNvPicPr>
            <a:picLocks noChangeAspect="1"/>
          </p:cNvPicPr>
          <p:nvPr/>
        </p:nvPicPr>
        <p:blipFill>
          <a:blip r:embed="rId6">
            <a:biLevel thresh="25000"/>
          </a:blip>
          <a:stretch>
            <a:fillRect/>
          </a:stretch>
        </p:blipFill>
        <p:spPr>
          <a:xfrm>
            <a:off x="15925800" y="8648700"/>
            <a:ext cx="1335140" cy="944962"/>
          </a:xfrm>
          <a:prstGeom prst="rect">
            <a:avLst/>
          </a:prstGeom>
        </p:spPr>
      </p:pic>
      <p:pic>
        <p:nvPicPr>
          <p:cNvPr id="4" name="Picture 3">
            <a:extLst>
              <a:ext uri="{FF2B5EF4-FFF2-40B4-BE49-F238E27FC236}">
                <a16:creationId xmlns:a16="http://schemas.microsoft.com/office/drawing/2014/main" id="{284944AF-8456-40B3-B4F5-6203F90A26E7}"/>
              </a:ext>
            </a:extLst>
          </p:cNvPr>
          <p:cNvPicPr>
            <a:picLocks noChangeAspect="1"/>
          </p:cNvPicPr>
          <p:nvPr/>
        </p:nvPicPr>
        <p:blipFill>
          <a:blip r:embed="rId7"/>
          <a:stretch>
            <a:fillRect/>
          </a:stretch>
        </p:blipFill>
        <p:spPr>
          <a:xfrm>
            <a:off x="2286000" y="349034"/>
            <a:ext cx="1447800" cy="1447800"/>
          </a:xfrm>
          <a:prstGeom prst="rect">
            <a:avLst/>
          </a:prstGeom>
        </p:spPr>
      </p:pic>
      <p:sp>
        <p:nvSpPr>
          <p:cNvPr id="5" name="TextBox 4">
            <a:extLst>
              <a:ext uri="{FF2B5EF4-FFF2-40B4-BE49-F238E27FC236}">
                <a16:creationId xmlns:a16="http://schemas.microsoft.com/office/drawing/2014/main" id="{323454D4-2FF6-4DBC-930C-D4328D412E73}"/>
              </a:ext>
            </a:extLst>
          </p:cNvPr>
          <p:cNvSpPr txBox="1"/>
          <p:nvPr/>
        </p:nvSpPr>
        <p:spPr>
          <a:xfrm>
            <a:off x="1231231" y="1771795"/>
            <a:ext cx="16029709" cy="8047844"/>
          </a:xfrm>
          <a:prstGeom prst="rect">
            <a:avLst/>
          </a:prstGeom>
          <a:solidFill>
            <a:schemeClr val="tx1">
              <a:alpha val="66000"/>
            </a:schemeClr>
          </a:solid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All applicants must meet California residency requirements as per the schools requirements.</a:t>
            </a:r>
          </a:p>
          <a:p>
            <a:pPr marL="285750" indent="-285750">
              <a:lnSpc>
                <a:spcPct val="15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If eligibility criteria is met, use of the College Waiver for Veterans Dependents may be applied to state-support programs in the CCC, CSU, and UC systems.</a:t>
            </a:r>
          </a:p>
          <a:p>
            <a:pPr marL="285750" indent="-285750">
              <a:lnSpc>
                <a:spcPct val="15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If you are a child of a Veteran, you must attach Verification of Dependency.  Acceptable verifications include, but are not limited to, a Birth Certificate, Adoption Records or Marriage Certificate.  Those seeking status as an Adopted Child or as a Stepchild must have entered into such status prior to the child's 23th Birthday. </a:t>
            </a:r>
          </a:p>
          <a:p>
            <a:pPr marL="285750" indent="-285750">
              <a:lnSpc>
                <a:spcPct val="150000"/>
              </a:lnSpc>
              <a:buFont typeface="Arial" panose="020B0604020202020204" pitchFamily="34" charset="0"/>
              <a:buChar char="•"/>
            </a:pPr>
            <a:endParaRPr lang="en-US" sz="32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3200" b="1" i="1" dirty="0">
                <a:solidFill>
                  <a:schemeClr val="bg1"/>
                </a:solidFill>
                <a:latin typeface="Times New Roman" panose="02020603050405020304" pitchFamily="18" charset="0"/>
                <a:cs typeface="Times New Roman" panose="02020603050405020304" pitchFamily="18" charset="0"/>
              </a:rPr>
              <a:t>All applicants must also complete the California Promise Grant Application to be included with your CALVET Fee Waiver Application.  </a:t>
            </a:r>
            <a:endParaRPr lang="en-US" sz="3200"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DDFF2EF-58E7-464B-8AE1-A6AA1E512968}"/>
              </a:ext>
            </a:extLst>
          </p:cNvPr>
          <p:cNvSpPr/>
          <p:nvPr/>
        </p:nvSpPr>
        <p:spPr>
          <a:xfrm>
            <a:off x="4162507" y="202135"/>
            <a:ext cx="9962985" cy="1569660"/>
          </a:xfrm>
          <a:prstGeom prst="rect">
            <a:avLst/>
          </a:prstGeom>
          <a:noFill/>
        </p:spPr>
        <p:txBody>
          <a:bodyPr wrap="none" lIns="91440" tIns="45720" rIns="91440" bIns="45720">
            <a:spAutoFit/>
          </a:bodyPr>
          <a:lstStyle/>
          <a:p>
            <a:pPr algn="ctr"/>
            <a:r>
              <a:rPr lang="en-US" sz="96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Accessing Benefits</a:t>
            </a:r>
            <a:r>
              <a:rPr lang="en-US" sz="96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pic>
        <p:nvPicPr>
          <p:cNvPr id="11" name="Audio 10">
            <a:hlinkClick r:id="" action="ppaction://media"/>
            <a:extLst>
              <a:ext uri="{FF2B5EF4-FFF2-40B4-BE49-F238E27FC236}">
                <a16:creationId xmlns:a16="http://schemas.microsoft.com/office/drawing/2014/main" id="{1BAD8E8F-B164-4CA8-8A71-477C867D4E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768619917"/>
      </p:ext>
    </p:extLst>
  </p:cSld>
  <p:clrMapOvr>
    <a:masterClrMapping/>
  </p:clrMapOvr>
  <mc:AlternateContent xmlns:mc="http://schemas.openxmlformats.org/markup-compatibility/2006" xmlns:p14="http://schemas.microsoft.com/office/powerpoint/2010/main">
    <mc:Choice Requires="p14">
      <p:transition spd="slow" p14:dur="3400" advTm="38101">
        <p14:reveal/>
      </p:transition>
    </mc:Choice>
    <mc:Fallback xmlns="">
      <p:transition spd="slow" advTm="38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B7ABAD-C7D6-4004-9904-F6312D21F10A}"/>
              </a:ext>
            </a:extLst>
          </p:cNvPr>
          <p:cNvPicPr>
            <a:picLocks noChangeAspect="1"/>
          </p:cNvPicPr>
          <p:nvPr/>
        </p:nvPicPr>
        <p:blipFill>
          <a:blip r:embed="rId5"/>
          <a:stretch>
            <a:fillRect/>
          </a:stretch>
        </p:blipFill>
        <p:spPr>
          <a:xfrm>
            <a:off x="2590800" y="143685"/>
            <a:ext cx="7328995" cy="10004434"/>
          </a:xfrm>
          <a:prstGeom prst="rect">
            <a:avLst/>
          </a:prstGeom>
          <a:ln w="19050">
            <a:solidFill>
              <a:schemeClr val="tx1"/>
            </a:solidFill>
          </a:ln>
        </p:spPr>
      </p:pic>
      <p:pic>
        <p:nvPicPr>
          <p:cNvPr id="5" name="Picture 4">
            <a:extLst>
              <a:ext uri="{FF2B5EF4-FFF2-40B4-BE49-F238E27FC236}">
                <a16:creationId xmlns:a16="http://schemas.microsoft.com/office/drawing/2014/main" id="{7F7ECCEF-0DD5-4B29-9A7D-2E327BCDB2FF}"/>
              </a:ext>
            </a:extLst>
          </p:cNvPr>
          <p:cNvPicPr>
            <a:picLocks noChangeAspect="1"/>
          </p:cNvPicPr>
          <p:nvPr/>
        </p:nvPicPr>
        <p:blipFill rotWithShape="1">
          <a:blip r:embed="rId6"/>
          <a:srcRect b="1845"/>
          <a:stretch/>
        </p:blipFill>
        <p:spPr>
          <a:xfrm>
            <a:off x="10069301" y="143685"/>
            <a:ext cx="7456699" cy="10134600"/>
          </a:xfrm>
          <a:prstGeom prst="rect">
            <a:avLst/>
          </a:prstGeom>
        </p:spPr>
      </p:pic>
      <p:sp>
        <p:nvSpPr>
          <p:cNvPr id="8" name="Rectangle 7">
            <a:extLst>
              <a:ext uri="{FF2B5EF4-FFF2-40B4-BE49-F238E27FC236}">
                <a16:creationId xmlns:a16="http://schemas.microsoft.com/office/drawing/2014/main" id="{B43F1C58-3944-4A3D-B332-868E9C0D1960}"/>
              </a:ext>
            </a:extLst>
          </p:cNvPr>
          <p:cNvSpPr/>
          <p:nvPr/>
        </p:nvSpPr>
        <p:spPr>
          <a:xfrm rot="16200000">
            <a:off x="-2088505" y="4153525"/>
            <a:ext cx="7086600" cy="1446550"/>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CALVET Fee Waiver Links/ </a:t>
            </a:r>
          </a:p>
          <a:p>
            <a:pPr algn="ct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VSO Locations</a:t>
            </a:r>
          </a:p>
        </p:txBody>
      </p:sp>
      <p:pic>
        <p:nvPicPr>
          <p:cNvPr id="3" name="Audio 2">
            <a:hlinkClick r:id="" action="ppaction://media"/>
            <a:extLst>
              <a:ext uri="{FF2B5EF4-FFF2-40B4-BE49-F238E27FC236}">
                <a16:creationId xmlns:a16="http://schemas.microsoft.com/office/drawing/2014/main" id="{F51BD9FB-921D-41D9-9199-64CC0D86F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528018621"/>
      </p:ext>
    </p:extLst>
  </p:cSld>
  <p:clrMapOvr>
    <a:masterClrMapping/>
  </p:clrMapOvr>
  <mc:AlternateContent xmlns:mc="http://schemas.openxmlformats.org/markup-compatibility/2006" xmlns:p14="http://schemas.microsoft.com/office/powerpoint/2010/main">
    <mc:Choice Requires="p14">
      <p:transition spd="slow" p14:dur="3400" advTm="19398">
        <p14:reveal/>
      </p:transition>
    </mc:Choice>
    <mc:Fallback xmlns="">
      <p:transition spd="slow" advTm="19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8ACFA4-312F-41A2-9937-6514FCBFE1F2}"/>
              </a:ext>
            </a:extLst>
          </p:cNvPr>
          <p:cNvPicPr>
            <a:picLocks noChangeAspect="1"/>
          </p:cNvPicPr>
          <p:nvPr/>
        </p:nvPicPr>
        <p:blipFill>
          <a:blip r:embed="rId5"/>
          <a:stretch>
            <a:fillRect/>
          </a:stretch>
        </p:blipFill>
        <p:spPr>
          <a:xfrm>
            <a:off x="1597526" y="154496"/>
            <a:ext cx="7287536" cy="9489755"/>
          </a:xfrm>
          <a:prstGeom prst="rect">
            <a:avLst/>
          </a:prstGeom>
        </p:spPr>
      </p:pic>
      <p:pic>
        <p:nvPicPr>
          <p:cNvPr id="3" name="Picture 2">
            <a:extLst>
              <a:ext uri="{FF2B5EF4-FFF2-40B4-BE49-F238E27FC236}">
                <a16:creationId xmlns:a16="http://schemas.microsoft.com/office/drawing/2014/main" id="{3D3C88EB-6453-42CE-861D-EF08231798B4}"/>
              </a:ext>
            </a:extLst>
          </p:cNvPr>
          <p:cNvPicPr>
            <a:picLocks noChangeAspect="1"/>
          </p:cNvPicPr>
          <p:nvPr/>
        </p:nvPicPr>
        <p:blipFill>
          <a:blip r:embed="rId6"/>
          <a:stretch>
            <a:fillRect/>
          </a:stretch>
        </p:blipFill>
        <p:spPr>
          <a:xfrm>
            <a:off x="9597431" y="419100"/>
            <a:ext cx="7058407" cy="9337355"/>
          </a:xfrm>
          <a:prstGeom prst="rect">
            <a:avLst/>
          </a:prstGeom>
        </p:spPr>
      </p:pic>
      <p:sp>
        <p:nvSpPr>
          <p:cNvPr id="4" name="Rectangle 3">
            <a:extLst>
              <a:ext uri="{FF2B5EF4-FFF2-40B4-BE49-F238E27FC236}">
                <a16:creationId xmlns:a16="http://schemas.microsoft.com/office/drawing/2014/main" id="{0FCFFEB0-8757-4995-BA5F-97BF7193A789}"/>
              </a:ext>
            </a:extLst>
          </p:cNvPr>
          <p:cNvSpPr/>
          <p:nvPr/>
        </p:nvSpPr>
        <p:spPr>
          <a:xfrm rot="16200000">
            <a:off x="-3506431" y="4758779"/>
            <a:ext cx="9001503"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CALVET Fee Waiver Application</a:t>
            </a:r>
          </a:p>
        </p:txBody>
      </p:sp>
      <p:pic>
        <p:nvPicPr>
          <p:cNvPr id="6" name="Audio 5">
            <a:hlinkClick r:id="" action="ppaction://media"/>
            <a:extLst>
              <a:ext uri="{FF2B5EF4-FFF2-40B4-BE49-F238E27FC236}">
                <a16:creationId xmlns:a16="http://schemas.microsoft.com/office/drawing/2014/main" id="{A74DD1A2-D79D-489F-BB43-B4FCA785FD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801639412"/>
      </p:ext>
    </p:extLst>
  </p:cSld>
  <p:clrMapOvr>
    <a:masterClrMapping/>
  </p:clrMapOvr>
  <mc:AlternateContent xmlns:mc="http://schemas.openxmlformats.org/markup-compatibility/2006" xmlns:p14="http://schemas.microsoft.com/office/powerpoint/2010/main">
    <mc:Choice Requires="p14">
      <p:transition spd="slow" p14:dur="3400" advTm="22750">
        <p14:reveal/>
      </p:transition>
    </mc:Choice>
    <mc:Fallback xmlns="">
      <p:transition spd="slow" advTm="22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5EB19F0CAEEB4CBD927DEB413AE7C7" ma:contentTypeVersion="15" ma:contentTypeDescription="Create a new document." ma:contentTypeScope="" ma:versionID="bee2cafbeef0d76412d802319aa7d4a2">
  <xsd:schema xmlns:xsd="http://www.w3.org/2001/XMLSchema" xmlns:xs="http://www.w3.org/2001/XMLSchema" xmlns:p="http://schemas.microsoft.com/office/2006/metadata/properties" xmlns:ns2="0f9b9a81-48de-4299-87e3-ddcf7185bbfb" xmlns:ns3="02b8b031-0c73-4ae0-b0ce-e72e9a030e80" targetNamespace="http://schemas.microsoft.com/office/2006/metadata/properties" ma:root="true" ma:fieldsID="b992dbcc91f0424edd61dc1b7d467cbb" ns2:_="" ns3:_="">
    <xsd:import namespace="0f9b9a81-48de-4299-87e3-ddcf7185bbfb"/>
    <xsd:import namespace="02b8b031-0c73-4ae0-b0ce-e72e9a030e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b9a81-48de-4299-87e3-ddcf7185bb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7ce4f4-14a2-4cf0-8d1e-f9edec0e2a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b8b031-0c73-4ae0-b0ce-e72e9a030e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84a6d0-053e-4f70-824b-0851fec289cd}" ma:internalName="TaxCatchAll" ma:showField="CatchAllData" ma:web="02b8b031-0c73-4ae0-b0ce-e72e9a030e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2b8b031-0c73-4ae0-b0ce-e72e9a030e80" xsi:nil="true"/>
    <lcf76f155ced4ddcb4097134ff3c332f xmlns="0f9b9a81-48de-4299-87e3-ddcf7185bbf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33B44-AB6C-46FA-8CE2-AB644A392C16}"/>
</file>

<file path=customXml/itemProps2.xml><?xml version="1.0" encoding="utf-8"?>
<ds:datastoreItem xmlns:ds="http://schemas.openxmlformats.org/officeDocument/2006/customXml" ds:itemID="{8B7734B7-5124-4D3A-99FA-CE7BEB86D699}">
  <ds:schemaRefs>
    <ds:schemaRef ds:uri="http://schemas.microsoft.com/office/2006/documentManagement/types"/>
    <ds:schemaRef ds:uri="http://www.w3.org/XML/1998/namespace"/>
    <ds:schemaRef ds:uri="b1b06da3-0a3a-49ae-b597-82096951005f"/>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b795db36-eca1-49ef-bf73-7d6427c9e02c"/>
    <ds:schemaRef ds:uri="http://schemas.microsoft.com/office/2006/metadata/properties"/>
  </ds:schemaRefs>
</ds:datastoreItem>
</file>

<file path=customXml/itemProps3.xml><?xml version="1.0" encoding="utf-8"?>
<ds:datastoreItem xmlns:ds="http://schemas.openxmlformats.org/officeDocument/2006/customXml" ds:itemID="{1B2F1630-EA4B-4CB0-8729-5257C58710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1926</TotalTime>
  <Words>1937</Words>
  <Application>Microsoft Office PowerPoint</Application>
  <PresentationFormat>Custom</PresentationFormat>
  <Paragraphs>83</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Arial</vt:lpstr>
      <vt:lpstr>Times New Roman</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and Yellow Modern Competitive Analysis Presentation</dc:title>
  <dc:creator>Threatt, Brenda</dc:creator>
  <cp:lastModifiedBy>Threatt, Brenda</cp:lastModifiedBy>
  <cp:revision>46</cp:revision>
  <dcterms:created xsi:type="dcterms:W3CDTF">2006-08-16T00:00:00Z</dcterms:created>
  <dcterms:modified xsi:type="dcterms:W3CDTF">2024-03-28T17:25:38Z</dcterms:modified>
  <dc:identifier>DAFnJfS1ty4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0x0101008C5EB19F0CAEEB4CBD927DEB413AE7C7</vt:lpwstr>
  </property>
</Properties>
</file>